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charts/chart11.xml" ContentType="application/vnd.openxmlformats-officedocument.drawingml.chart+xml"/>
  <Override PartName="/ppt/charts/style6.xml" ContentType="application/vnd.ms-office.chartstyle+xml"/>
  <Override PartName="/ppt/charts/colors6.xml" ContentType="application/vnd.ms-office.chartcolorstyle+xml"/>
  <Override PartName="/ppt/charts/chart12.xml" ContentType="application/vnd.openxmlformats-officedocument.drawingml.chart+xml"/>
  <Override PartName="/ppt/charts/style7.xml" ContentType="application/vnd.ms-office.chartstyle+xml"/>
  <Override PartName="/ppt/charts/colors7.xml" ContentType="application/vnd.ms-office.chartcolorstyle+xml"/>
  <Override PartName="/ppt/tags/tag6.xml" ContentType="application/vnd.openxmlformats-officedocument.presentationml.tags+xml"/>
  <Override PartName="/ppt/notesSlides/notesSlide5.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charts/chart17.xml" ContentType="application/vnd.openxmlformats-officedocument.drawingml.chart+xml"/>
  <Override PartName="/ppt/notesSlides/notesSlide8.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7" r:id="rId2"/>
    <p:sldId id="589" r:id="rId3"/>
    <p:sldId id="595" r:id="rId4"/>
    <p:sldId id="549" r:id="rId5"/>
    <p:sldId id="468" r:id="rId6"/>
    <p:sldId id="389" r:id="rId7"/>
    <p:sldId id="568" r:id="rId8"/>
    <p:sldId id="569" r:id="rId9"/>
    <p:sldId id="591" r:id="rId10"/>
    <p:sldId id="601" r:id="rId11"/>
    <p:sldId id="607" r:id="rId12"/>
    <p:sldId id="608" r:id="rId13"/>
    <p:sldId id="609" r:id="rId14"/>
    <p:sldId id="610" r:id="rId15"/>
    <p:sldId id="611" r:id="rId16"/>
    <p:sldId id="602" r:id="rId17"/>
    <p:sldId id="612" r:id="rId18"/>
    <p:sldId id="603" r:id="rId19"/>
    <p:sldId id="604" r:id="rId20"/>
    <p:sldId id="605" r:id="rId21"/>
    <p:sldId id="531" r:id="rId22"/>
    <p:sldId id="543" r:id="rId23"/>
    <p:sldId id="553" r:id="rId24"/>
    <p:sldId id="570" r:id="rId25"/>
    <p:sldId id="580" r:id="rId26"/>
    <p:sldId id="563" r:id="rId27"/>
    <p:sldId id="579" r:id="rId28"/>
    <p:sldId id="551" r:id="rId29"/>
    <p:sldId id="515" r:id="rId30"/>
    <p:sldId id="514" r:id="rId31"/>
    <p:sldId id="512" r:id="rId32"/>
    <p:sldId id="513" r:id="rId33"/>
    <p:sldId id="516" r:id="rId34"/>
    <p:sldId id="517"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F17B3"/>
    <a:srgbClr val="FFFF00"/>
    <a:srgbClr val="FFFF99"/>
    <a:srgbClr val="E3DE00"/>
    <a:srgbClr val="005828"/>
    <a:srgbClr val="0066FF"/>
    <a:srgbClr val="3333CC"/>
    <a:srgbClr val="53D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48" autoAdjust="0"/>
    <p:restoredTop sz="89427" autoAdjust="0"/>
  </p:normalViewPr>
  <p:slideViewPr>
    <p:cSldViewPr>
      <p:cViewPr varScale="1">
        <p:scale>
          <a:sx n="66" d="100"/>
          <a:sy n="66" d="100"/>
        </p:scale>
        <p:origin x="1440"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cts2014\Desktop\DDC\DDC_analyses_7_9_13_RToutliersRemoved.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teba.psy.vanderbilt.edu\ZaldLab2014\Chris\Fallypride_Baseline_SRTM_BPnd_data\DRD2_SNP_BPnd_Paper\Mawlawi_Striatal_ROIs_C957T_Effect.xlsx" TargetMode="External"/><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3" Type="http://schemas.openxmlformats.org/officeDocument/2006/relationships/oleObject" Target="file:///\\teba.psy.vanderbilt.edu\ZaldLab2014\Chris\Fallypride_Baseline_SRTM_BPnd_data\DRD2_SNP_BPnd_Paper\Mawlawi_Striatal_ROIs_C957T_Effect.xlsx" TargetMode="External"/><Relationship Id="rId2" Type="http://schemas.microsoft.com/office/2011/relationships/chartColorStyle" Target="colors6.xml"/><Relationship Id="rId1" Type="http://schemas.microsoft.com/office/2011/relationships/chartStyle" Target="style6.xml"/></Relationships>
</file>

<file path=ppt/charts/_rels/chart12.xml.rels><?xml version="1.0" encoding="UTF-8" standalone="yes"?>
<Relationships xmlns="http://schemas.openxmlformats.org/package/2006/relationships"><Relationship Id="rId3" Type="http://schemas.openxmlformats.org/officeDocument/2006/relationships/oleObject" Target="file:///\\teba.psy.vanderbilt.edu\ZaldLab2014\Chris\Fallypride_Baseline_SRTM_BPnd_data\DRD2_SNP_BPnd_Paper\Mawlawi_Striatal_ROIs_C957T_Effect.xlsx" TargetMode="External"/><Relationship Id="rId2" Type="http://schemas.microsoft.com/office/2011/relationships/chartColorStyle" Target="colors7.xml"/><Relationship Id="rId1" Type="http://schemas.microsoft.com/office/2011/relationships/chartStyle" Target="style7.xml"/></Relationships>
</file>

<file path=ppt/charts/_rels/chart13.xml.rels><?xml version="1.0" encoding="UTF-8" standalone="yes"?>
<Relationships xmlns="http://schemas.openxmlformats.org/package/2006/relationships"><Relationship Id="rId1" Type="http://schemas.openxmlformats.org/officeDocument/2006/relationships/oleObject" Target="file:///C:\Documents%20and%20Settings\cts2014\Desktop\Dissertation\DDT%20RT%20graph%20figures_rev.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Documents%20and%20Settings\cts2014\Desktop\Dissertation\DDT%20RT%20graph%20figures_rev.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Documents%20and%20Settings\cts2014\Desktop\Dissertation\DDT%20performanc%20graphs.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F:\DDC\DDC_ICR_K_Q_Collapsed.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Documents%20and%20Settings\cts2014\Desktop\YAD\Comparing%20Old%20and%20New%20DD%20task%20RT%20data.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D:\My%20Documents\Dropbox\YAD%20dataset%20and%20analyses\COMT%20and%20age%20effects%20on%20ICR%20by%20delay%20time%20and%20amount%20curv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cts2014\Desktop\DDC\DDC_analyses_7_9_13_RToutliersRemoved.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D:\My%20Documents\Dropbox\YAD%20dataset%20and%20analyses\COMT%20and%20age%20effects%20on%20ICR%20by%20delay%20time%20and%20amount%20curv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cts2014\Desktop\DDC%20Estradiol%20by%20ICR%20change%20by%20COMT%20and%20age%20groups_for_DissertPre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Chris\Desktop\DDC\DDC%20behavioral%20and%20estradiol%20data\DDC_Figs_11_15_13.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cts2014\Desktop\DDC%20Estradiol%20by%20ICR%20change%20by%20COMT%20and%20age%20groups_for_DissertPres.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C:\Users\Christopher\Desktop\DRD2_BPnd_Paper\Plots_of_BPnd_by_C957T_and_InsDel_groups.xlsx" TargetMode="External"/><Relationship Id="rId2" Type="http://schemas.microsoft.com/office/2011/relationships/chartColorStyle" Target="colors1.xml"/><Relationship Id="rId1" Type="http://schemas.microsoft.com/office/2011/relationships/chartStyle" Target="style1.xml"/></Relationships>
</file>

<file path=ppt/charts/_rels/chart7.xml.rels><?xml version="1.0" encoding="UTF-8" standalone="yes"?>
<Relationships xmlns="http://schemas.openxmlformats.org/package/2006/relationships"><Relationship Id="rId3" Type="http://schemas.openxmlformats.org/officeDocument/2006/relationships/oleObject" Target="file:///C:\Users\Christopher\Desktop\DRD2_BPnd_Paper\Plots_of_BPnd_by_C957T_and_InsDel_groups.xlsx" TargetMode="External"/><Relationship Id="rId2" Type="http://schemas.microsoft.com/office/2011/relationships/chartColorStyle" Target="colors2.xml"/><Relationship Id="rId1" Type="http://schemas.microsoft.com/office/2011/relationships/chartStyle" Target="style2.xml"/></Relationships>
</file>

<file path=ppt/charts/_rels/chart8.xml.rels><?xml version="1.0" encoding="UTF-8" standalone="yes"?>
<Relationships xmlns="http://schemas.openxmlformats.org/package/2006/relationships"><Relationship Id="rId3" Type="http://schemas.openxmlformats.org/officeDocument/2006/relationships/oleObject" Target="file:///C:\Users\Christopher\Desktop\DRD2_BPnd_Paper\Plots_of_BPnd_by_C957T_and_InsDel_groups.xlsx" TargetMode="External"/><Relationship Id="rId2" Type="http://schemas.microsoft.com/office/2011/relationships/chartColorStyle" Target="colors3.xml"/><Relationship Id="rId1" Type="http://schemas.microsoft.com/office/2011/relationships/chartStyle" Target="style3.xml"/></Relationships>
</file>

<file path=ppt/charts/_rels/chart9.xml.rels><?xml version="1.0" encoding="UTF-8" standalone="yes"?>
<Relationships xmlns="http://schemas.openxmlformats.org/package/2006/relationships"><Relationship Id="rId3" Type="http://schemas.openxmlformats.org/officeDocument/2006/relationships/oleObject" Target="file:///\\teba.psy.vanderbilt.edu\ZaldLab2014\Chris\Fallypride_Baseline_SRTM_BPnd_data\DRD2_SNP_BPnd_Paper\Mawlawi_Striatal_ROIs_C957T_Effect.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165693727939191"/>
          <c:y val="4.0680611488449474E-2"/>
          <c:w val="0.63722735089148363"/>
          <c:h val="0.81754663300675201"/>
        </c:manualLayout>
      </c:layout>
      <c:lineChart>
        <c:grouping val="standard"/>
        <c:varyColors val="0"/>
        <c:ser>
          <c:idx val="1"/>
          <c:order val="0"/>
          <c:tx>
            <c:v>All Subjects</c:v>
          </c:tx>
          <c:spPr>
            <a:ln>
              <a:solidFill>
                <a:sysClr val="windowText" lastClr="000000"/>
              </a:solidFill>
            </a:ln>
          </c:spPr>
          <c:marker>
            <c:symbol val="none"/>
          </c:marker>
          <c:errBars>
            <c:errDir val="y"/>
            <c:errBarType val="both"/>
            <c:errValType val="cust"/>
            <c:noEndCap val="0"/>
            <c:plus>
              <c:numRef>
                <c:f>'C:\Documents and Settings\cts2014\Desktop\DDC\[Cycle Day Effect on ICR.xlsx]Looking at Subjs with ProperRTs'!$B$8:$C$8</c:f>
                <c:numCache>
                  <c:formatCode>General</c:formatCode>
                  <c:ptCount val="2"/>
                  <c:pt idx="0">
                    <c:v>3.2000000000000042E-2</c:v>
                  </c:pt>
                  <c:pt idx="1">
                    <c:v>3.2000000000000042E-2</c:v>
                  </c:pt>
                </c:numCache>
              </c:numRef>
            </c:plus>
            <c:minus>
              <c:numRef>
                <c:f>'C:\Documents and Settings\cts2014\Desktop\DDC\[Cycle Day Effect on ICR.xlsx]Looking at Subjs with ProperRTs'!$B$8:$C$8</c:f>
                <c:numCache>
                  <c:formatCode>General</c:formatCode>
                  <c:ptCount val="2"/>
                  <c:pt idx="0">
                    <c:v>3.2000000000000042E-2</c:v>
                  </c:pt>
                  <c:pt idx="1">
                    <c:v>3.2000000000000042E-2</c:v>
                  </c:pt>
                </c:numCache>
              </c:numRef>
            </c:minus>
            <c:spPr>
              <a:ln>
                <a:solidFill>
                  <a:schemeClr val="tx1"/>
                </a:solidFill>
              </a:ln>
              <a:effectLst>
                <a:glow rad="127000">
                  <a:schemeClr val="bg1"/>
                </a:glow>
                <a:outerShdw blurRad="50800" dist="50800" dir="5400000" algn="ctr" rotWithShape="0">
                  <a:schemeClr val="bg1"/>
                </a:outerShdw>
              </a:effectLst>
            </c:spPr>
          </c:errBars>
          <c:cat>
            <c:strRef>
              <c:f>'C:\Documents and Settings\cts2014\Desktop\DDC\[Cycle Day Effect on ICR.xlsx]Estradiol Increases vs All ICR'!$B$3:$C$3</c:f>
              <c:strCache>
                <c:ptCount val="2"/>
                <c:pt idx="0">
                  <c:v>Cycle Day 1-2</c:v>
                </c:pt>
                <c:pt idx="1">
                  <c:v>Cycle Day 11-12 </c:v>
                </c:pt>
              </c:strCache>
            </c:strRef>
          </c:cat>
          <c:val>
            <c:numRef>
              <c:f>'C:\Documents and Settings\cts2014\Desktop\DDC\[Cycle Day Effect on ICR.xlsx]Looking at Subjs with ProperRTs'!$B$7:$C$7</c:f>
              <c:numCache>
                <c:formatCode>General</c:formatCode>
                <c:ptCount val="2"/>
                <c:pt idx="0">
                  <c:v>0.63300000000000611</c:v>
                </c:pt>
                <c:pt idx="1">
                  <c:v>0.59599999999999997</c:v>
                </c:pt>
              </c:numCache>
            </c:numRef>
          </c:val>
          <c:smooth val="0"/>
        </c:ser>
        <c:dLbls>
          <c:showLegendKey val="0"/>
          <c:showVal val="0"/>
          <c:showCatName val="0"/>
          <c:showSerName val="0"/>
          <c:showPercent val="0"/>
          <c:showBubbleSize val="0"/>
        </c:dLbls>
        <c:smooth val="0"/>
        <c:axId val="267867056"/>
        <c:axId val="267868232"/>
      </c:lineChart>
      <c:catAx>
        <c:axId val="267867056"/>
        <c:scaling>
          <c:orientation val="minMax"/>
        </c:scaling>
        <c:delete val="0"/>
        <c:axPos val="b"/>
        <c:numFmt formatCode="General" sourceLinked="0"/>
        <c:majorTickMark val="out"/>
        <c:minorTickMark val="none"/>
        <c:tickLblPos val="nextTo"/>
        <c:txPr>
          <a:bodyPr/>
          <a:lstStyle/>
          <a:p>
            <a:pPr>
              <a:defRPr sz="1600" b="1"/>
            </a:pPr>
            <a:endParaRPr lang="en-US"/>
          </a:p>
        </c:txPr>
        <c:crossAx val="267868232"/>
        <c:crosses val="autoZero"/>
        <c:auto val="1"/>
        <c:lblAlgn val="ctr"/>
        <c:lblOffset val="100"/>
        <c:noMultiLvlLbl val="0"/>
      </c:catAx>
      <c:valAx>
        <c:axId val="267868232"/>
        <c:scaling>
          <c:orientation val="minMax"/>
          <c:max val="0.70000000000000062"/>
          <c:min val="0.5"/>
        </c:scaling>
        <c:delete val="0"/>
        <c:axPos val="l"/>
        <c:title>
          <c:tx>
            <c:rich>
              <a:bodyPr rot="-5400000" vert="horz"/>
              <a:lstStyle/>
              <a:p>
                <a:pPr>
                  <a:defRPr sz="2400"/>
                </a:pPr>
                <a:r>
                  <a:rPr lang="en-US" sz="2400"/>
                  <a:t>ICR</a:t>
                </a:r>
              </a:p>
            </c:rich>
          </c:tx>
          <c:overlay val="0"/>
        </c:title>
        <c:numFmt formatCode="General" sourceLinked="1"/>
        <c:majorTickMark val="out"/>
        <c:minorTickMark val="none"/>
        <c:tickLblPos val="nextTo"/>
        <c:txPr>
          <a:bodyPr/>
          <a:lstStyle/>
          <a:p>
            <a:pPr>
              <a:defRPr sz="1800" b="1"/>
            </a:pPr>
            <a:endParaRPr lang="en-US"/>
          </a:p>
        </c:txPr>
        <c:crossAx val="267867056"/>
        <c:crosses val="autoZero"/>
        <c:crossBetween val="between"/>
      </c:valAx>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dirty="0">
                <a:solidFill>
                  <a:schemeClr val="tx1"/>
                </a:solidFill>
              </a:rPr>
              <a:t>Mawlawi</a:t>
            </a:r>
            <a:r>
              <a:rPr lang="en-US" b="1" baseline="0" dirty="0">
                <a:solidFill>
                  <a:schemeClr val="tx1"/>
                </a:solidFill>
              </a:rPr>
              <a:t> Left VS</a:t>
            </a:r>
            <a:endParaRPr lang="en-US" b="1" dirty="0">
              <a:solidFill>
                <a:schemeClr val="tx1"/>
              </a:solidFill>
            </a:endParaRPr>
          </a:p>
        </c:rich>
      </c:tx>
      <c:layout>
        <c:manualLayout>
          <c:xMode val="edge"/>
          <c:yMode val="edge"/>
          <c:x val="0.3528190348755425"/>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2710603331446314"/>
          <c:y val="0.22563579222686964"/>
          <c:w val="0.68100938363096775"/>
          <c:h val="0.6351122870339958"/>
        </c:manualLayout>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7030A0"/>
              </a:solidFill>
              <a:ln>
                <a:noFill/>
              </a:ln>
              <a:effectLst/>
            </c:spPr>
          </c:dPt>
          <c:dPt>
            <c:idx val="2"/>
            <c:invertIfNegative val="0"/>
            <c:bubble3D val="0"/>
            <c:spPr>
              <a:solidFill>
                <a:srgbClr val="FF0000"/>
              </a:solidFill>
              <a:ln>
                <a:noFill/>
              </a:ln>
              <a:effectLst/>
            </c:spPr>
          </c:dPt>
          <c:errBars>
            <c:errBarType val="both"/>
            <c:errValType val="cust"/>
            <c:noEndCap val="0"/>
            <c:plus>
              <c:numRef>
                <c:f>Sheet1!$R$12:$T$12</c:f>
                <c:numCache>
                  <c:formatCode>General</c:formatCode>
                  <c:ptCount val="3"/>
                  <c:pt idx="0">
                    <c:v>0.56303934019291202</c:v>
                  </c:pt>
                  <c:pt idx="1">
                    <c:v>0.48415908334535701</c:v>
                  </c:pt>
                  <c:pt idx="2">
                    <c:v>0.83116501035297996</c:v>
                  </c:pt>
                </c:numCache>
              </c:numRef>
            </c:plus>
            <c:minus>
              <c:numRef>
                <c:f>Sheet1!$R$12:$T$12</c:f>
                <c:numCache>
                  <c:formatCode>General</c:formatCode>
                  <c:ptCount val="3"/>
                  <c:pt idx="0">
                    <c:v>0.56303934019291202</c:v>
                  </c:pt>
                  <c:pt idx="1">
                    <c:v>0.48415908334535701</c:v>
                  </c:pt>
                  <c:pt idx="2">
                    <c:v>0.83116501035297996</c:v>
                  </c:pt>
                </c:numCache>
              </c:numRef>
            </c:minus>
            <c:spPr>
              <a:noFill/>
              <a:ln w="9525" cap="flat" cmpd="sng" algn="ctr">
                <a:solidFill>
                  <a:schemeClr val="tx1">
                    <a:lumMod val="65000"/>
                    <a:lumOff val="35000"/>
                  </a:schemeClr>
                </a:solidFill>
                <a:round/>
              </a:ln>
              <a:effectLst/>
            </c:spPr>
          </c:errBars>
          <c:cat>
            <c:strRef>
              <c:f>Sheet1!$R$4:$T$4</c:f>
              <c:strCache>
                <c:ptCount val="3"/>
                <c:pt idx="0">
                  <c:v>CC</c:v>
                </c:pt>
                <c:pt idx="1">
                  <c:v>CT</c:v>
                </c:pt>
                <c:pt idx="2">
                  <c:v>TT</c:v>
                </c:pt>
              </c:strCache>
            </c:strRef>
          </c:cat>
          <c:val>
            <c:numRef>
              <c:f>Sheet1!$R$11:$T$11</c:f>
              <c:numCache>
                <c:formatCode>0.00</c:formatCode>
                <c:ptCount val="3"/>
                <c:pt idx="0">
                  <c:v>16.445</c:v>
                </c:pt>
                <c:pt idx="1">
                  <c:v>18.158999999999999</c:v>
                </c:pt>
                <c:pt idx="2">
                  <c:v>19.681999999999999</c:v>
                </c:pt>
              </c:numCache>
            </c:numRef>
          </c:val>
        </c:ser>
        <c:dLbls>
          <c:showLegendKey val="0"/>
          <c:showVal val="0"/>
          <c:showCatName val="0"/>
          <c:showSerName val="0"/>
          <c:showPercent val="0"/>
          <c:showBubbleSize val="0"/>
        </c:dLbls>
        <c:gapWidth val="12"/>
        <c:overlap val="-27"/>
        <c:axId val="319105192"/>
        <c:axId val="319103232"/>
      </c:barChart>
      <c:catAx>
        <c:axId val="319105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319103232"/>
        <c:crosses val="autoZero"/>
        <c:auto val="1"/>
        <c:lblAlgn val="ctr"/>
        <c:lblOffset val="100"/>
        <c:noMultiLvlLbl val="0"/>
      </c:catAx>
      <c:valAx>
        <c:axId val="319103232"/>
        <c:scaling>
          <c:orientation val="minMax"/>
          <c:max val="21"/>
          <c:min val="1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b="1" dirty="0">
                    <a:solidFill>
                      <a:schemeClr val="tx1"/>
                    </a:solidFill>
                  </a:rPr>
                  <a:t>BPnd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1910519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dirty="0">
                <a:solidFill>
                  <a:schemeClr val="tx1"/>
                </a:solidFill>
              </a:rPr>
              <a:t>Mawlawi</a:t>
            </a:r>
            <a:r>
              <a:rPr lang="en-US" b="1" baseline="0" dirty="0">
                <a:solidFill>
                  <a:schemeClr val="tx1"/>
                </a:solidFill>
              </a:rPr>
              <a:t> Right Putamen</a:t>
            </a:r>
            <a:endParaRPr lang="en-US" b="1" dirty="0">
              <a:solidFill>
                <a:schemeClr val="tx1"/>
              </a:solidFill>
            </a:endParaRPr>
          </a:p>
        </c:rich>
      </c:tx>
      <c:layout>
        <c:manualLayout>
          <c:xMode val="edge"/>
          <c:yMode val="edge"/>
          <c:x val="0.28699844558265164"/>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26842867942478066"/>
          <c:y val="0.21225898224200432"/>
          <c:w val="0.68410637990639522"/>
          <c:h val="0.64715397910644079"/>
        </c:manualLayout>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7030A0"/>
              </a:solidFill>
              <a:ln>
                <a:noFill/>
              </a:ln>
              <a:effectLst/>
            </c:spPr>
          </c:dPt>
          <c:dPt>
            <c:idx val="2"/>
            <c:invertIfNegative val="0"/>
            <c:bubble3D val="0"/>
            <c:spPr>
              <a:solidFill>
                <a:srgbClr val="FF0000"/>
              </a:solidFill>
              <a:ln>
                <a:noFill/>
              </a:ln>
              <a:effectLst/>
            </c:spPr>
          </c:dPt>
          <c:errBars>
            <c:errBarType val="both"/>
            <c:errValType val="cust"/>
            <c:noEndCap val="0"/>
            <c:plus>
              <c:numRef>
                <c:f>Sheet1!$R$9:$T$9</c:f>
                <c:numCache>
                  <c:formatCode>General</c:formatCode>
                  <c:ptCount val="3"/>
                  <c:pt idx="0">
                    <c:v>0.46533638532143101</c:v>
                  </c:pt>
                  <c:pt idx="1">
                    <c:v>0.40014404266542603</c:v>
                  </c:pt>
                  <c:pt idx="2">
                    <c:v>0.68693480883731395</c:v>
                  </c:pt>
                </c:numCache>
              </c:numRef>
            </c:plus>
            <c:minus>
              <c:numRef>
                <c:f>Sheet1!$R$9:$T$9</c:f>
                <c:numCache>
                  <c:formatCode>General</c:formatCode>
                  <c:ptCount val="3"/>
                  <c:pt idx="0">
                    <c:v>0.46533638532143101</c:v>
                  </c:pt>
                  <c:pt idx="1">
                    <c:v>0.40014404266542603</c:v>
                  </c:pt>
                  <c:pt idx="2">
                    <c:v>0.68693480883731395</c:v>
                  </c:pt>
                </c:numCache>
              </c:numRef>
            </c:minus>
            <c:spPr>
              <a:noFill/>
              <a:ln w="9525" cap="flat" cmpd="sng" algn="ctr">
                <a:solidFill>
                  <a:schemeClr val="tx1">
                    <a:lumMod val="65000"/>
                    <a:lumOff val="35000"/>
                  </a:schemeClr>
                </a:solidFill>
                <a:round/>
              </a:ln>
              <a:effectLst/>
            </c:spPr>
          </c:errBars>
          <c:cat>
            <c:strRef>
              <c:f>Sheet1!$R$4:$T$4</c:f>
              <c:strCache>
                <c:ptCount val="3"/>
                <c:pt idx="0">
                  <c:v>CC</c:v>
                </c:pt>
                <c:pt idx="1">
                  <c:v>CT</c:v>
                </c:pt>
                <c:pt idx="2">
                  <c:v>TT</c:v>
                </c:pt>
              </c:strCache>
            </c:strRef>
          </c:cat>
          <c:val>
            <c:numRef>
              <c:f>Sheet1!$R$8:$T$8</c:f>
              <c:numCache>
                <c:formatCode>0.00</c:formatCode>
                <c:ptCount val="3"/>
                <c:pt idx="0">
                  <c:v>23.492000000000001</c:v>
                </c:pt>
                <c:pt idx="1">
                  <c:v>25.228999999999999</c:v>
                </c:pt>
                <c:pt idx="2">
                  <c:v>25.602</c:v>
                </c:pt>
              </c:numCache>
            </c:numRef>
          </c:val>
        </c:ser>
        <c:dLbls>
          <c:showLegendKey val="0"/>
          <c:showVal val="0"/>
          <c:showCatName val="0"/>
          <c:showSerName val="0"/>
          <c:showPercent val="0"/>
          <c:showBubbleSize val="0"/>
        </c:dLbls>
        <c:gapWidth val="12"/>
        <c:overlap val="-27"/>
        <c:axId val="319105976"/>
        <c:axId val="319560736"/>
      </c:barChart>
      <c:catAx>
        <c:axId val="319105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319560736"/>
        <c:crosses val="autoZero"/>
        <c:auto val="1"/>
        <c:lblAlgn val="ctr"/>
        <c:lblOffset val="100"/>
        <c:noMultiLvlLbl val="0"/>
      </c:catAx>
      <c:valAx>
        <c:axId val="319560736"/>
        <c:scaling>
          <c:orientation val="minMax"/>
          <c:max val="27"/>
          <c:min val="1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b="1" dirty="0">
                    <a:solidFill>
                      <a:schemeClr val="tx1"/>
                    </a:solidFill>
                  </a:rPr>
                  <a:t>BPnd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1910597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dirty="0">
                <a:solidFill>
                  <a:schemeClr val="tx1"/>
                </a:solidFill>
              </a:rPr>
              <a:t>Mawlawi</a:t>
            </a:r>
            <a:r>
              <a:rPr lang="en-US" b="1" baseline="0" dirty="0">
                <a:solidFill>
                  <a:schemeClr val="tx1"/>
                </a:solidFill>
              </a:rPr>
              <a:t> Left Putamen</a:t>
            </a:r>
            <a:endParaRPr lang="en-US" b="1" dirty="0">
              <a:solidFill>
                <a:schemeClr val="tx1"/>
              </a:solidFill>
            </a:endParaRPr>
          </a:p>
        </c:rich>
      </c:tx>
      <c:layout>
        <c:manualLayout>
          <c:xMode val="edge"/>
          <c:yMode val="edge"/>
          <c:x val="0.29998887556274006"/>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2746505362326398"/>
          <c:y val="0.21614402178069411"/>
          <c:w val="0.67678434235455665"/>
          <c:h val="0.643268939567751"/>
        </c:manualLayout>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7030A0"/>
              </a:solidFill>
              <a:ln>
                <a:noFill/>
              </a:ln>
              <a:effectLst/>
            </c:spPr>
          </c:dPt>
          <c:dPt>
            <c:idx val="2"/>
            <c:invertIfNegative val="0"/>
            <c:bubble3D val="0"/>
            <c:spPr>
              <a:solidFill>
                <a:srgbClr val="FF0000"/>
              </a:solidFill>
              <a:ln>
                <a:noFill/>
              </a:ln>
              <a:effectLst/>
            </c:spPr>
          </c:dPt>
          <c:errBars>
            <c:errBarType val="both"/>
            <c:errValType val="cust"/>
            <c:noEndCap val="0"/>
            <c:plus>
              <c:numRef>
                <c:f>Sheet1!$R$6:$T$6</c:f>
                <c:numCache>
                  <c:formatCode>General</c:formatCode>
                  <c:ptCount val="3"/>
                  <c:pt idx="0">
                    <c:v>0.45830952329892799</c:v>
                  </c:pt>
                  <c:pt idx="1">
                    <c:v>0.39410162460908899</c:v>
                  </c:pt>
                  <c:pt idx="2">
                    <c:v>0.67656167604044504</c:v>
                  </c:pt>
                </c:numCache>
              </c:numRef>
            </c:plus>
            <c:minus>
              <c:numRef>
                <c:f>Sheet1!$R$6:$T$6</c:f>
                <c:numCache>
                  <c:formatCode>General</c:formatCode>
                  <c:ptCount val="3"/>
                  <c:pt idx="0">
                    <c:v>0.45830952329892799</c:v>
                  </c:pt>
                  <c:pt idx="1">
                    <c:v>0.39410162460908899</c:v>
                  </c:pt>
                  <c:pt idx="2">
                    <c:v>0.67656167604044504</c:v>
                  </c:pt>
                </c:numCache>
              </c:numRef>
            </c:minus>
            <c:spPr>
              <a:noFill/>
              <a:ln w="9525" cap="flat" cmpd="sng" algn="ctr">
                <a:solidFill>
                  <a:schemeClr val="tx1">
                    <a:lumMod val="65000"/>
                    <a:lumOff val="35000"/>
                  </a:schemeClr>
                </a:solidFill>
                <a:round/>
              </a:ln>
              <a:effectLst/>
            </c:spPr>
          </c:errBars>
          <c:cat>
            <c:strRef>
              <c:f>Sheet1!$R$4:$T$4</c:f>
              <c:strCache>
                <c:ptCount val="3"/>
                <c:pt idx="0">
                  <c:v>CC</c:v>
                </c:pt>
                <c:pt idx="1">
                  <c:v>CT</c:v>
                </c:pt>
                <c:pt idx="2">
                  <c:v>TT</c:v>
                </c:pt>
              </c:strCache>
            </c:strRef>
          </c:cat>
          <c:val>
            <c:numRef>
              <c:f>Sheet1!$R$5:$T$5</c:f>
              <c:numCache>
                <c:formatCode>0.00</c:formatCode>
                <c:ptCount val="3"/>
                <c:pt idx="0">
                  <c:v>22.957999999999991</c:v>
                </c:pt>
                <c:pt idx="1">
                  <c:v>24.937000000000001</c:v>
                </c:pt>
                <c:pt idx="2">
                  <c:v>24.509</c:v>
                </c:pt>
              </c:numCache>
            </c:numRef>
          </c:val>
        </c:ser>
        <c:dLbls>
          <c:showLegendKey val="0"/>
          <c:showVal val="0"/>
          <c:showCatName val="0"/>
          <c:showSerName val="0"/>
          <c:showPercent val="0"/>
          <c:showBubbleSize val="0"/>
        </c:dLbls>
        <c:gapWidth val="12"/>
        <c:overlap val="-27"/>
        <c:axId val="319566616"/>
        <c:axId val="319561912"/>
      </c:barChart>
      <c:catAx>
        <c:axId val="319566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319561912"/>
        <c:crosses val="autoZero"/>
        <c:auto val="1"/>
        <c:lblAlgn val="ctr"/>
        <c:lblOffset val="100"/>
        <c:noMultiLvlLbl val="0"/>
      </c:catAx>
      <c:valAx>
        <c:axId val="319561912"/>
        <c:scaling>
          <c:orientation val="minMax"/>
          <c:max val="27"/>
          <c:min val="1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b="1" dirty="0">
                    <a:solidFill>
                      <a:schemeClr val="tx1"/>
                    </a:solidFill>
                  </a:rPr>
                  <a:t>BPnd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195666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baseline="0">
                <a:latin typeface="Arial" pitchFamily="34" charset="0"/>
                <a:cs typeface="Arial" pitchFamily="34" charset="0"/>
              </a:rPr>
              <a:t>Expected RT Pattern </a:t>
            </a:r>
            <a:r>
              <a:rPr lang="en-US" sz="1400" baseline="0">
                <a:latin typeface="Arial" pitchFamily="34" charset="0"/>
                <a:cs typeface="Arial" pitchFamily="34" charset="0"/>
              </a:rPr>
              <a:t>(n=238)</a:t>
            </a:r>
            <a:endParaRPr lang="en-US" sz="1400">
              <a:latin typeface="Arial" pitchFamily="34" charset="0"/>
              <a:cs typeface="Arial" pitchFamily="34" charset="0"/>
            </a:endParaRPr>
          </a:p>
        </c:rich>
      </c:tx>
      <c:layout>
        <c:manualLayout>
          <c:xMode val="edge"/>
          <c:yMode val="edge"/>
          <c:x val="0.308337869269033"/>
          <c:y val="2.0779208957261947E-2"/>
        </c:manualLayout>
      </c:layout>
      <c:overlay val="0"/>
    </c:title>
    <c:autoTitleDeleted val="0"/>
    <c:plotArea>
      <c:layout/>
      <c:barChart>
        <c:barDir val="col"/>
        <c:grouping val="clustered"/>
        <c:varyColors val="0"/>
        <c:ser>
          <c:idx val="0"/>
          <c:order val="0"/>
          <c:invertIfNegative val="0"/>
          <c:dPt>
            <c:idx val="0"/>
            <c:invertIfNegative val="0"/>
            <c:bubble3D val="0"/>
            <c:spPr>
              <a:solidFill>
                <a:schemeClr val="tx1"/>
              </a:solidFill>
            </c:spPr>
          </c:dPt>
          <c:dPt>
            <c:idx val="1"/>
            <c:invertIfNegative val="0"/>
            <c:bubble3D val="0"/>
            <c:spPr>
              <a:solidFill>
                <a:srgbClr val="00B050"/>
              </a:solidFill>
            </c:spPr>
          </c:dPt>
          <c:dPt>
            <c:idx val="2"/>
            <c:invertIfNegative val="0"/>
            <c:bubble3D val="0"/>
            <c:spPr>
              <a:solidFill>
                <a:srgbClr val="FF0000"/>
              </a:solidFill>
            </c:spPr>
          </c:dPt>
          <c:errBars>
            <c:errBarType val="both"/>
            <c:errValType val="cust"/>
            <c:noEndCap val="0"/>
            <c:plus>
              <c:numRef>
                <c:f>RT_graphs!$B$13:$D$13</c:f>
                <c:numCache>
                  <c:formatCode>General</c:formatCode>
                  <c:ptCount val="3"/>
                  <c:pt idx="0">
                    <c:v>21.2</c:v>
                  </c:pt>
                  <c:pt idx="1">
                    <c:v>24.9</c:v>
                  </c:pt>
                  <c:pt idx="2">
                    <c:v>27.1</c:v>
                  </c:pt>
                </c:numCache>
              </c:numRef>
            </c:plus>
            <c:minus>
              <c:numRef>
                <c:f>RT_graphs!$B$13:$D$13</c:f>
                <c:numCache>
                  <c:formatCode>General</c:formatCode>
                  <c:ptCount val="3"/>
                  <c:pt idx="0">
                    <c:v>21.2</c:v>
                  </c:pt>
                  <c:pt idx="1">
                    <c:v>24.9</c:v>
                  </c:pt>
                  <c:pt idx="2">
                    <c:v>27.1</c:v>
                  </c:pt>
                </c:numCache>
              </c:numRef>
            </c:minus>
          </c:errBars>
          <c:cat>
            <c:strRef>
              <c:f>RT_graphs!$B$9:$D$9</c:f>
              <c:strCache>
                <c:ptCount val="3"/>
                <c:pt idx="0">
                  <c:v>CON</c:v>
                </c:pt>
                <c:pt idx="1">
                  <c:v>W</c:v>
                </c:pt>
                <c:pt idx="2">
                  <c:v>DW</c:v>
                </c:pt>
              </c:strCache>
            </c:strRef>
          </c:cat>
          <c:val>
            <c:numRef>
              <c:f>RT_graphs!$B$10:$D$10</c:f>
              <c:numCache>
                <c:formatCode>General</c:formatCode>
                <c:ptCount val="3"/>
                <c:pt idx="0">
                  <c:v>1373</c:v>
                </c:pt>
                <c:pt idx="1">
                  <c:v>1881</c:v>
                </c:pt>
                <c:pt idx="2">
                  <c:v>2041</c:v>
                </c:pt>
              </c:numCache>
            </c:numRef>
          </c:val>
        </c:ser>
        <c:dLbls>
          <c:showLegendKey val="0"/>
          <c:showVal val="0"/>
          <c:showCatName val="0"/>
          <c:showSerName val="0"/>
          <c:showPercent val="0"/>
          <c:showBubbleSize val="0"/>
        </c:dLbls>
        <c:gapWidth val="47"/>
        <c:axId val="319566224"/>
        <c:axId val="319565048"/>
      </c:barChart>
      <c:catAx>
        <c:axId val="319566224"/>
        <c:scaling>
          <c:orientation val="minMax"/>
        </c:scaling>
        <c:delete val="0"/>
        <c:axPos val="b"/>
        <c:title>
          <c:tx>
            <c:rich>
              <a:bodyPr/>
              <a:lstStyle/>
              <a:p>
                <a:pPr>
                  <a:defRPr sz="1600">
                    <a:latin typeface="Arial" pitchFamily="34" charset="0"/>
                    <a:cs typeface="Arial" pitchFamily="34" charset="0"/>
                  </a:defRPr>
                </a:pPr>
                <a:r>
                  <a:rPr lang="en-US" sz="1600" baseline="0">
                    <a:latin typeface="Arial" pitchFamily="34" charset="0"/>
                    <a:cs typeface="Arial" pitchFamily="34" charset="0"/>
                  </a:rPr>
                  <a:t>Trial Type</a:t>
                </a:r>
                <a:endParaRPr lang="en-US" sz="1600">
                  <a:latin typeface="Arial" pitchFamily="34" charset="0"/>
                  <a:cs typeface="Arial" pitchFamily="34" charset="0"/>
                </a:endParaRPr>
              </a:p>
            </c:rich>
          </c:tx>
          <c:layout>
            <c:manualLayout>
              <c:xMode val="edge"/>
              <c:yMode val="edge"/>
              <c:x val="0.48468261272210039"/>
              <c:y val="0.86294448743040375"/>
            </c:manualLayout>
          </c:layout>
          <c:overlay val="0"/>
        </c:title>
        <c:numFmt formatCode="General" sourceLinked="0"/>
        <c:majorTickMark val="out"/>
        <c:minorTickMark val="none"/>
        <c:tickLblPos val="nextTo"/>
        <c:txPr>
          <a:bodyPr/>
          <a:lstStyle/>
          <a:p>
            <a:pPr>
              <a:defRPr sz="1400" b="1">
                <a:latin typeface="Arial" pitchFamily="34" charset="0"/>
                <a:cs typeface="Arial" pitchFamily="34" charset="0"/>
              </a:defRPr>
            </a:pPr>
            <a:endParaRPr lang="en-US"/>
          </a:p>
        </c:txPr>
        <c:crossAx val="319565048"/>
        <c:crosses val="autoZero"/>
        <c:auto val="1"/>
        <c:lblAlgn val="ctr"/>
        <c:lblOffset val="100"/>
        <c:noMultiLvlLbl val="0"/>
      </c:catAx>
      <c:valAx>
        <c:axId val="319565048"/>
        <c:scaling>
          <c:orientation val="minMax"/>
          <c:max val="2100"/>
          <c:min val="0"/>
        </c:scaling>
        <c:delete val="0"/>
        <c:axPos val="l"/>
        <c:title>
          <c:tx>
            <c:rich>
              <a:bodyPr rot="-5400000" vert="horz"/>
              <a:lstStyle/>
              <a:p>
                <a:pPr>
                  <a:defRPr sz="1800">
                    <a:latin typeface="Arial" pitchFamily="34" charset="0"/>
                    <a:cs typeface="Arial" pitchFamily="34" charset="0"/>
                  </a:defRPr>
                </a:pPr>
                <a:r>
                  <a:rPr lang="en-US" sz="1800">
                    <a:latin typeface="Arial" pitchFamily="34" charset="0"/>
                    <a:cs typeface="Arial" pitchFamily="34" charset="0"/>
                  </a:rPr>
                  <a:t>RT (ms)</a:t>
                </a:r>
              </a:p>
            </c:rich>
          </c:tx>
          <c:layout>
            <c:manualLayout>
              <c:xMode val="edge"/>
              <c:yMode val="edge"/>
              <c:x val="2.1673288843565015E-2"/>
              <c:y val="0.30410419795791577"/>
            </c:manualLayout>
          </c:layout>
          <c:overlay val="0"/>
        </c:title>
        <c:numFmt formatCode="General" sourceLinked="1"/>
        <c:majorTickMark val="out"/>
        <c:minorTickMark val="none"/>
        <c:tickLblPos val="nextTo"/>
        <c:txPr>
          <a:bodyPr/>
          <a:lstStyle/>
          <a:p>
            <a:pPr>
              <a:defRPr sz="1400" b="1">
                <a:latin typeface="Arial" pitchFamily="34" charset="0"/>
                <a:cs typeface="Arial" pitchFamily="34" charset="0"/>
              </a:defRPr>
            </a:pPr>
            <a:endParaRPr lang="en-US"/>
          </a:p>
        </c:txPr>
        <c:crossAx val="319566224"/>
        <c:crosses val="autoZero"/>
        <c:crossBetween val="between"/>
      </c:valAx>
    </c:plotArea>
    <c:plotVisOnly val="1"/>
    <c:dispBlanksAs val="gap"/>
    <c:showDLblsOverMax val="0"/>
  </c:chart>
  <c:spPr>
    <a:ln>
      <a:noFill/>
    </a:ln>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dirty="0" smtClean="0">
                <a:latin typeface="Arial" pitchFamily="34" charset="0"/>
                <a:cs typeface="Arial" pitchFamily="34" charset="0"/>
              </a:rPr>
              <a:t>Invalid </a:t>
            </a:r>
            <a:r>
              <a:rPr lang="en-US" sz="1600" dirty="0">
                <a:latin typeface="Arial" pitchFamily="34" charset="0"/>
                <a:cs typeface="Arial" pitchFamily="34" charset="0"/>
              </a:rPr>
              <a:t>RT Pattern </a:t>
            </a:r>
            <a:r>
              <a:rPr lang="en-US" sz="1400" dirty="0">
                <a:latin typeface="Arial" pitchFamily="34" charset="0"/>
                <a:cs typeface="Arial" pitchFamily="34" charset="0"/>
              </a:rPr>
              <a:t>(n=9)</a:t>
            </a:r>
          </a:p>
        </c:rich>
      </c:tx>
      <c:layout>
        <c:manualLayout>
          <c:xMode val="edge"/>
          <c:yMode val="edge"/>
          <c:x val="0.28683110109206938"/>
          <c:y val="2.0779208957261892E-2"/>
        </c:manualLayout>
      </c:layout>
      <c:overlay val="0"/>
    </c:title>
    <c:autoTitleDeleted val="0"/>
    <c:plotArea>
      <c:layout>
        <c:manualLayout>
          <c:layoutTarget val="inner"/>
          <c:xMode val="edge"/>
          <c:yMode val="edge"/>
          <c:x val="0.28932937746026427"/>
          <c:y val="0.15587668593448939"/>
          <c:w val="0.6697022919097666"/>
          <c:h val="0.61888276971158951"/>
        </c:manualLayout>
      </c:layout>
      <c:barChart>
        <c:barDir val="col"/>
        <c:grouping val="clustered"/>
        <c:varyColors val="0"/>
        <c:ser>
          <c:idx val="0"/>
          <c:order val="0"/>
          <c:invertIfNegative val="0"/>
          <c:dPt>
            <c:idx val="0"/>
            <c:invertIfNegative val="0"/>
            <c:bubble3D val="0"/>
            <c:spPr>
              <a:solidFill>
                <a:schemeClr val="tx1"/>
              </a:solidFill>
            </c:spPr>
          </c:dPt>
          <c:dPt>
            <c:idx val="1"/>
            <c:invertIfNegative val="0"/>
            <c:bubble3D val="0"/>
            <c:spPr>
              <a:solidFill>
                <a:srgbClr val="00B050"/>
              </a:solidFill>
            </c:spPr>
          </c:dPt>
          <c:dPt>
            <c:idx val="2"/>
            <c:invertIfNegative val="0"/>
            <c:bubble3D val="0"/>
            <c:spPr>
              <a:solidFill>
                <a:srgbClr val="FF0000"/>
              </a:solidFill>
            </c:spPr>
          </c:dPt>
          <c:errBars>
            <c:errBarType val="both"/>
            <c:errValType val="cust"/>
            <c:noEndCap val="0"/>
            <c:plus>
              <c:numRef>
                <c:f>RT_graphs!$B$35:$D$35</c:f>
                <c:numCache>
                  <c:formatCode>General</c:formatCode>
                  <c:ptCount val="3"/>
                  <c:pt idx="0">
                    <c:v>95.3</c:v>
                  </c:pt>
                  <c:pt idx="1">
                    <c:v>96</c:v>
                  </c:pt>
                  <c:pt idx="2">
                    <c:v>106.5</c:v>
                  </c:pt>
                </c:numCache>
              </c:numRef>
            </c:plus>
            <c:minus>
              <c:numRef>
                <c:f>RT_graphs!$B$35:$D$35</c:f>
                <c:numCache>
                  <c:formatCode>General</c:formatCode>
                  <c:ptCount val="3"/>
                  <c:pt idx="0">
                    <c:v>95.3</c:v>
                  </c:pt>
                  <c:pt idx="1">
                    <c:v>96</c:v>
                  </c:pt>
                  <c:pt idx="2">
                    <c:v>106.5</c:v>
                  </c:pt>
                </c:numCache>
              </c:numRef>
            </c:minus>
          </c:errBars>
          <c:cat>
            <c:strRef>
              <c:f>RT_graphs!$B$9:$D$9</c:f>
              <c:strCache>
                <c:ptCount val="3"/>
                <c:pt idx="0">
                  <c:v>CON</c:v>
                </c:pt>
                <c:pt idx="1">
                  <c:v>W</c:v>
                </c:pt>
                <c:pt idx="2">
                  <c:v>DW</c:v>
                </c:pt>
              </c:strCache>
            </c:strRef>
          </c:cat>
          <c:val>
            <c:numRef>
              <c:f>RT_graphs!$B$32:$D$32</c:f>
              <c:numCache>
                <c:formatCode>General</c:formatCode>
                <c:ptCount val="3"/>
                <c:pt idx="0">
                  <c:v>1368</c:v>
                </c:pt>
                <c:pt idx="1">
                  <c:v>1316</c:v>
                </c:pt>
                <c:pt idx="2">
                  <c:v>1394</c:v>
                </c:pt>
              </c:numCache>
            </c:numRef>
          </c:val>
        </c:ser>
        <c:dLbls>
          <c:showLegendKey val="0"/>
          <c:showVal val="0"/>
          <c:showCatName val="0"/>
          <c:showSerName val="0"/>
          <c:showPercent val="0"/>
          <c:showBubbleSize val="0"/>
        </c:dLbls>
        <c:gapWidth val="47"/>
        <c:axId val="319565440"/>
        <c:axId val="319561520"/>
      </c:barChart>
      <c:catAx>
        <c:axId val="319565440"/>
        <c:scaling>
          <c:orientation val="minMax"/>
        </c:scaling>
        <c:delete val="0"/>
        <c:axPos val="b"/>
        <c:title>
          <c:tx>
            <c:rich>
              <a:bodyPr/>
              <a:lstStyle/>
              <a:p>
                <a:pPr>
                  <a:defRPr sz="1600">
                    <a:latin typeface="Arial" pitchFamily="34" charset="0"/>
                    <a:cs typeface="Arial" pitchFamily="34" charset="0"/>
                  </a:defRPr>
                </a:pPr>
                <a:r>
                  <a:rPr lang="en-US" sz="1600" baseline="0">
                    <a:latin typeface="Arial" pitchFamily="34" charset="0"/>
                    <a:cs typeface="Arial" pitchFamily="34" charset="0"/>
                  </a:rPr>
                  <a:t>Trial Type</a:t>
                </a:r>
                <a:endParaRPr lang="en-US" sz="1600">
                  <a:latin typeface="Arial" pitchFamily="34" charset="0"/>
                  <a:cs typeface="Arial" pitchFamily="34" charset="0"/>
                </a:endParaRPr>
              </a:p>
            </c:rich>
          </c:tx>
          <c:layout>
            <c:manualLayout>
              <c:xMode val="edge"/>
              <c:yMode val="edge"/>
              <c:x val="0.46960029630924477"/>
              <c:y val="0.86294448743040375"/>
            </c:manualLayout>
          </c:layout>
          <c:overlay val="0"/>
        </c:title>
        <c:numFmt formatCode="General" sourceLinked="0"/>
        <c:majorTickMark val="out"/>
        <c:minorTickMark val="none"/>
        <c:tickLblPos val="nextTo"/>
        <c:txPr>
          <a:bodyPr/>
          <a:lstStyle/>
          <a:p>
            <a:pPr>
              <a:defRPr sz="1400" b="1">
                <a:latin typeface="Arial" pitchFamily="34" charset="0"/>
                <a:cs typeface="Arial" pitchFamily="34" charset="0"/>
              </a:defRPr>
            </a:pPr>
            <a:endParaRPr lang="en-US"/>
          </a:p>
        </c:txPr>
        <c:crossAx val="319561520"/>
        <c:crosses val="autoZero"/>
        <c:auto val="1"/>
        <c:lblAlgn val="ctr"/>
        <c:lblOffset val="100"/>
        <c:noMultiLvlLbl val="0"/>
      </c:catAx>
      <c:valAx>
        <c:axId val="319561520"/>
        <c:scaling>
          <c:orientation val="minMax"/>
          <c:max val="2100"/>
          <c:min val="0"/>
        </c:scaling>
        <c:delete val="0"/>
        <c:axPos val="l"/>
        <c:numFmt formatCode="General" sourceLinked="1"/>
        <c:majorTickMark val="out"/>
        <c:minorTickMark val="none"/>
        <c:tickLblPos val="nextTo"/>
        <c:txPr>
          <a:bodyPr/>
          <a:lstStyle/>
          <a:p>
            <a:pPr>
              <a:defRPr sz="1400" b="1">
                <a:latin typeface="Arial" pitchFamily="34" charset="0"/>
                <a:cs typeface="Arial" pitchFamily="34" charset="0"/>
              </a:defRPr>
            </a:pPr>
            <a:endParaRPr lang="en-US"/>
          </a:p>
        </c:txPr>
        <c:crossAx val="319565440"/>
        <c:crosses val="autoZero"/>
        <c:crossBetween val="between"/>
      </c:valAx>
    </c:plotArea>
    <c:plotVisOnly val="1"/>
    <c:dispBlanksAs val="gap"/>
    <c:showDLblsOverMax val="0"/>
  </c:chart>
  <c:spPr>
    <a:ln>
      <a:noFill/>
    </a:ln>
  </c:sp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ln w="15875">
              <a:solidFill>
                <a:schemeClr val="tx1"/>
              </a:solidFill>
            </a:ln>
          </c:spPr>
          <c:invertIfNegative val="0"/>
          <c:dPt>
            <c:idx val="0"/>
            <c:invertIfNegative val="0"/>
            <c:bubble3D val="0"/>
            <c:spPr>
              <a:solidFill>
                <a:srgbClr val="FFFF66"/>
              </a:solidFill>
              <a:ln w="15875">
                <a:solidFill>
                  <a:schemeClr val="tx1"/>
                </a:solidFill>
              </a:ln>
            </c:spPr>
          </c:dPt>
          <c:dPt>
            <c:idx val="1"/>
            <c:invertIfNegative val="0"/>
            <c:bubble3D val="0"/>
            <c:spPr>
              <a:solidFill>
                <a:srgbClr val="AF17B3"/>
              </a:solidFill>
              <a:ln w="15875">
                <a:solidFill>
                  <a:schemeClr val="tx1"/>
                </a:solidFill>
              </a:ln>
            </c:spPr>
          </c:dPt>
          <c:errBars>
            <c:errBarType val="both"/>
            <c:errValType val="cust"/>
            <c:noEndCap val="0"/>
            <c:plus>
              <c:numRef>
                <c:f>Acc_graphs!$C$15:$D$15</c:f>
                <c:numCache>
                  <c:formatCode>General</c:formatCode>
                  <c:ptCount val="2"/>
                  <c:pt idx="0">
                    <c:v>0.29000000000000031</c:v>
                  </c:pt>
                  <c:pt idx="1">
                    <c:v>0.27</c:v>
                  </c:pt>
                </c:numCache>
              </c:numRef>
            </c:plus>
            <c:minus>
              <c:numRef>
                <c:f>Acc_graphs!$C$15:$D$15</c:f>
                <c:numCache>
                  <c:formatCode>General</c:formatCode>
                  <c:ptCount val="2"/>
                  <c:pt idx="0">
                    <c:v>0.29000000000000031</c:v>
                  </c:pt>
                  <c:pt idx="1">
                    <c:v>0.27</c:v>
                  </c:pt>
                </c:numCache>
              </c:numRef>
            </c:minus>
          </c:errBars>
          <c:cat>
            <c:strRef>
              <c:f>Acc_graphs!$C$13:$D$13</c:f>
              <c:strCache>
                <c:ptCount val="2"/>
                <c:pt idx="0">
                  <c:v>Sooner</c:v>
                </c:pt>
                <c:pt idx="1">
                  <c:v>Larger</c:v>
                </c:pt>
              </c:strCache>
            </c:strRef>
          </c:cat>
          <c:val>
            <c:numRef>
              <c:f>Acc_graphs!$C$14:$D$14</c:f>
              <c:numCache>
                <c:formatCode>General</c:formatCode>
                <c:ptCount val="2"/>
                <c:pt idx="0">
                  <c:v>97.2</c:v>
                </c:pt>
                <c:pt idx="1">
                  <c:v>96.3</c:v>
                </c:pt>
              </c:numCache>
            </c:numRef>
          </c:val>
        </c:ser>
        <c:dLbls>
          <c:showLegendKey val="0"/>
          <c:showVal val="0"/>
          <c:showCatName val="0"/>
          <c:showSerName val="0"/>
          <c:showPercent val="0"/>
          <c:showBubbleSize val="0"/>
        </c:dLbls>
        <c:gapWidth val="34"/>
        <c:axId val="319567400"/>
        <c:axId val="319559952"/>
      </c:barChart>
      <c:catAx>
        <c:axId val="319567400"/>
        <c:scaling>
          <c:orientation val="minMax"/>
        </c:scaling>
        <c:delete val="0"/>
        <c:axPos val="b"/>
        <c:numFmt formatCode="General" sourceLinked="0"/>
        <c:majorTickMark val="out"/>
        <c:minorTickMark val="none"/>
        <c:tickLblPos val="nextTo"/>
        <c:txPr>
          <a:bodyPr/>
          <a:lstStyle/>
          <a:p>
            <a:pPr>
              <a:defRPr sz="1600" b="1">
                <a:latin typeface="Arial" pitchFamily="34" charset="0"/>
                <a:cs typeface="Arial" pitchFamily="34" charset="0"/>
              </a:defRPr>
            </a:pPr>
            <a:endParaRPr lang="en-US"/>
          </a:p>
        </c:txPr>
        <c:crossAx val="319559952"/>
        <c:crosses val="autoZero"/>
        <c:auto val="1"/>
        <c:lblAlgn val="ctr"/>
        <c:lblOffset val="100"/>
        <c:noMultiLvlLbl val="0"/>
      </c:catAx>
      <c:valAx>
        <c:axId val="319559952"/>
        <c:scaling>
          <c:orientation val="minMax"/>
          <c:max val="100"/>
          <c:min val="50"/>
        </c:scaling>
        <c:delete val="0"/>
        <c:axPos val="l"/>
        <c:title>
          <c:tx>
            <c:rich>
              <a:bodyPr rot="-5400000" vert="horz"/>
              <a:lstStyle/>
              <a:p>
                <a:pPr>
                  <a:defRPr sz="1800"/>
                </a:pPr>
                <a:r>
                  <a:rPr lang="en-US" sz="1800">
                    <a:latin typeface="Arial" pitchFamily="34" charset="0"/>
                    <a:cs typeface="Arial" pitchFamily="34" charset="0"/>
                  </a:rPr>
                  <a:t>Accuracy</a:t>
                </a:r>
              </a:p>
            </c:rich>
          </c:tx>
          <c:overlay val="0"/>
        </c:title>
        <c:numFmt formatCode="General" sourceLinked="1"/>
        <c:majorTickMark val="out"/>
        <c:minorTickMark val="none"/>
        <c:tickLblPos val="nextTo"/>
        <c:txPr>
          <a:bodyPr/>
          <a:lstStyle/>
          <a:p>
            <a:pPr>
              <a:defRPr sz="1400" b="1">
                <a:latin typeface="Arial" pitchFamily="34" charset="0"/>
                <a:cs typeface="Arial" pitchFamily="34" charset="0"/>
              </a:defRPr>
            </a:pPr>
            <a:endParaRPr lang="en-US"/>
          </a:p>
        </c:txPr>
        <c:crossAx val="319567400"/>
        <c:crosses val="autoZero"/>
        <c:crossBetween val="between"/>
      </c:valAx>
    </c:plotArea>
    <c:plotVisOnly val="1"/>
    <c:dispBlanksAs val="gap"/>
    <c:showDLblsOverMax val="0"/>
  </c:chart>
  <c:spPr>
    <a:ln>
      <a:noFill/>
    </a:ln>
  </c:sp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ln>
              <a:solidFill>
                <a:schemeClr val="tx1"/>
              </a:solidFill>
            </a:ln>
          </c:spPr>
          <c:dPt>
            <c:idx val="0"/>
            <c:bubble3D val="0"/>
            <c:spPr>
              <a:solidFill>
                <a:srgbClr val="00FF00"/>
              </a:solidFill>
              <a:ln>
                <a:solidFill>
                  <a:schemeClr val="tx1"/>
                </a:solidFill>
              </a:ln>
            </c:spPr>
          </c:dPt>
          <c:dPt>
            <c:idx val="1"/>
            <c:bubble3D val="0"/>
            <c:spPr>
              <a:solidFill>
                <a:srgbClr val="FF33CC"/>
              </a:solidFill>
              <a:ln>
                <a:solidFill>
                  <a:schemeClr val="tx1"/>
                </a:solidFill>
              </a:ln>
            </c:spPr>
          </c:dPt>
          <c:dPt>
            <c:idx val="2"/>
            <c:bubble3D val="0"/>
            <c:spPr>
              <a:solidFill>
                <a:srgbClr val="FFFF00"/>
              </a:solidFill>
              <a:ln>
                <a:solidFill>
                  <a:schemeClr val="tx1"/>
                </a:solidFill>
              </a:ln>
            </c:spPr>
          </c:dPt>
          <c:dPt>
            <c:idx val="3"/>
            <c:bubble3D val="0"/>
            <c:spPr>
              <a:solidFill>
                <a:srgbClr val="FF0000"/>
              </a:solidFill>
              <a:ln>
                <a:solidFill>
                  <a:schemeClr val="tx1"/>
                </a:solidFill>
              </a:ln>
            </c:spPr>
          </c:dPt>
          <c:val>
            <c:numRef>
              <c:f>Sheet1!$D$4:$D$7</c:f>
              <c:numCache>
                <c:formatCode>General</c:formatCode>
                <c:ptCount val="4"/>
                <c:pt idx="0">
                  <c:v>0.5</c:v>
                </c:pt>
                <c:pt idx="1">
                  <c:v>0.16666666666666666</c:v>
                </c:pt>
                <c:pt idx="2">
                  <c:v>0.16666666666666666</c:v>
                </c:pt>
                <c:pt idx="3">
                  <c:v>0.16666666666666666</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spPr>
    <a:noFill/>
    <a:ln>
      <a:noFill/>
    </a:ln>
  </c:sp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trendline>
            <c:trendlineType val="linear"/>
            <c:dispRSqr val="1"/>
            <c:dispEq val="0"/>
            <c:trendlineLbl>
              <c:layout>
                <c:manualLayout>
                  <c:x val="-0.2082707442199242"/>
                  <c:y val="-0.10832206026466012"/>
                </c:manualLayout>
              </c:layout>
              <c:numFmt formatCode="General" sourceLinked="0"/>
              <c:txPr>
                <a:bodyPr/>
                <a:lstStyle/>
                <a:p>
                  <a:pPr>
                    <a:defRPr/>
                  </a:pPr>
                  <a:endParaRPr lang="en-US"/>
                </a:p>
              </c:txPr>
            </c:trendlineLbl>
          </c:trendline>
          <c:xVal>
            <c:numRef>
              <c:f>Sheet1!$B$2:$B$96</c:f>
              <c:numCache>
                <c:formatCode>General</c:formatCode>
                <c:ptCount val="95"/>
                <c:pt idx="0">
                  <c:v>0.27110000000000001</c:v>
                </c:pt>
                <c:pt idx="1">
                  <c:v>0.10299999999999998</c:v>
                </c:pt>
                <c:pt idx="2">
                  <c:v>4.7900000000000033E-2</c:v>
                </c:pt>
                <c:pt idx="3">
                  <c:v>0.22150000000000003</c:v>
                </c:pt>
                <c:pt idx="4">
                  <c:v>0.11110000000000002</c:v>
                </c:pt>
                <c:pt idx="5">
                  <c:v>0.22780000000000003</c:v>
                </c:pt>
                <c:pt idx="6">
                  <c:v>0.15240000000000067</c:v>
                </c:pt>
                <c:pt idx="7">
                  <c:v>0.21510000000000001</c:v>
                </c:pt>
                <c:pt idx="8">
                  <c:v>0.33330000000000193</c:v>
                </c:pt>
                <c:pt idx="9">
                  <c:v>0.19080000000000003</c:v>
                </c:pt>
                <c:pt idx="10">
                  <c:v>0.32080000000000164</c:v>
                </c:pt>
                <c:pt idx="11">
                  <c:v>0.36470000000000002</c:v>
                </c:pt>
                <c:pt idx="12">
                  <c:v>0.38710000000000111</c:v>
                </c:pt>
                <c:pt idx="13">
                  <c:v>0.32040000000000146</c:v>
                </c:pt>
                <c:pt idx="14">
                  <c:v>0.50680000000000003</c:v>
                </c:pt>
                <c:pt idx="15">
                  <c:v>0.36880000000000146</c:v>
                </c:pt>
                <c:pt idx="16">
                  <c:v>0.35160000000000002</c:v>
                </c:pt>
                <c:pt idx="17">
                  <c:v>0.63480000000000292</c:v>
                </c:pt>
                <c:pt idx="18">
                  <c:v>0.67270000000000341</c:v>
                </c:pt>
                <c:pt idx="19">
                  <c:v>0.32390000000000146</c:v>
                </c:pt>
                <c:pt idx="20">
                  <c:v>0.45400000000000001</c:v>
                </c:pt>
                <c:pt idx="21">
                  <c:v>0.55289999999999995</c:v>
                </c:pt>
                <c:pt idx="22">
                  <c:v>0.65190000000000292</c:v>
                </c:pt>
                <c:pt idx="23">
                  <c:v>0.51270000000000004</c:v>
                </c:pt>
                <c:pt idx="24">
                  <c:v>0.50309999999999999</c:v>
                </c:pt>
                <c:pt idx="25">
                  <c:v>0.47650000000000031</c:v>
                </c:pt>
                <c:pt idx="26">
                  <c:v>0.71430000000000005</c:v>
                </c:pt>
                <c:pt idx="27">
                  <c:v>0.69460000000000233</c:v>
                </c:pt>
                <c:pt idx="28">
                  <c:v>0.60760000000000292</c:v>
                </c:pt>
                <c:pt idx="29">
                  <c:v>0.57609999999999995</c:v>
                </c:pt>
                <c:pt idx="30">
                  <c:v>0.68450000000000011</c:v>
                </c:pt>
                <c:pt idx="31">
                  <c:v>0.55370000000000064</c:v>
                </c:pt>
                <c:pt idx="32">
                  <c:v>0.6667000000000034</c:v>
                </c:pt>
                <c:pt idx="33">
                  <c:v>0.60710000000000064</c:v>
                </c:pt>
                <c:pt idx="34">
                  <c:v>0.64580000000000293</c:v>
                </c:pt>
                <c:pt idx="35">
                  <c:v>0.78439999999999999</c:v>
                </c:pt>
                <c:pt idx="36">
                  <c:v>0.56130000000000002</c:v>
                </c:pt>
                <c:pt idx="37">
                  <c:v>0.44100000000000006</c:v>
                </c:pt>
                <c:pt idx="38">
                  <c:v>0.47400000000000031</c:v>
                </c:pt>
                <c:pt idx="39">
                  <c:v>0.59649999999999959</c:v>
                </c:pt>
                <c:pt idx="40">
                  <c:v>0.61080000000000245</c:v>
                </c:pt>
                <c:pt idx="41">
                  <c:v>0.6667000000000034</c:v>
                </c:pt>
                <c:pt idx="42">
                  <c:v>0.49380000000000146</c:v>
                </c:pt>
                <c:pt idx="43">
                  <c:v>0.28160000000000002</c:v>
                </c:pt>
                <c:pt idx="44">
                  <c:v>0.51280000000000003</c:v>
                </c:pt>
                <c:pt idx="45">
                  <c:v>0.52329999999999999</c:v>
                </c:pt>
                <c:pt idx="46">
                  <c:v>0.48450000000000032</c:v>
                </c:pt>
                <c:pt idx="47">
                  <c:v>0.73300000000000065</c:v>
                </c:pt>
                <c:pt idx="48">
                  <c:v>0.75149999999999995</c:v>
                </c:pt>
                <c:pt idx="49">
                  <c:v>0.71600000000000064</c:v>
                </c:pt>
                <c:pt idx="50">
                  <c:v>0.78810000000000002</c:v>
                </c:pt>
                <c:pt idx="51">
                  <c:v>0.73939999999999995</c:v>
                </c:pt>
                <c:pt idx="52">
                  <c:v>0.6647000000000034</c:v>
                </c:pt>
                <c:pt idx="53">
                  <c:v>0.84619999999999995</c:v>
                </c:pt>
                <c:pt idx="54">
                  <c:v>0.64740000000000064</c:v>
                </c:pt>
                <c:pt idx="55">
                  <c:v>0.90059999999999996</c:v>
                </c:pt>
                <c:pt idx="56">
                  <c:v>0.72250000000000003</c:v>
                </c:pt>
                <c:pt idx="57">
                  <c:v>0.68350000000000011</c:v>
                </c:pt>
                <c:pt idx="58">
                  <c:v>0.85229999999999995</c:v>
                </c:pt>
                <c:pt idx="59">
                  <c:v>0.75660000000000294</c:v>
                </c:pt>
                <c:pt idx="60">
                  <c:v>0.69620000000000015</c:v>
                </c:pt>
                <c:pt idx="61">
                  <c:v>0.77140000000000064</c:v>
                </c:pt>
                <c:pt idx="62">
                  <c:v>0.77300000000000235</c:v>
                </c:pt>
                <c:pt idx="63">
                  <c:v>0.66290000000000293</c:v>
                </c:pt>
                <c:pt idx="64">
                  <c:v>0.76650000000000063</c:v>
                </c:pt>
                <c:pt idx="65">
                  <c:v>0.53500000000000003</c:v>
                </c:pt>
                <c:pt idx="66">
                  <c:v>0.69400000000000062</c:v>
                </c:pt>
                <c:pt idx="67">
                  <c:v>0.86339999999999995</c:v>
                </c:pt>
                <c:pt idx="68">
                  <c:v>0.44860000000000005</c:v>
                </c:pt>
                <c:pt idx="69">
                  <c:v>0.81820000000000004</c:v>
                </c:pt>
                <c:pt idx="70">
                  <c:v>0.8882000000000001</c:v>
                </c:pt>
                <c:pt idx="71">
                  <c:v>0.74400000000000222</c:v>
                </c:pt>
                <c:pt idx="72">
                  <c:v>0.90480000000000005</c:v>
                </c:pt>
                <c:pt idx="73">
                  <c:v>0.68940000000000012</c:v>
                </c:pt>
                <c:pt idx="74">
                  <c:v>0.85260000000000291</c:v>
                </c:pt>
                <c:pt idx="75">
                  <c:v>0.88000000000000012</c:v>
                </c:pt>
                <c:pt idx="76">
                  <c:v>0.84090000000000065</c:v>
                </c:pt>
                <c:pt idx="77">
                  <c:v>0.90339999999999998</c:v>
                </c:pt>
                <c:pt idx="78">
                  <c:v>0.6667000000000034</c:v>
                </c:pt>
                <c:pt idx="79">
                  <c:v>0.86590000000000245</c:v>
                </c:pt>
                <c:pt idx="80">
                  <c:v>0.73810000000000064</c:v>
                </c:pt>
                <c:pt idx="81">
                  <c:v>0.4406000000000001</c:v>
                </c:pt>
                <c:pt idx="82">
                  <c:v>0.88270000000000015</c:v>
                </c:pt>
                <c:pt idx="83">
                  <c:v>0.9</c:v>
                </c:pt>
                <c:pt idx="84">
                  <c:v>0.91710000000000003</c:v>
                </c:pt>
                <c:pt idx="85">
                  <c:v>0.9042</c:v>
                </c:pt>
                <c:pt idx="86">
                  <c:v>0.83050000000000002</c:v>
                </c:pt>
                <c:pt idx="87">
                  <c:v>0.92900000000000005</c:v>
                </c:pt>
                <c:pt idx="88">
                  <c:v>0.8902000000000001</c:v>
                </c:pt>
                <c:pt idx="89">
                  <c:v>0.92859999999999998</c:v>
                </c:pt>
                <c:pt idx="90">
                  <c:v>0.88890000000000013</c:v>
                </c:pt>
                <c:pt idx="91">
                  <c:v>0.91930000000000001</c:v>
                </c:pt>
                <c:pt idx="92">
                  <c:v>0.94740000000000002</c:v>
                </c:pt>
                <c:pt idx="93">
                  <c:v>0.71519999999999995</c:v>
                </c:pt>
                <c:pt idx="94">
                  <c:v>0.95480000000000065</c:v>
                </c:pt>
              </c:numCache>
            </c:numRef>
          </c:xVal>
          <c:yVal>
            <c:numRef>
              <c:f>Sheet1!$D$2:$D$96</c:f>
              <c:numCache>
                <c:formatCode>General</c:formatCode>
                <c:ptCount val="95"/>
                <c:pt idx="0">
                  <c:v>1.0000000000000053E-4</c:v>
                </c:pt>
                <c:pt idx="1">
                  <c:v>1.0000000000000053E-4</c:v>
                </c:pt>
                <c:pt idx="2">
                  <c:v>1.0000000000000053E-4</c:v>
                </c:pt>
                <c:pt idx="3">
                  <c:v>1.0000000000000053E-4</c:v>
                </c:pt>
                <c:pt idx="4">
                  <c:v>1.0000000000000053E-4</c:v>
                </c:pt>
                <c:pt idx="5">
                  <c:v>1.0000000000000053E-4</c:v>
                </c:pt>
                <c:pt idx="6">
                  <c:v>1.0000000000000053E-4</c:v>
                </c:pt>
                <c:pt idx="7">
                  <c:v>1.0000000000000053E-4</c:v>
                </c:pt>
                <c:pt idx="8">
                  <c:v>2.0000000000000052E-4</c:v>
                </c:pt>
                <c:pt idx="9">
                  <c:v>2.0000000000000052E-4</c:v>
                </c:pt>
                <c:pt idx="10">
                  <c:v>2.0000000000000052E-4</c:v>
                </c:pt>
                <c:pt idx="11">
                  <c:v>3.0000000000000138E-4</c:v>
                </c:pt>
                <c:pt idx="12">
                  <c:v>3.0000000000000138E-4</c:v>
                </c:pt>
                <c:pt idx="13">
                  <c:v>3.0000000000000138E-4</c:v>
                </c:pt>
                <c:pt idx="14">
                  <c:v>3.0000000000000138E-4</c:v>
                </c:pt>
                <c:pt idx="15">
                  <c:v>3.0000000000000138E-4</c:v>
                </c:pt>
                <c:pt idx="16">
                  <c:v>3.0000000000000138E-4</c:v>
                </c:pt>
                <c:pt idx="17">
                  <c:v>3.0000000000000138E-4</c:v>
                </c:pt>
                <c:pt idx="18">
                  <c:v>3.0000000000000138E-4</c:v>
                </c:pt>
                <c:pt idx="19">
                  <c:v>4.0000000000000034E-4</c:v>
                </c:pt>
                <c:pt idx="20">
                  <c:v>4.0000000000000034E-4</c:v>
                </c:pt>
                <c:pt idx="21">
                  <c:v>5.0000000000000034E-4</c:v>
                </c:pt>
                <c:pt idx="22">
                  <c:v>6.0000000000000287E-4</c:v>
                </c:pt>
                <c:pt idx="23">
                  <c:v>6.0000000000000287E-4</c:v>
                </c:pt>
                <c:pt idx="24">
                  <c:v>6.0000000000000287E-4</c:v>
                </c:pt>
                <c:pt idx="25">
                  <c:v>6.0000000000000287E-4</c:v>
                </c:pt>
                <c:pt idx="26">
                  <c:v>7.0000000000000325E-4</c:v>
                </c:pt>
                <c:pt idx="27">
                  <c:v>7.0000000000000325E-4</c:v>
                </c:pt>
                <c:pt idx="28">
                  <c:v>7.0000000000000325E-4</c:v>
                </c:pt>
                <c:pt idx="29">
                  <c:v>8.0000000000000264E-4</c:v>
                </c:pt>
                <c:pt idx="30">
                  <c:v>8.0000000000000264E-4</c:v>
                </c:pt>
                <c:pt idx="31">
                  <c:v>8.0000000000000264E-4</c:v>
                </c:pt>
                <c:pt idx="32">
                  <c:v>8.0000000000000264E-4</c:v>
                </c:pt>
                <c:pt idx="33">
                  <c:v>8.0000000000000264E-4</c:v>
                </c:pt>
                <c:pt idx="34">
                  <c:v>9.0000000000000247E-4</c:v>
                </c:pt>
                <c:pt idx="35">
                  <c:v>9.0000000000000247E-4</c:v>
                </c:pt>
                <c:pt idx="36">
                  <c:v>9.0000000000000247E-4</c:v>
                </c:pt>
                <c:pt idx="37">
                  <c:v>1.0000000000000041E-3</c:v>
                </c:pt>
                <c:pt idx="38">
                  <c:v>1.0000000000000041E-3</c:v>
                </c:pt>
                <c:pt idx="39">
                  <c:v>1.1000000000000051E-3</c:v>
                </c:pt>
                <c:pt idx="40">
                  <c:v>1.2000000000000001E-3</c:v>
                </c:pt>
                <c:pt idx="41">
                  <c:v>1.4000000000000041E-3</c:v>
                </c:pt>
                <c:pt idx="42">
                  <c:v>1.4000000000000041E-3</c:v>
                </c:pt>
                <c:pt idx="43">
                  <c:v>1.500000000000005E-3</c:v>
                </c:pt>
                <c:pt idx="44">
                  <c:v>1.6000000000000081E-3</c:v>
                </c:pt>
                <c:pt idx="45">
                  <c:v>1.7000000000000058E-3</c:v>
                </c:pt>
                <c:pt idx="46">
                  <c:v>1.7000000000000058E-3</c:v>
                </c:pt>
                <c:pt idx="47">
                  <c:v>1.8000000000000069E-3</c:v>
                </c:pt>
                <c:pt idx="48">
                  <c:v>2.0000000000000052E-3</c:v>
                </c:pt>
                <c:pt idx="49">
                  <c:v>2.1000000000000012E-3</c:v>
                </c:pt>
                <c:pt idx="50">
                  <c:v>2.1000000000000012E-3</c:v>
                </c:pt>
                <c:pt idx="51">
                  <c:v>2.3000000000000052E-3</c:v>
                </c:pt>
                <c:pt idx="52">
                  <c:v>2.4000000000000002E-3</c:v>
                </c:pt>
                <c:pt idx="53">
                  <c:v>2.4000000000000002E-3</c:v>
                </c:pt>
                <c:pt idx="54">
                  <c:v>2.4000000000000002E-3</c:v>
                </c:pt>
                <c:pt idx="55">
                  <c:v>2.5000000000000092E-3</c:v>
                </c:pt>
                <c:pt idx="56">
                  <c:v>2.5000000000000092E-3</c:v>
                </c:pt>
                <c:pt idx="57">
                  <c:v>2.8000000000000052E-3</c:v>
                </c:pt>
                <c:pt idx="58">
                  <c:v>2.9000000000000002E-3</c:v>
                </c:pt>
                <c:pt idx="59">
                  <c:v>2.9000000000000002E-3</c:v>
                </c:pt>
                <c:pt idx="60">
                  <c:v>2.9000000000000002E-3</c:v>
                </c:pt>
                <c:pt idx="61">
                  <c:v>3.3000000000000052E-3</c:v>
                </c:pt>
                <c:pt idx="62">
                  <c:v>3.3000000000000052E-3</c:v>
                </c:pt>
                <c:pt idx="63">
                  <c:v>3.3000000000000052E-3</c:v>
                </c:pt>
                <c:pt idx="64">
                  <c:v>3.4000000000000107E-3</c:v>
                </c:pt>
                <c:pt idx="65">
                  <c:v>3.6000000000000129E-3</c:v>
                </c:pt>
                <c:pt idx="66">
                  <c:v>3.6000000000000129E-3</c:v>
                </c:pt>
                <c:pt idx="67">
                  <c:v>3.8000000000000052E-3</c:v>
                </c:pt>
                <c:pt idx="68">
                  <c:v>3.9000000000000107E-3</c:v>
                </c:pt>
                <c:pt idx="69">
                  <c:v>4.1000000000000003E-3</c:v>
                </c:pt>
                <c:pt idx="70">
                  <c:v>4.2000000000000023E-3</c:v>
                </c:pt>
                <c:pt idx="71">
                  <c:v>4.3000000000000104E-3</c:v>
                </c:pt>
                <c:pt idx="72">
                  <c:v>4.3000000000000104E-3</c:v>
                </c:pt>
                <c:pt idx="73">
                  <c:v>4.4000000000000124E-3</c:v>
                </c:pt>
                <c:pt idx="74">
                  <c:v>4.9000000000000224E-3</c:v>
                </c:pt>
                <c:pt idx="75">
                  <c:v>5.4000000000000124E-3</c:v>
                </c:pt>
                <c:pt idx="76">
                  <c:v>5.4000000000000124E-3</c:v>
                </c:pt>
                <c:pt idx="77">
                  <c:v>5.9000000000000233E-3</c:v>
                </c:pt>
                <c:pt idx="78">
                  <c:v>6.1000000000000013E-3</c:v>
                </c:pt>
                <c:pt idx="79">
                  <c:v>6.2000000000000223E-3</c:v>
                </c:pt>
                <c:pt idx="80">
                  <c:v>6.3000000000000113E-3</c:v>
                </c:pt>
                <c:pt idx="81">
                  <c:v>6.5000000000000205E-3</c:v>
                </c:pt>
                <c:pt idx="82">
                  <c:v>7.8000000000000196E-3</c:v>
                </c:pt>
                <c:pt idx="83">
                  <c:v>8.6000000000000208E-3</c:v>
                </c:pt>
                <c:pt idx="84">
                  <c:v>9.5000000000000067E-3</c:v>
                </c:pt>
                <c:pt idx="85">
                  <c:v>1.0300000000000005E-2</c:v>
                </c:pt>
                <c:pt idx="86">
                  <c:v>1.0699999999999998E-2</c:v>
                </c:pt>
                <c:pt idx="87">
                  <c:v>1.2300000000000005E-2</c:v>
                </c:pt>
                <c:pt idx="88">
                  <c:v>1.2999999999999998E-2</c:v>
                </c:pt>
                <c:pt idx="89">
                  <c:v>1.3599999999999998E-2</c:v>
                </c:pt>
                <c:pt idx="90">
                  <c:v>1.4400000000000003E-2</c:v>
                </c:pt>
                <c:pt idx="91">
                  <c:v>1.650000000000007E-2</c:v>
                </c:pt>
                <c:pt idx="92">
                  <c:v>1.6700000000000072E-2</c:v>
                </c:pt>
                <c:pt idx="93">
                  <c:v>2.070000000000001E-2</c:v>
                </c:pt>
                <c:pt idx="94">
                  <c:v>2.3199999999999988E-2</c:v>
                </c:pt>
              </c:numCache>
            </c:numRef>
          </c:yVal>
          <c:smooth val="0"/>
        </c:ser>
        <c:dLbls>
          <c:showLegendKey val="0"/>
          <c:showVal val="0"/>
          <c:showCatName val="0"/>
          <c:showSerName val="0"/>
          <c:showPercent val="0"/>
          <c:showBubbleSize val="0"/>
        </c:dLbls>
        <c:axId val="319563480"/>
        <c:axId val="319563872"/>
      </c:scatterChart>
      <c:valAx>
        <c:axId val="319563480"/>
        <c:scaling>
          <c:orientation val="minMax"/>
          <c:max val="1"/>
        </c:scaling>
        <c:delete val="0"/>
        <c:axPos val="b"/>
        <c:title>
          <c:tx>
            <c:rich>
              <a:bodyPr/>
              <a:lstStyle/>
              <a:p>
                <a:pPr>
                  <a:defRPr sz="1800"/>
                </a:pPr>
                <a:r>
                  <a:rPr lang="en-US" sz="1800"/>
                  <a:t>ICR</a:t>
                </a:r>
              </a:p>
            </c:rich>
          </c:tx>
          <c:overlay val="0"/>
        </c:title>
        <c:numFmt formatCode="General" sourceLinked="1"/>
        <c:majorTickMark val="out"/>
        <c:minorTickMark val="none"/>
        <c:tickLblPos val="nextTo"/>
        <c:txPr>
          <a:bodyPr/>
          <a:lstStyle/>
          <a:p>
            <a:pPr>
              <a:defRPr sz="1200" b="1"/>
            </a:pPr>
            <a:endParaRPr lang="en-US"/>
          </a:p>
        </c:txPr>
        <c:crossAx val="319563872"/>
        <c:crosses val="autoZero"/>
        <c:crossBetween val="midCat"/>
      </c:valAx>
      <c:valAx>
        <c:axId val="319563872"/>
        <c:scaling>
          <c:orientation val="minMax"/>
          <c:max val="2.5000000000000015E-2"/>
          <c:min val="0"/>
        </c:scaling>
        <c:delete val="0"/>
        <c:axPos val="l"/>
        <c:title>
          <c:tx>
            <c:rich>
              <a:bodyPr rot="0" vert="horz"/>
              <a:lstStyle/>
              <a:p>
                <a:pPr>
                  <a:defRPr sz="2400"/>
                </a:pPr>
                <a:r>
                  <a:rPr lang="en-US" sz="2400"/>
                  <a:t>k</a:t>
                </a:r>
              </a:p>
            </c:rich>
          </c:tx>
          <c:overlay val="0"/>
        </c:title>
        <c:numFmt formatCode="General" sourceLinked="1"/>
        <c:majorTickMark val="out"/>
        <c:minorTickMark val="none"/>
        <c:tickLblPos val="nextTo"/>
        <c:txPr>
          <a:bodyPr/>
          <a:lstStyle/>
          <a:p>
            <a:pPr>
              <a:defRPr sz="1200" b="1"/>
            </a:pPr>
            <a:endParaRPr lang="en-US"/>
          </a:p>
        </c:txPr>
        <c:crossAx val="319563480"/>
        <c:crosses val="autoZero"/>
        <c:crossBetween val="midCat"/>
      </c:valAx>
    </c:plotArea>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070600549931271"/>
          <c:y val="4.934407504617478E-2"/>
          <c:w val="0.78746859767529054"/>
          <c:h val="0.72436983571498004"/>
        </c:manualLayout>
      </c:layout>
      <c:barChart>
        <c:barDir val="col"/>
        <c:grouping val="clustered"/>
        <c:varyColors val="0"/>
        <c:ser>
          <c:idx val="1"/>
          <c:order val="0"/>
          <c:tx>
            <c:v>Revised RT calculations</c:v>
          </c:tx>
          <c:invertIfNegative val="0"/>
          <c:dPt>
            <c:idx val="0"/>
            <c:invertIfNegative val="0"/>
            <c:bubble3D val="0"/>
            <c:spPr>
              <a:solidFill>
                <a:schemeClr val="tx1"/>
              </a:solidFill>
            </c:spPr>
          </c:dPt>
          <c:dPt>
            <c:idx val="1"/>
            <c:invertIfNegative val="0"/>
            <c:bubble3D val="0"/>
            <c:spPr>
              <a:solidFill>
                <a:srgbClr val="00B050"/>
              </a:solidFill>
            </c:spPr>
          </c:dPt>
          <c:dPt>
            <c:idx val="2"/>
            <c:invertIfNegative val="0"/>
            <c:bubble3D val="0"/>
            <c:spPr>
              <a:solidFill>
                <a:srgbClr val="FF0000"/>
              </a:solidFill>
            </c:spPr>
          </c:dPt>
          <c:errBars>
            <c:errBarType val="both"/>
            <c:errValType val="cust"/>
            <c:noEndCap val="0"/>
            <c:plus>
              <c:numRef>
                <c:f>Sheet1!$I$16:$K$16</c:f>
                <c:numCache>
                  <c:formatCode>General</c:formatCode>
                  <c:ptCount val="3"/>
                  <c:pt idx="0">
                    <c:v>20.650000000000031</c:v>
                  </c:pt>
                  <c:pt idx="1">
                    <c:v>25.110000000000031</c:v>
                  </c:pt>
                  <c:pt idx="2">
                    <c:v>27.52</c:v>
                  </c:pt>
                </c:numCache>
              </c:numRef>
            </c:plus>
            <c:minus>
              <c:numRef>
                <c:f>Sheet1!$I$16:$K$16</c:f>
                <c:numCache>
                  <c:formatCode>General</c:formatCode>
                  <c:ptCount val="3"/>
                  <c:pt idx="0">
                    <c:v>20.650000000000031</c:v>
                  </c:pt>
                  <c:pt idx="1">
                    <c:v>25.110000000000031</c:v>
                  </c:pt>
                  <c:pt idx="2">
                    <c:v>27.52</c:v>
                  </c:pt>
                </c:numCache>
              </c:numRef>
            </c:minus>
          </c:errBars>
          <c:cat>
            <c:strRef>
              <c:f>Sheet1!$B$14:$D$14</c:f>
              <c:strCache>
                <c:ptCount val="3"/>
                <c:pt idx="0">
                  <c:v>Control (S&amp;L)</c:v>
                </c:pt>
                <c:pt idx="1">
                  <c:v>Want</c:v>
                </c:pt>
                <c:pt idx="2">
                  <c:v>Don't Want</c:v>
                </c:pt>
              </c:strCache>
            </c:strRef>
          </c:cat>
          <c:val>
            <c:numRef>
              <c:f>Sheet1!$I$15:$K$15</c:f>
              <c:numCache>
                <c:formatCode>General</c:formatCode>
                <c:ptCount val="3"/>
                <c:pt idx="0">
                  <c:v>1372.91</c:v>
                </c:pt>
                <c:pt idx="1">
                  <c:v>1860.76</c:v>
                </c:pt>
                <c:pt idx="2">
                  <c:v>2017.81</c:v>
                </c:pt>
              </c:numCache>
            </c:numRef>
          </c:val>
        </c:ser>
        <c:dLbls>
          <c:showLegendKey val="0"/>
          <c:showVal val="0"/>
          <c:showCatName val="0"/>
          <c:showSerName val="0"/>
          <c:showPercent val="0"/>
          <c:showBubbleSize val="0"/>
        </c:dLbls>
        <c:gapWidth val="150"/>
        <c:axId val="267837688"/>
        <c:axId val="267839256"/>
      </c:barChart>
      <c:catAx>
        <c:axId val="267837688"/>
        <c:scaling>
          <c:orientation val="minMax"/>
        </c:scaling>
        <c:delete val="0"/>
        <c:axPos val="b"/>
        <c:title>
          <c:tx>
            <c:rich>
              <a:bodyPr/>
              <a:lstStyle/>
              <a:p>
                <a:pPr>
                  <a:defRPr sz="2000"/>
                </a:pPr>
                <a:r>
                  <a:rPr lang="en-US" sz="2000" dirty="0" smtClean="0"/>
                  <a:t>Trial Type</a:t>
                </a:r>
                <a:endParaRPr lang="en-US" sz="2000" dirty="0"/>
              </a:p>
            </c:rich>
          </c:tx>
          <c:overlay val="0"/>
        </c:title>
        <c:numFmt formatCode="General" sourceLinked="0"/>
        <c:majorTickMark val="out"/>
        <c:minorTickMark val="none"/>
        <c:tickLblPos val="nextTo"/>
        <c:txPr>
          <a:bodyPr/>
          <a:lstStyle/>
          <a:p>
            <a:pPr>
              <a:defRPr sz="1800" b="1"/>
            </a:pPr>
            <a:endParaRPr lang="en-US"/>
          </a:p>
        </c:txPr>
        <c:crossAx val="267839256"/>
        <c:crosses val="autoZero"/>
        <c:auto val="1"/>
        <c:lblAlgn val="ctr"/>
        <c:lblOffset val="100"/>
        <c:noMultiLvlLbl val="0"/>
      </c:catAx>
      <c:valAx>
        <c:axId val="267839256"/>
        <c:scaling>
          <c:orientation val="minMax"/>
          <c:max val="2200"/>
        </c:scaling>
        <c:delete val="0"/>
        <c:axPos val="l"/>
        <c:title>
          <c:tx>
            <c:rich>
              <a:bodyPr rot="-5400000" vert="horz"/>
              <a:lstStyle/>
              <a:p>
                <a:pPr>
                  <a:defRPr sz="2000"/>
                </a:pPr>
                <a:r>
                  <a:rPr lang="en-US" sz="2000" dirty="0" smtClean="0"/>
                  <a:t>Mean Reaction Time  </a:t>
                </a:r>
                <a:r>
                  <a:rPr lang="en-US" sz="2000" dirty="0"/>
                  <a:t>(ms)</a:t>
                </a:r>
              </a:p>
            </c:rich>
          </c:tx>
          <c:layout>
            <c:manualLayout>
              <c:xMode val="edge"/>
              <c:yMode val="edge"/>
              <c:x val="1.5873015873015879E-2"/>
              <c:y val="8.6374550403421749E-2"/>
            </c:manualLayout>
          </c:layout>
          <c:overlay val="0"/>
        </c:title>
        <c:numFmt formatCode="General" sourceLinked="1"/>
        <c:majorTickMark val="out"/>
        <c:minorTickMark val="none"/>
        <c:tickLblPos val="nextTo"/>
        <c:txPr>
          <a:bodyPr/>
          <a:lstStyle/>
          <a:p>
            <a:pPr>
              <a:defRPr sz="1800" b="1"/>
            </a:pPr>
            <a:endParaRPr lang="en-US"/>
          </a:p>
        </c:txPr>
        <c:crossAx val="267837688"/>
        <c:crosses val="autoZero"/>
        <c:crossBetween val="between"/>
      </c:valAx>
    </c:plotArea>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559777504876121"/>
          <c:y val="3.3693931915227016E-2"/>
          <c:w val="0.80865383226180176"/>
          <c:h val="0.79316743056371763"/>
        </c:manualLayout>
      </c:layout>
      <c:scatterChart>
        <c:scatterStyle val="lineMarker"/>
        <c:varyColors val="0"/>
        <c:ser>
          <c:idx val="3"/>
          <c:order val="0"/>
          <c:tx>
            <c:v>COMT MetMet Ages 22-40</c:v>
          </c:tx>
          <c:spPr>
            <a:ln w="28575">
              <a:noFill/>
            </a:ln>
          </c:spPr>
          <c:marker>
            <c:symbol val="circle"/>
            <c:size val="7"/>
            <c:spPr>
              <a:solidFill>
                <a:schemeClr val="tx1"/>
              </a:solidFill>
              <a:ln>
                <a:solidFill>
                  <a:schemeClr val="tx1"/>
                </a:solidFill>
              </a:ln>
            </c:spPr>
          </c:marker>
          <c:trendline>
            <c:spPr>
              <a:ln w="31750">
                <a:solidFill>
                  <a:schemeClr val="tx1"/>
                </a:solidFill>
              </a:ln>
            </c:spPr>
            <c:trendlineType val="log"/>
            <c:dispRSqr val="1"/>
            <c:dispEq val="0"/>
            <c:trendlineLbl>
              <c:layout>
                <c:manualLayout>
                  <c:x val="-0.31079481384271707"/>
                  <c:y val="2.1547237571319655E-2"/>
                </c:manualLayout>
              </c:layout>
              <c:numFmt formatCode="General" sourceLinked="0"/>
              <c:txPr>
                <a:bodyPr/>
                <a:lstStyle/>
                <a:p>
                  <a:pPr>
                    <a:defRPr/>
                  </a:pPr>
                  <a:endParaRPr lang="en-US"/>
                </a:p>
              </c:txPr>
            </c:trendlineLbl>
          </c:trendline>
          <c:errBars>
            <c:errDir val="y"/>
            <c:errBarType val="both"/>
            <c:errValType val="cust"/>
            <c:noEndCap val="0"/>
            <c:plus>
              <c:numRef>
                <c:f>'ICRbyDAmt Age by COMT effects'!$Q$7:$U$7</c:f>
                <c:numCache>
                  <c:formatCode>General</c:formatCode>
                  <c:ptCount val="5"/>
                  <c:pt idx="0">
                    <c:v>5.5859060681075288E-2</c:v>
                  </c:pt>
                  <c:pt idx="1">
                    <c:v>5.5633930926227135E-2</c:v>
                  </c:pt>
                  <c:pt idx="2">
                    <c:v>5.6941082535829315E-2</c:v>
                  </c:pt>
                  <c:pt idx="3">
                    <c:v>5.7927077145614993E-2</c:v>
                  </c:pt>
                  <c:pt idx="4">
                    <c:v>5.516481147329149E-2</c:v>
                  </c:pt>
                </c:numCache>
              </c:numRef>
            </c:plus>
            <c:minus>
              <c:numRef>
                <c:f>'ICRbyDAmt Age by COMT effects'!$Q$7:$U$7</c:f>
                <c:numCache>
                  <c:formatCode>General</c:formatCode>
                  <c:ptCount val="5"/>
                  <c:pt idx="0">
                    <c:v>5.5859060681075288E-2</c:v>
                  </c:pt>
                  <c:pt idx="1">
                    <c:v>5.5633930926227135E-2</c:v>
                  </c:pt>
                  <c:pt idx="2">
                    <c:v>5.6941082535829315E-2</c:v>
                  </c:pt>
                  <c:pt idx="3">
                    <c:v>5.7927077145614993E-2</c:v>
                  </c:pt>
                  <c:pt idx="4">
                    <c:v>5.516481147329149E-2</c:v>
                  </c:pt>
                </c:numCache>
              </c:numRef>
            </c:minus>
            <c:spPr>
              <a:ln>
                <a:solidFill>
                  <a:schemeClr val="tx1"/>
                </a:solidFill>
              </a:ln>
            </c:spPr>
          </c:errBars>
          <c:xVal>
            <c:numRef>
              <c:f>'ICRbyDAmt Age by COMT effects'!$Q$3:$U$3</c:f>
              <c:numCache>
                <c:formatCode>General</c:formatCode>
                <c:ptCount val="5"/>
                <c:pt idx="0">
                  <c:v>2</c:v>
                </c:pt>
                <c:pt idx="1">
                  <c:v>5</c:v>
                </c:pt>
                <c:pt idx="2">
                  <c:v>10</c:v>
                </c:pt>
                <c:pt idx="3">
                  <c:v>20</c:v>
                </c:pt>
                <c:pt idx="4">
                  <c:v>100</c:v>
                </c:pt>
              </c:numCache>
            </c:numRef>
          </c:xVal>
          <c:yVal>
            <c:numRef>
              <c:f>'ICRbyDAmt Age by COMT effects'!$Q$6:$U$6</c:f>
              <c:numCache>
                <c:formatCode>####.000</c:formatCode>
                <c:ptCount val="5"/>
                <c:pt idx="0">
                  <c:v>0.678704290500596</c:v>
                </c:pt>
                <c:pt idx="1">
                  <c:v>0.6303342499938166</c:v>
                </c:pt>
                <c:pt idx="2">
                  <c:v>0.5405434068126711</c:v>
                </c:pt>
                <c:pt idx="3">
                  <c:v>0.49881138834679173</c:v>
                </c:pt>
                <c:pt idx="4">
                  <c:v>0.33129702701452368</c:v>
                </c:pt>
              </c:numCache>
            </c:numRef>
          </c:yVal>
          <c:smooth val="0"/>
        </c:ser>
        <c:dLbls>
          <c:showLegendKey val="0"/>
          <c:showVal val="0"/>
          <c:showCatName val="0"/>
          <c:showSerName val="0"/>
          <c:showPercent val="0"/>
          <c:showBubbleSize val="0"/>
        </c:dLbls>
        <c:axId val="267837296"/>
        <c:axId val="267842000"/>
      </c:scatterChart>
      <c:valAx>
        <c:axId val="267837296"/>
        <c:scaling>
          <c:logBase val="10"/>
          <c:orientation val="minMax"/>
        </c:scaling>
        <c:delete val="0"/>
        <c:axPos val="b"/>
        <c:title>
          <c:tx>
            <c:rich>
              <a:bodyPr/>
              <a:lstStyle/>
              <a:p>
                <a:pPr>
                  <a:defRPr sz="2000"/>
                </a:pPr>
                <a:r>
                  <a:rPr lang="en-US" sz="2000"/>
                  <a:t>Delay Amount</a:t>
                </a:r>
                <a:r>
                  <a:rPr lang="en-US" sz="2000" baseline="0"/>
                  <a:t> (in $)</a:t>
                </a:r>
                <a:endParaRPr lang="en-US" sz="2000"/>
              </a:p>
            </c:rich>
          </c:tx>
          <c:layout>
            <c:manualLayout>
              <c:xMode val="edge"/>
              <c:yMode val="edge"/>
              <c:x val="0.41639788082045703"/>
              <c:y val="0.91184837348427972"/>
            </c:manualLayout>
          </c:layout>
          <c:overlay val="0"/>
        </c:title>
        <c:numFmt formatCode="General" sourceLinked="1"/>
        <c:majorTickMark val="out"/>
        <c:minorTickMark val="none"/>
        <c:tickLblPos val="nextTo"/>
        <c:txPr>
          <a:bodyPr/>
          <a:lstStyle/>
          <a:p>
            <a:pPr>
              <a:defRPr sz="1600" b="1"/>
            </a:pPr>
            <a:endParaRPr lang="en-US"/>
          </a:p>
        </c:txPr>
        <c:crossAx val="267842000"/>
        <c:crosses val="autoZero"/>
        <c:crossBetween val="midCat"/>
      </c:valAx>
      <c:valAx>
        <c:axId val="267842000"/>
        <c:scaling>
          <c:orientation val="minMax"/>
        </c:scaling>
        <c:delete val="0"/>
        <c:axPos val="l"/>
        <c:title>
          <c:tx>
            <c:rich>
              <a:bodyPr rot="-5400000" vert="horz"/>
              <a:lstStyle/>
              <a:p>
                <a:pPr>
                  <a:defRPr sz="3200"/>
                </a:pPr>
                <a:r>
                  <a:rPr lang="en-US" sz="3200" dirty="0" smtClean="0"/>
                  <a:t>ICR</a:t>
                </a:r>
                <a:endParaRPr lang="en-US" sz="3200" dirty="0"/>
              </a:p>
            </c:rich>
          </c:tx>
          <c:layout>
            <c:manualLayout>
              <c:xMode val="edge"/>
              <c:yMode val="edge"/>
              <c:x val="4.5871559633027525E-3"/>
              <c:y val="0.36164179104477867"/>
            </c:manualLayout>
          </c:layout>
          <c:overlay val="0"/>
        </c:title>
        <c:numFmt formatCode="####.000" sourceLinked="1"/>
        <c:majorTickMark val="out"/>
        <c:minorTickMark val="none"/>
        <c:tickLblPos val="nextTo"/>
        <c:txPr>
          <a:bodyPr/>
          <a:lstStyle/>
          <a:p>
            <a:pPr>
              <a:defRPr sz="1600" b="1"/>
            </a:pPr>
            <a:endParaRPr lang="en-US"/>
          </a:p>
        </c:txPr>
        <c:crossAx val="267837296"/>
        <c:crosses val="autoZero"/>
        <c:crossBetween val="midCat"/>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Pt>
            <c:idx val="0"/>
            <c:invertIfNegative val="0"/>
            <c:bubble3D val="0"/>
            <c:spPr>
              <a:solidFill>
                <a:schemeClr val="accent2"/>
              </a:solidFill>
            </c:spPr>
          </c:dPt>
          <c:errBars>
            <c:errBarType val="both"/>
            <c:errValType val="cust"/>
            <c:noEndCap val="0"/>
            <c:plus>
              <c:numRef>
                <c:f>[1]ConstEInc_NoExpectedRangeUsed!$B$10:$C$10</c:f>
                <c:numCache>
                  <c:formatCode>General</c:formatCode>
                  <c:ptCount val="2"/>
                  <c:pt idx="0">
                    <c:v>3.5990000000000001E-2</c:v>
                  </c:pt>
                  <c:pt idx="1">
                    <c:v>3.5590000000000004E-2</c:v>
                  </c:pt>
                </c:numCache>
              </c:numRef>
            </c:plus>
            <c:minus>
              <c:numRef>
                <c:f>[1]ConstEInc_NoExpectedRangeUsed!$B$10:$C$10</c:f>
                <c:numCache>
                  <c:formatCode>General</c:formatCode>
                  <c:ptCount val="2"/>
                  <c:pt idx="0">
                    <c:v>3.5990000000000001E-2</c:v>
                  </c:pt>
                  <c:pt idx="1">
                    <c:v>3.5590000000000004E-2</c:v>
                  </c:pt>
                </c:numCache>
              </c:numRef>
            </c:minus>
          </c:errBars>
          <c:cat>
            <c:strRef>
              <c:f>[1]ConstEInc_NoExpectedRangeUsed!$B$8:$C$8</c:f>
              <c:strCache>
                <c:ptCount val="2"/>
                <c:pt idx="0">
                  <c:v>Estradiol Does Not Consistently Increase</c:v>
                </c:pt>
                <c:pt idx="1">
                  <c:v>Estradiol Consistently Increases</c:v>
                </c:pt>
              </c:strCache>
            </c:strRef>
          </c:cat>
          <c:val>
            <c:numRef>
              <c:f>[1]ConstEInc_NoExpectedRangeUsed!$B$9:$C$9</c:f>
              <c:numCache>
                <c:formatCode>General</c:formatCode>
                <c:ptCount val="2"/>
                <c:pt idx="0">
                  <c:v>3.5222999999999997E-2</c:v>
                </c:pt>
                <c:pt idx="1">
                  <c:v>-8.1287000000000012E-2</c:v>
                </c:pt>
              </c:numCache>
            </c:numRef>
          </c:val>
        </c:ser>
        <c:dLbls>
          <c:showLegendKey val="0"/>
          <c:showVal val="0"/>
          <c:showCatName val="0"/>
          <c:showSerName val="0"/>
          <c:showPercent val="0"/>
          <c:showBubbleSize val="0"/>
        </c:dLbls>
        <c:gapWidth val="60"/>
        <c:axId val="267869016"/>
        <c:axId val="267869800"/>
      </c:barChart>
      <c:catAx>
        <c:axId val="267869016"/>
        <c:scaling>
          <c:orientation val="minMax"/>
        </c:scaling>
        <c:delete val="0"/>
        <c:axPos val="b"/>
        <c:numFmt formatCode="General" sourceLinked="0"/>
        <c:majorTickMark val="out"/>
        <c:minorTickMark val="none"/>
        <c:tickLblPos val="none"/>
        <c:txPr>
          <a:bodyPr/>
          <a:lstStyle/>
          <a:p>
            <a:pPr>
              <a:defRPr sz="1400" b="1"/>
            </a:pPr>
            <a:endParaRPr lang="en-US"/>
          </a:p>
        </c:txPr>
        <c:crossAx val="267869800"/>
        <c:crosses val="autoZero"/>
        <c:auto val="1"/>
        <c:lblAlgn val="ctr"/>
        <c:lblOffset val="100"/>
        <c:noMultiLvlLbl val="0"/>
      </c:catAx>
      <c:valAx>
        <c:axId val="267869800"/>
        <c:scaling>
          <c:orientation val="minMax"/>
        </c:scaling>
        <c:delete val="0"/>
        <c:axPos val="l"/>
        <c:title>
          <c:tx>
            <c:rich>
              <a:bodyPr rot="-5400000" vert="horz"/>
              <a:lstStyle/>
              <a:p>
                <a:pPr>
                  <a:defRPr sz="3200"/>
                </a:pPr>
                <a:r>
                  <a:rPr lang="el-GR" sz="3200" dirty="0" smtClean="0">
                    <a:latin typeface="Times New Roman"/>
                    <a:cs typeface="Times New Roman"/>
                  </a:rPr>
                  <a:t>Δ</a:t>
                </a:r>
                <a:r>
                  <a:rPr lang="en-US" sz="3200" dirty="0" smtClean="0"/>
                  <a:t>ICR</a:t>
                </a:r>
                <a:r>
                  <a:rPr lang="en-US" sz="3200" baseline="0" dirty="0" smtClean="0"/>
                  <a:t> (FP-MP)</a:t>
                </a:r>
                <a:endParaRPr lang="en-US" sz="3200" dirty="0"/>
              </a:p>
            </c:rich>
          </c:tx>
          <c:layout>
            <c:manualLayout>
              <c:xMode val="edge"/>
              <c:yMode val="edge"/>
              <c:x val="0"/>
              <c:y val="0.2411683649837888"/>
            </c:manualLayout>
          </c:layout>
          <c:overlay val="0"/>
        </c:title>
        <c:numFmt formatCode="General" sourceLinked="1"/>
        <c:majorTickMark val="out"/>
        <c:minorTickMark val="none"/>
        <c:tickLblPos val="nextTo"/>
        <c:txPr>
          <a:bodyPr/>
          <a:lstStyle/>
          <a:p>
            <a:pPr>
              <a:defRPr sz="1700" b="1"/>
            </a:pPr>
            <a:endParaRPr lang="en-US"/>
          </a:p>
        </c:txPr>
        <c:crossAx val="267869016"/>
        <c:crosses val="autoZero"/>
        <c:crossBetween val="between"/>
      </c:valAx>
    </c:plotArea>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42220380347397"/>
          <c:y val="4.1634063320209955E-2"/>
          <c:w val="0.80548867246858324"/>
          <c:h val="0.76743704888451469"/>
        </c:manualLayout>
      </c:layout>
      <c:scatterChart>
        <c:scatterStyle val="lineMarker"/>
        <c:varyColors val="0"/>
        <c:ser>
          <c:idx val="3"/>
          <c:order val="0"/>
          <c:tx>
            <c:v>COMT MetMet Ages 22-40</c:v>
          </c:tx>
          <c:spPr>
            <a:ln w="28575">
              <a:noFill/>
            </a:ln>
          </c:spPr>
          <c:marker>
            <c:symbol val="circle"/>
            <c:size val="7"/>
            <c:spPr>
              <a:solidFill>
                <a:prstClr val="black"/>
              </a:solidFill>
              <a:ln>
                <a:solidFill>
                  <a:prstClr val="black"/>
                </a:solidFill>
              </a:ln>
            </c:spPr>
          </c:marker>
          <c:trendline>
            <c:spPr>
              <a:ln w="25400">
                <a:solidFill>
                  <a:schemeClr val="tx1"/>
                </a:solidFill>
              </a:ln>
            </c:spPr>
            <c:trendlineType val="log"/>
            <c:dispRSqr val="1"/>
            <c:dispEq val="0"/>
            <c:trendlineLbl>
              <c:layout>
                <c:manualLayout>
                  <c:x val="9.4681393992418917E-3"/>
                  <c:y val="0.14634101074180375"/>
                </c:manualLayout>
              </c:layout>
              <c:numFmt formatCode="General" sourceLinked="0"/>
              <c:txPr>
                <a:bodyPr/>
                <a:lstStyle/>
                <a:p>
                  <a:pPr>
                    <a:defRPr/>
                  </a:pPr>
                  <a:endParaRPr lang="en-US"/>
                </a:p>
              </c:txPr>
            </c:trendlineLbl>
          </c:trendline>
          <c:errBars>
            <c:errDir val="y"/>
            <c:errBarType val="both"/>
            <c:errValType val="cust"/>
            <c:noEndCap val="0"/>
            <c:plus>
              <c:numRef>
                <c:f>'ICRbyDT Age by COMT effect'!$Q$11:$U$11</c:f>
                <c:numCache>
                  <c:formatCode>General</c:formatCode>
                  <c:ptCount val="5"/>
                  <c:pt idx="0">
                    <c:v>4.4135105934804172E-2</c:v>
                  </c:pt>
                  <c:pt idx="1">
                    <c:v>4.5170712283049946E-2</c:v>
                  </c:pt>
                  <c:pt idx="2">
                    <c:v>4.4804637075979523E-2</c:v>
                  </c:pt>
                  <c:pt idx="3">
                    <c:v>4.4359839894169383E-2</c:v>
                  </c:pt>
                  <c:pt idx="4">
                    <c:v>4.3921688490295305E-2</c:v>
                  </c:pt>
                </c:numCache>
              </c:numRef>
            </c:plus>
            <c:minus>
              <c:numRef>
                <c:f>'ICRbyDT Age by COMT effect'!$Q$11:$U$11</c:f>
                <c:numCache>
                  <c:formatCode>General</c:formatCode>
                  <c:ptCount val="5"/>
                  <c:pt idx="0">
                    <c:v>4.4135105934804172E-2</c:v>
                  </c:pt>
                  <c:pt idx="1">
                    <c:v>4.5170712283049946E-2</c:v>
                  </c:pt>
                  <c:pt idx="2">
                    <c:v>4.4804637075979523E-2</c:v>
                  </c:pt>
                  <c:pt idx="3">
                    <c:v>4.4359839894169383E-2</c:v>
                  </c:pt>
                  <c:pt idx="4">
                    <c:v>4.3921688490295305E-2</c:v>
                  </c:pt>
                </c:numCache>
              </c:numRef>
            </c:minus>
            <c:spPr>
              <a:ln>
                <a:solidFill>
                  <a:schemeClr val="tx1"/>
                </a:solidFill>
              </a:ln>
            </c:spPr>
          </c:errBars>
          <c:errBars>
            <c:errDir val="x"/>
            <c:errBarType val="both"/>
            <c:errValType val="fixedVal"/>
            <c:noEndCap val="0"/>
            <c:val val="1"/>
          </c:errBars>
          <c:xVal>
            <c:numRef>
              <c:f>'ICRbyDT Age by COMT effect'!$Q$3:$U$3</c:f>
              <c:numCache>
                <c:formatCode>General</c:formatCode>
                <c:ptCount val="5"/>
                <c:pt idx="0">
                  <c:v>7</c:v>
                </c:pt>
                <c:pt idx="1">
                  <c:v>14</c:v>
                </c:pt>
                <c:pt idx="2">
                  <c:v>30</c:v>
                </c:pt>
                <c:pt idx="3">
                  <c:v>90</c:v>
                </c:pt>
                <c:pt idx="4">
                  <c:v>180</c:v>
                </c:pt>
              </c:numCache>
            </c:numRef>
          </c:xVal>
          <c:yVal>
            <c:numRef>
              <c:f>'ICRbyDT Age by COMT effect'!$Q$6:$U$6</c:f>
              <c:numCache>
                <c:formatCode>####.000</c:formatCode>
                <c:ptCount val="5"/>
                <c:pt idx="0">
                  <c:v>0.33779550000000008</c:v>
                </c:pt>
                <c:pt idx="1">
                  <c:v>0.42441534375000284</c:v>
                </c:pt>
                <c:pt idx="2">
                  <c:v>0.51158715624999951</c:v>
                </c:pt>
                <c:pt idx="3">
                  <c:v>0.61844256250000063</c:v>
                </c:pt>
                <c:pt idx="4">
                  <c:v>0.6697512500000119</c:v>
                </c:pt>
              </c:numCache>
            </c:numRef>
          </c:yVal>
          <c:smooth val="0"/>
        </c:ser>
        <c:dLbls>
          <c:showLegendKey val="0"/>
          <c:showVal val="0"/>
          <c:showCatName val="0"/>
          <c:showSerName val="0"/>
          <c:showPercent val="0"/>
          <c:showBubbleSize val="0"/>
        </c:dLbls>
        <c:axId val="267838472"/>
        <c:axId val="267843176"/>
      </c:scatterChart>
      <c:valAx>
        <c:axId val="267838472"/>
        <c:scaling>
          <c:orientation val="minMax"/>
        </c:scaling>
        <c:delete val="0"/>
        <c:axPos val="b"/>
        <c:title>
          <c:tx>
            <c:rich>
              <a:bodyPr/>
              <a:lstStyle/>
              <a:p>
                <a:pPr>
                  <a:defRPr sz="2000"/>
                </a:pPr>
                <a:r>
                  <a:rPr lang="en-US" sz="2000"/>
                  <a:t>Delay (in days)</a:t>
                </a:r>
              </a:p>
            </c:rich>
          </c:tx>
          <c:overlay val="0"/>
        </c:title>
        <c:numFmt formatCode="General" sourceLinked="1"/>
        <c:majorTickMark val="out"/>
        <c:minorTickMark val="none"/>
        <c:tickLblPos val="nextTo"/>
        <c:txPr>
          <a:bodyPr/>
          <a:lstStyle/>
          <a:p>
            <a:pPr>
              <a:defRPr sz="1800" b="1"/>
            </a:pPr>
            <a:endParaRPr lang="en-US"/>
          </a:p>
        </c:txPr>
        <c:crossAx val="267843176"/>
        <c:crosses val="autoZero"/>
        <c:crossBetween val="midCat"/>
      </c:valAx>
      <c:valAx>
        <c:axId val="267843176"/>
        <c:scaling>
          <c:orientation val="minMax"/>
        </c:scaling>
        <c:delete val="0"/>
        <c:axPos val="l"/>
        <c:title>
          <c:tx>
            <c:rich>
              <a:bodyPr rot="-5400000" vert="horz"/>
              <a:lstStyle/>
              <a:p>
                <a:pPr>
                  <a:defRPr sz="3200"/>
                </a:pPr>
                <a:r>
                  <a:rPr lang="en-US" sz="3200" dirty="0" smtClean="0"/>
                  <a:t>ICR</a:t>
                </a:r>
                <a:endParaRPr lang="en-US" sz="3200" dirty="0"/>
              </a:p>
            </c:rich>
          </c:tx>
          <c:layout>
            <c:manualLayout>
              <c:xMode val="edge"/>
              <c:yMode val="edge"/>
              <c:x val="0"/>
              <c:y val="0.35183686023622335"/>
            </c:manualLayout>
          </c:layout>
          <c:overlay val="0"/>
        </c:title>
        <c:numFmt formatCode="####.000" sourceLinked="1"/>
        <c:majorTickMark val="out"/>
        <c:minorTickMark val="none"/>
        <c:tickLblPos val="nextTo"/>
        <c:txPr>
          <a:bodyPr/>
          <a:lstStyle/>
          <a:p>
            <a:pPr>
              <a:defRPr sz="1800" b="1"/>
            </a:pPr>
            <a:endParaRPr lang="en-US"/>
          </a:p>
        </c:txPr>
        <c:crossAx val="267838472"/>
        <c:crosses val="autoZero"/>
        <c:crossBetween val="midCat"/>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19257974109169"/>
          <c:y val="2.6979241231209778E-2"/>
          <c:w val="0.83492281685128422"/>
          <c:h val="0.86744292237443144"/>
        </c:manualLayout>
      </c:layout>
      <c:scatterChart>
        <c:scatterStyle val="lineMarker"/>
        <c:varyColors val="0"/>
        <c:ser>
          <c:idx val="0"/>
          <c:order val="0"/>
          <c:tx>
            <c:v>All Participants</c:v>
          </c:tx>
          <c:spPr>
            <a:ln w="28575">
              <a:noFill/>
            </a:ln>
          </c:spPr>
          <c:marker>
            <c:symbol val="circle"/>
            <c:size val="10"/>
            <c:spPr>
              <a:solidFill>
                <a:schemeClr val="tx1"/>
              </a:solidFill>
              <a:ln>
                <a:solidFill>
                  <a:schemeClr val="tx1"/>
                </a:solidFill>
              </a:ln>
            </c:spPr>
          </c:marker>
          <c:trendline>
            <c:spPr>
              <a:ln w="31750">
                <a:solidFill>
                  <a:schemeClr val="tx1"/>
                </a:solidFill>
              </a:ln>
            </c:spPr>
            <c:trendlineType val="linear"/>
            <c:dispRSqr val="0"/>
            <c:dispEq val="0"/>
          </c:trendline>
          <c:xVal>
            <c:numRef>
              <c:f>Sheet1!$U$2:$U$37</c:f>
              <c:numCache>
                <c:formatCode>General</c:formatCode>
                <c:ptCount val="36"/>
                <c:pt idx="0">
                  <c:v>-0.10970000000000035</c:v>
                </c:pt>
                <c:pt idx="1">
                  <c:v>-7.060000000000001E-2</c:v>
                </c:pt>
                <c:pt idx="2">
                  <c:v>-0.23740000000000044</c:v>
                </c:pt>
                <c:pt idx="3">
                  <c:v>-0.1143</c:v>
                </c:pt>
                <c:pt idx="4">
                  <c:v>0.78380000000000005</c:v>
                </c:pt>
                <c:pt idx="5">
                  <c:v>0.21340000000000067</c:v>
                </c:pt>
                <c:pt idx="6">
                  <c:v>0.505</c:v>
                </c:pt>
                <c:pt idx="7">
                  <c:v>-8.8000000000000064E-2</c:v>
                </c:pt>
                <c:pt idx="8">
                  <c:v>0.51959999999999951</c:v>
                </c:pt>
                <c:pt idx="9">
                  <c:v>0.1303</c:v>
                </c:pt>
                <c:pt idx="10">
                  <c:v>1.242799999999995</c:v>
                </c:pt>
                <c:pt idx="11">
                  <c:v>-0.69090000000000062</c:v>
                </c:pt>
                <c:pt idx="12">
                  <c:v>0.67920000000000291</c:v>
                </c:pt>
                <c:pt idx="14">
                  <c:v>0.89449999999999996</c:v>
                </c:pt>
                <c:pt idx="15">
                  <c:v>-2.5000000000000001E-2</c:v>
                </c:pt>
                <c:pt idx="16">
                  <c:v>0.66190000000000293</c:v>
                </c:pt>
                <c:pt idx="17">
                  <c:v>0.33600000000000146</c:v>
                </c:pt>
                <c:pt idx="18">
                  <c:v>0.51090000000000002</c:v>
                </c:pt>
                <c:pt idx="19">
                  <c:v>0.13919999999999999</c:v>
                </c:pt>
                <c:pt idx="20">
                  <c:v>0.17</c:v>
                </c:pt>
                <c:pt idx="21">
                  <c:v>0.13739999999999999</c:v>
                </c:pt>
                <c:pt idx="22">
                  <c:v>0.30480000000000146</c:v>
                </c:pt>
                <c:pt idx="23">
                  <c:v>-2.3099999999999999E-2</c:v>
                </c:pt>
                <c:pt idx="24">
                  <c:v>-0.47940000000000038</c:v>
                </c:pt>
                <c:pt idx="26">
                  <c:v>1.1704000000000001</c:v>
                </c:pt>
                <c:pt idx="27">
                  <c:v>1.8480000000000001</c:v>
                </c:pt>
                <c:pt idx="28">
                  <c:v>0.48510000000000031</c:v>
                </c:pt>
                <c:pt idx="29">
                  <c:v>0.29010000000000002</c:v>
                </c:pt>
                <c:pt idx="30">
                  <c:v>0.44519999999999998</c:v>
                </c:pt>
                <c:pt idx="31">
                  <c:v>1.6571</c:v>
                </c:pt>
                <c:pt idx="32">
                  <c:v>0.38010000000000038</c:v>
                </c:pt>
                <c:pt idx="33">
                  <c:v>-0.15480000000000024</c:v>
                </c:pt>
                <c:pt idx="34">
                  <c:v>-0.50790000000000002</c:v>
                </c:pt>
                <c:pt idx="35">
                  <c:v>2.2734000000000001</c:v>
                </c:pt>
              </c:numCache>
            </c:numRef>
          </c:xVal>
          <c:yVal>
            <c:numRef>
              <c:f>Sheet1!$W$2:$W$37</c:f>
              <c:numCache>
                <c:formatCode>General</c:formatCode>
                <c:ptCount val="36"/>
                <c:pt idx="0">
                  <c:v>-1.5400000000000021E-2</c:v>
                </c:pt>
                <c:pt idx="1">
                  <c:v>8.5000000000000006E-3</c:v>
                </c:pt>
                <c:pt idx="2">
                  <c:v>6.3100000000000003E-2</c:v>
                </c:pt>
                <c:pt idx="3">
                  <c:v>1.0100000000000001E-2</c:v>
                </c:pt>
                <c:pt idx="4">
                  <c:v>-2.3400000000000001E-2</c:v>
                </c:pt>
                <c:pt idx="5">
                  <c:v>-3.4500000000000003E-2</c:v>
                </c:pt>
                <c:pt idx="6">
                  <c:v>-0.10059999999999998</c:v>
                </c:pt>
                <c:pt idx="7">
                  <c:v>-1.880000000000007E-2</c:v>
                </c:pt>
                <c:pt idx="8">
                  <c:v>4.2200000000000001E-2</c:v>
                </c:pt>
                <c:pt idx="9">
                  <c:v>-6.1800000000000001E-2</c:v>
                </c:pt>
                <c:pt idx="10">
                  <c:v>-0.1</c:v>
                </c:pt>
                <c:pt idx="11">
                  <c:v>-3.2000000000000153E-3</c:v>
                </c:pt>
                <c:pt idx="12">
                  <c:v>-6.0200000000000004E-2</c:v>
                </c:pt>
                <c:pt idx="14">
                  <c:v>-3.9100000000000003E-2</c:v>
                </c:pt>
                <c:pt idx="15">
                  <c:v>1.4900000000000005E-2</c:v>
                </c:pt>
                <c:pt idx="16">
                  <c:v>-0.33590000000000164</c:v>
                </c:pt>
                <c:pt idx="17">
                  <c:v>-6.4000000000000112E-2</c:v>
                </c:pt>
                <c:pt idx="18">
                  <c:v>-5.1400000000000001E-2</c:v>
                </c:pt>
                <c:pt idx="19">
                  <c:v>0.13819999999999999</c:v>
                </c:pt>
                <c:pt idx="20">
                  <c:v>-1.6000000000000021E-2</c:v>
                </c:pt>
                <c:pt idx="21">
                  <c:v>6.9400000000000114E-2</c:v>
                </c:pt>
                <c:pt idx="22">
                  <c:v>-8.5000000000000006E-3</c:v>
                </c:pt>
                <c:pt idx="23">
                  <c:v>0.49370000000000008</c:v>
                </c:pt>
                <c:pt idx="24">
                  <c:v>-6.1000000000000004E-3</c:v>
                </c:pt>
                <c:pt idx="26">
                  <c:v>-0.25340000000000001</c:v>
                </c:pt>
                <c:pt idx="27">
                  <c:v>2.2500000000000006E-2</c:v>
                </c:pt>
                <c:pt idx="28">
                  <c:v>-0.10249999999999998</c:v>
                </c:pt>
                <c:pt idx="29">
                  <c:v>-0.23640000000000044</c:v>
                </c:pt>
                <c:pt idx="30">
                  <c:v>-0.49920000000000031</c:v>
                </c:pt>
                <c:pt idx="31">
                  <c:v>-6.4600000000000019E-2</c:v>
                </c:pt>
                <c:pt idx="32">
                  <c:v>0.19670000000000001</c:v>
                </c:pt>
                <c:pt idx="33">
                  <c:v>-1.8900000000000073E-2</c:v>
                </c:pt>
                <c:pt idx="34">
                  <c:v>1.8599999999999998E-2</c:v>
                </c:pt>
                <c:pt idx="35">
                  <c:v>1.9900000000000095E-2</c:v>
                </c:pt>
              </c:numCache>
            </c:numRef>
          </c:yVal>
          <c:smooth val="0"/>
        </c:ser>
        <c:dLbls>
          <c:showLegendKey val="0"/>
          <c:showVal val="0"/>
          <c:showCatName val="0"/>
          <c:showSerName val="0"/>
          <c:showPercent val="0"/>
          <c:showBubbleSize val="0"/>
        </c:dLbls>
        <c:axId val="267863136"/>
        <c:axId val="267864704"/>
      </c:scatterChart>
      <c:valAx>
        <c:axId val="267863136"/>
        <c:scaling>
          <c:orientation val="minMax"/>
        </c:scaling>
        <c:delete val="0"/>
        <c:axPos val="b"/>
        <c:title>
          <c:tx>
            <c:rich>
              <a:bodyPr/>
              <a:lstStyle/>
              <a:p>
                <a:pPr>
                  <a:defRPr/>
                </a:pPr>
                <a:r>
                  <a:rPr lang="el-GR" sz="2400" dirty="0">
                    <a:latin typeface="Times New Roman" pitchFamily="18" charset="0"/>
                    <a:cs typeface="Times New Roman" pitchFamily="18" charset="0"/>
                  </a:rPr>
                  <a:t>Δ</a:t>
                </a:r>
                <a:r>
                  <a:rPr lang="en-US" sz="2400" dirty="0"/>
                  <a:t> </a:t>
                </a:r>
                <a:r>
                  <a:rPr lang="en-US" sz="2400" dirty="0" err="1"/>
                  <a:t>Estradiol</a:t>
                </a:r>
                <a:r>
                  <a:rPr lang="en-US" sz="2400" dirty="0"/>
                  <a:t> (FP-MP)/MP</a:t>
                </a:r>
              </a:p>
            </c:rich>
          </c:tx>
          <c:layout>
            <c:manualLayout>
              <c:xMode val="edge"/>
              <c:yMode val="edge"/>
              <c:x val="0.23737933182081072"/>
              <c:y val="0.90740924429900804"/>
            </c:manualLayout>
          </c:layout>
          <c:overlay val="0"/>
        </c:title>
        <c:numFmt formatCode="General" sourceLinked="1"/>
        <c:majorTickMark val="out"/>
        <c:minorTickMark val="none"/>
        <c:tickLblPos val="nextTo"/>
        <c:txPr>
          <a:bodyPr/>
          <a:lstStyle/>
          <a:p>
            <a:pPr>
              <a:defRPr sz="1800" b="1"/>
            </a:pPr>
            <a:endParaRPr lang="en-US"/>
          </a:p>
        </c:txPr>
        <c:crossAx val="267864704"/>
        <c:crosses val="autoZero"/>
        <c:crossBetween val="midCat"/>
      </c:valAx>
      <c:valAx>
        <c:axId val="267864704"/>
        <c:scaling>
          <c:orientation val="minMax"/>
        </c:scaling>
        <c:delete val="0"/>
        <c:axPos val="l"/>
        <c:title>
          <c:tx>
            <c:rich>
              <a:bodyPr rot="-5400000" vert="horz"/>
              <a:lstStyle/>
              <a:p>
                <a:pPr>
                  <a:defRPr/>
                </a:pPr>
                <a:r>
                  <a:rPr lang="el-GR" sz="2400" dirty="0">
                    <a:latin typeface="Times New Roman" pitchFamily="18" charset="0"/>
                    <a:cs typeface="Times New Roman" pitchFamily="18" charset="0"/>
                  </a:rPr>
                  <a:t>Δ</a:t>
                </a:r>
                <a:r>
                  <a:rPr lang="en-US" sz="2400" dirty="0"/>
                  <a:t> ICR (FP-MP</a:t>
                </a:r>
                <a:r>
                  <a:rPr lang="en-US" sz="2000" dirty="0"/>
                  <a:t>)</a:t>
                </a:r>
              </a:p>
            </c:rich>
          </c:tx>
          <c:layout>
            <c:manualLayout>
              <c:xMode val="edge"/>
              <c:yMode val="edge"/>
              <c:x val="4.437919836291649E-3"/>
              <c:y val="0.32017656883798695"/>
            </c:manualLayout>
          </c:layout>
          <c:overlay val="0"/>
        </c:title>
        <c:numFmt formatCode="General" sourceLinked="1"/>
        <c:majorTickMark val="out"/>
        <c:minorTickMark val="none"/>
        <c:tickLblPos val="nextTo"/>
        <c:txPr>
          <a:bodyPr/>
          <a:lstStyle/>
          <a:p>
            <a:pPr>
              <a:defRPr sz="1800" b="1"/>
            </a:pPr>
            <a:endParaRPr lang="en-US"/>
          </a:p>
        </c:txPr>
        <c:crossAx val="267863136"/>
        <c:crosses val="autoZero"/>
        <c:crossBetween val="midCat"/>
      </c:valAx>
    </c:plotArea>
    <c:plotVisOnly val="1"/>
    <c:dispBlanksAs val="gap"/>
    <c:showDLblsOverMax val="0"/>
  </c:chart>
  <c:spPr>
    <a:solidFill>
      <a:schemeClr val="bg1"/>
    </a:solidFill>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344736832656562"/>
          <c:y val="2.7618208171739822E-2"/>
          <c:w val="0.70937779836343984"/>
          <c:h val="0.85093982228125165"/>
        </c:manualLayout>
      </c:layout>
      <c:scatterChart>
        <c:scatterStyle val="lineMarker"/>
        <c:varyColors val="0"/>
        <c:ser>
          <c:idx val="0"/>
          <c:order val="0"/>
          <c:tx>
            <c:v>COMT MetMet</c:v>
          </c:tx>
          <c:spPr>
            <a:ln w="28575">
              <a:noFill/>
            </a:ln>
          </c:spPr>
          <c:marker>
            <c:symbol val="circle"/>
            <c:size val="10"/>
            <c:spPr>
              <a:solidFill>
                <a:srgbClr val="FF0000"/>
              </a:solidFill>
              <a:ln>
                <a:solidFill>
                  <a:srgbClr val="FF0000"/>
                </a:solidFill>
              </a:ln>
            </c:spPr>
          </c:marker>
          <c:trendline>
            <c:spPr>
              <a:ln w="31750">
                <a:solidFill>
                  <a:srgbClr val="FF0000"/>
                </a:solidFill>
                <a:prstDash val="solid"/>
              </a:ln>
            </c:spPr>
            <c:trendlineType val="linear"/>
            <c:dispRSqr val="0"/>
            <c:dispEq val="0"/>
          </c:trendline>
          <c:xVal>
            <c:numRef>
              <c:f>[5]Subjects_wEstradiolDataANDvalRT!$U$2:$U$11</c:f>
              <c:numCache>
                <c:formatCode>General</c:formatCode>
                <c:ptCount val="10"/>
                <c:pt idx="0">
                  <c:v>0.44519999999999998</c:v>
                </c:pt>
                <c:pt idx="1">
                  <c:v>1.1704000000000001</c:v>
                </c:pt>
                <c:pt idx="2">
                  <c:v>0.38010000000000038</c:v>
                </c:pt>
                <c:pt idx="3">
                  <c:v>1.8480000000000001</c:v>
                </c:pt>
                <c:pt idx="4">
                  <c:v>-0.15480000000000016</c:v>
                </c:pt>
                <c:pt idx="5">
                  <c:v>0.48510000000000031</c:v>
                </c:pt>
                <c:pt idx="6">
                  <c:v>1.6571</c:v>
                </c:pt>
                <c:pt idx="7">
                  <c:v>0.29010000000000002</c:v>
                </c:pt>
                <c:pt idx="8">
                  <c:v>-0.50790000000000002</c:v>
                </c:pt>
                <c:pt idx="9">
                  <c:v>2.2734000000000001</c:v>
                </c:pt>
              </c:numCache>
            </c:numRef>
          </c:xVal>
          <c:yVal>
            <c:numRef>
              <c:f>[5]Subjects_wEstradiolDataANDvalRT!$W$2:$W$11</c:f>
              <c:numCache>
                <c:formatCode>General</c:formatCode>
                <c:ptCount val="10"/>
                <c:pt idx="0">
                  <c:v>-0.49920000000000031</c:v>
                </c:pt>
                <c:pt idx="1">
                  <c:v>-0.25340000000000001</c:v>
                </c:pt>
                <c:pt idx="2">
                  <c:v>0.19670000000000001</c:v>
                </c:pt>
                <c:pt idx="3">
                  <c:v>2.2500000000000006E-2</c:v>
                </c:pt>
                <c:pt idx="4">
                  <c:v>-1.8900000000000021E-2</c:v>
                </c:pt>
                <c:pt idx="5">
                  <c:v>-0.10249999999999998</c:v>
                </c:pt>
                <c:pt idx="6">
                  <c:v>-6.4600000000000019E-2</c:v>
                </c:pt>
                <c:pt idx="7">
                  <c:v>-0.23640000000000017</c:v>
                </c:pt>
                <c:pt idx="8">
                  <c:v>1.8599999999999998E-2</c:v>
                </c:pt>
                <c:pt idx="9">
                  <c:v>1.9900000000000029E-2</c:v>
                </c:pt>
              </c:numCache>
            </c:numRef>
          </c:yVal>
          <c:smooth val="0"/>
        </c:ser>
        <c:ser>
          <c:idx val="1"/>
          <c:order val="1"/>
          <c:tx>
            <c:v>COMT Val Carrier</c:v>
          </c:tx>
          <c:spPr>
            <a:ln w="28575">
              <a:noFill/>
            </a:ln>
          </c:spPr>
          <c:marker>
            <c:symbol val="circle"/>
            <c:size val="10"/>
            <c:spPr>
              <a:solidFill>
                <a:srgbClr val="00B050"/>
              </a:solidFill>
              <a:ln w="9525">
                <a:solidFill>
                  <a:srgbClr val="00B050"/>
                </a:solidFill>
              </a:ln>
            </c:spPr>
          </c:marker>
          <c:trendline>
            <c:spPr>
              <a:ln w="38100">
                <a:solidFill>
                  <a:srgbClr val="00B050"/>
                </a:solidFill>
                <a:prstDash val="solid"/>
              </a:ln>
            </c:spPr>
            <c:trendlineType val="linear"/>
            <c:dispRSqr val="0"/>
            <c:dispEq val="0"/>
          </c:trendline>
          <c:xVal>
            <c:numRef>
              <c:f>[5]Subjects_wEstradiolDataANDvalRT!$U$13:$U$37</c:f>
              <c:numCache>
                <c:formatCode>General</c:formatCode>
                <c:ptCount val="25"/>
                <c:pt idx="0">
                  <c:v>0.78380000000000005</c:v>
                </c:pt>
                <c:pt idx="1">
                  <c:v>0.66190000000000093</c:v>
                </c:pt>
                <c:pt idx="2">
                  <c:v>-0.1143</c:v>
                </c:pt>
                <c:pt idx="3">
                  <c:v>0.21340000000000023</c:v>
                </c:pt>
                <c:pt idx="4">
                  <c:v>0.505</c:v>
                </c:pt>
                <c:pt idx="5">
                  <c:v>0.33600000000000046</c:v>
                </c:pt>
                <c:pt idx="6">
                  <c:v>-0.47940000000000038</c:v>
                </c:pt>
                <c:pt idx="7">
                  <c:v>0.67920000000000091</c:v>
                </c:pt>
                <c:pt idx="8">
                  <c:v>0.17</c:v>
                </c:pt>
                <c:pt idx="10">
                  <c:v>0.51090000000000002</c:v>
                </c:pt>
                <c:pt idx="11">
                  <c:v>0.1303</c:v>
                </c:pt>
                <c:pt idx="12">
                  <c:v>-0.10970000000000013</c:v>
                </c:pt>
                <c:pt idx="13">
                  <c:v>0.51959999999999951</c:v>
                </c:pt>
                <c:pt idx="14">
                  <c:v>-2.3099999999999999E-2</c:v>
                </c:pt>
                <c:pt idx="15">
                  <c:v>0.13739999999999999</c:v>
                </c:pt>
                <c:pt idx="16">
                  <c:v>0.89449999999999996</c:v>
                </c:pt>
                <c:pt idx="17">
                  <c:v>-0.23740000000000017</c:v>
                </c:pt>
                <c:pt idx="18">
                  <c:v>0.30480000000000046</c:v>
                </c:pt>
                <c:pt idx="19">
                  <c:v>1.2427999999999986</c:v>
                </c:pt>
                <c:pt idx="20">
                  <c:v>-0.69090000000000062</c:v>
                </c:pt>
                <c:pt idx="21">
                  <c:v>-8.8000000000000064E-2</c:v>
                </c:pt>
                <c:pt idx="22">
                  <c:v>-7.060000000000001E-2</c:v>
                </c:pt>
                <c:pt idx="23">
                  <c:v>0.13919999999999999</c:v>
                </c:pt>
                <c:pt idx="24">
                  <c:v>-2.5000000000000001E-2</c:v>
                </c:pt>
              </c:numCache>
            </c:numRef>
          </c:xVal>
          <c:yVal>
            <c:numRef>
              <c:f>[5]Subjects_wEstradiolDataANDvalRT!$W$13:$W$37</c:f>
              <c:numCache>
                <c:formatCode>General</c:formatCode>
                <c:ptCount val="25"/>
                <c:pt idx="0">
                  <c:v>-2.3400000000000001E-2</c:v>
                </c:pt>
                <c:pt idx="1">
                  <c:v>-0.33590000000000048</c:v>
                </c:pt>
                <c:pt idx="2">
                  <c:v>1.0100000000000001E-2</c:v>
                </c:pt>
                <c:pt idx="3">
                  <c:v>-3.4500000000000003E-2</c:v>
                </c:pt>
                <c:pt idx="4">
                  <c:v>-0.10059999999999998</c:v>
                </c:pt>
                <c:pt idx="5">
                  <c:v>-6.4000000000000085E-2</c:v>
                </c:pt>
                <c:pt idx="6">
                  <c:v>-6.1000000000000004E-3</c:v>
                </c:pt>
                <c:pt idx="7">
                  <c:v>-6.0200000000000004E-2</c:v>
                </c:pt>
                <c:pt idx="8">
                  <c:v>-1.6000000000000021E-2</c:v>
                </c:pt>
                <c:pt idx="10">
                  <c:v>-5.1400000000000001E-2</c:v>
                </c:pt>
                <c:pt idx="11">
                  <c:v>-6.1800000000000001E-2</c:v>
                </c:pt>
                <c:pt idx="12">
                  <c:v>-1.5400000000000013E-2</c:v>
                </c:pt>
                <c:pt idx="13">
                  <c:v>4.2200000000000001E-2</c:v>
                </c:pt>
                <c:pt idx="14">
                  <c:v>0.49370000000000008</c:v>
                </c:pt>
                <c:pt idx="15">
                  <c:v>6.9400000000000087E-2</c:v>
                </c:pt>
                <c:pt idx="16">
                  <c:v>-3.9100000000000003E-2</c:v>
                </c:pt>
                <c:pt idx="17">
                  <c:v>6.3100000000000003E-2</c:v>
                </c:pt>
                <c:pt idx="18">
                  <c:v>-8.5000000000000006E-3</c:v>
                </c:pt>
                <c:pt idx="19">
                  <c:v>-0.1</c:v>
                </c:pt>
                <c:pt idx="20">
                  <c:v>-3.2000000000000032E-3</c:v>
                </c:pt>
                <c:pt idx="21">
                  <c:v>-1.8800000000000022E-2</c:v>
                </c:pt>
                <c:pt idx="22">
                  <c:v>8.5000000000000006E-3</c:v>
                </c:pt>
                <c:pt idx="23">
                  <c:v>0.13819999999999999</c:v>
                </c:pt>
                <c:pt idx="24">
                  <c:v>1.4900000000000005E-2</c:v>
                </c:pt>
              </c:numCache>
            </c:numRef>
          </c:yVal>
          <c:smooth val="0"/>
        </c:ser>
        <c:dLbls>
          <c:showLegendKey val="0"/>
          <c:showVal val="0"/>
          <c:showCatName val="0"/>
          <c:showSerName val="0"/>
          <c:showPercent val="0"/>
          <c:showBubbleSize val="0"/>
        </c:dLbls>
        <c:axId val="267865488"/>
        <c:axId val="267865880"/>
      </c:scatterChart>
      <c:valAx>
        <c:axId val="267865488"/>
        <c:scaling>
          <c:orientation val="minMax"/>
          <c:max val="3"/>
          <c:min val="-1"/>
        </c:scaling>
        <c:delete val="0"/>
        <c:axPos val="b"/>
        <c:title>
          <c:tx>
            <c:rich>
              <a:bodyPr/>
              <a:lstStyle/>
              <a:p>
                <a:pPr>
                  <a:defRPr/>
                </a:pPr>
                <a:r>
                  <a:rPr lang="el-GR" sz="2400" b="1" dirty="0">
                    <a:latin typeface="Times New Roman" pitchFamily="18" charset="0"/>
                    <a:cs typeface="Times New Roman" pitchFamily="18" charset="0"/>
                  </a:rPr>
                  <a:t>Δ</a:t>
                </a:r>
                <a:r>
                  <a:rPr lang="en-US" sz="2400" b="1" dirty="0" err="1" smtClean="0">
                    <a:latin typeface="+mn-lt"/>
                    <a:cs typeface="Arial" pitchFamily="34" charset="0"/>
                  </a:rPr>
                  <a:t>Estradiol</a:t>
                </a:r>
                <a:r>
                  <a:rPr lang="en-US" sz="2400" b="1" dirty="0" smtClean="0">
                    <a:latin typeface="+mn-lt"/>
                    <a:cs typeface="Arial" pitchFamily="34" charset="0"/>
                  </a:rPr>
                  <a:t> </a:t>
                </a:r>
                <a:r>
                  <a:rPr lang="en-US" sz="2400" b="1" dirty="0">
                    <a:latin typeface="+mn-lt"/>
                    <a:cs typeface="Arial" pitchFamily="34" charset="0"/>
                  </a:rPr>
                  <a:t>(FP-MP)/MP</a:t>
                </a:r>
              </a:p>
            </c:rich>
          </c:tx>
          <c:layout>
            <c:manualLayout>
              <c:xMode val="edge"/>
              <c:yMode val="edge"/>
              <c:x val="0.1994571701264618"/>
              <c:y val="0.90386791259526289"/>
            </c:manualLayout>
          </c:layout>
          <c:overlay val="0"/>
        </c:title>
        <c:numFmt formatCode="General" sourceLinked="1"/>
        <c:majorTickMark val="out"/>
        <c:minorTickMark val="none"/>
        <c:tickLblPos val="nextTo"/>
        <c:spPr>
          <a:ln w="6350">
            <a:solidFill>
              <a:prstClr val="black"/>
            </a:solidFill>
          </a:ln>
        </c:spPr>
        <c:txPr>
          <a:bodyPr/>
          <a:lstStyle/>
          <a:p>
            <a:pPr>
              <a:defRPr sz="1800" b="1">
                <a:latin typeface="+mn-lt"/>
                <a:cs typeface="Arial" pitchFamily="34" charset="0"/>
              </a:defRPr>
            </a:pPr>
            <a:endParaRPr lang="en-US"/>
          </a:p>
        </c:txPr>
        <c:crossAx val="267865880"/>
        <c:crosses val="autoZero"/>
        <c:crossBetween val="midCat"/>
      </c:valAx>
      <c:valAx>
        <c:axId val="267865880"/>
        <c:scaling>
          <c:orientation val="minMax"/>
        </c:scaling>
        <c:delete val="0"/>
        <c:axPos val="l"/>
        <c:title>
          <c:tx>
            <c:rich>
              <a:bodyPr rot="-5400000" vert="horz"/>
              <a:lstStyle/>
              <a:p>
                <a:pPr>
                  <a:defRPr/>
                </a:pPr>
                <a:r>
                  <a:rPr lang="el-GR" sz="2400" b="1" dirty="0">
                    <a:latin typeface="Times New Roman" pitchFamily="18" charset="0"/>
                    <a:cs typeface="Times New Roman" pitchFamily="18" charset="0"/>
                  </a:rPr>
                  <a:t>Δ</a:t>
                </a:r>
                <a:r>
                  <a:rPr lang="en-US" sz="2400" b="1" dirty="0">
                    <a:latin typeface="+mn-lt"/>
                    <a:cs typeface="Arial" pitchFamily="34" charset="0"/>
                  </a:rPr>
                  <a:t>ICR (FP-MP)</a:t>
                </a:r>
              </a:p>
            </c:rich>
          </c:tx>
          <c:layout>
            <c:manualLayout>
              <c:xMode val="edge"/>
              <c:yMode val="edge"/>
              <c:x val="1.451523105066414E-4"/>
              <c:y val="0.33810154001834108"/>
            </c:manualLayout>
          </c:layout>
          <c:overlay val="0"/>
        </c:title>
        <c:numFmt formatCode="General" sourceLinked="1"/>
        <c:majorTickMark val="out"/>
        <c:minorTickMark val="none"/>
        <c:tickLblPos val="nextTo"/>
        <c:spPr>
          <a:ln w="6350">
            <a:solidFill>
              <a:prstClr val="black"/>
            </a:solidFill>
          </a:ln>
        </c:spPr>
        <c:txPr>
          <a:bodyPr/>
          <a:lstStyle/>
          <a:p>
            <a:pPr>
              <a:defRPr sz="1800" b="1">
                <a:latin typeface="+mn-lt"/>
                <a:cs typeface="Arial" pitchFamily="34" charset="0"/>
              </a:defRPr>
            </a:pPr>
            <a:endParaRPr lang="en-US"/>
          </a:p>
        </c:txPr>
        <c:crossAx val="267865488"/>
        <c:crosses val="autoZero"/>
        <c:crossBetween val="midCat"/>
      </c:valAx>
    </c:plotArea>
    <c:legend>
      <c:legendPos val="r"/>
      <c:legendEntry>
        <c:idx val="2"/>
        <c:delete val="1"/>
      </c:legendEntry>
      <c:legendEntry>
        <c:idx val="3"/>
        <c:delete val="1"/>
      </c:legendEntry>
      <c:layout>
        <c:manualLayout>
          <c:xMode val="edge"/>
          <c:yMode val="edge"/>
          <c:x val="0.36219955460112874"/>
          <c:y val="9.5661543813047548E-2"/>
          <c:w val="0.42355483973594266"/>
          <c:h val="0.11392090073247886"/>
        </c:manualLayout>
      </c:layout>
      <c:overlay val="0"/>
      <c:spPr>
        <a:ln w="12700">
          <a:solidFill>
            <a:sysClr val="windowText" lastClr="000000"/>
          </a:solidFill>
        </a:ln>
      </c:spPr>
      <c:txPr>
        <a:bodyPr/>
        <a:lstStyle/>
        <a:p>
          <a:pPr>
            <a:defRPr sz="1800" b="1">
              <a:latin typeface="+mn-lt"/>
              <a:cs typeface="Arial" pitchFamily="34" charset="0"/>
            </a:defRPr>
          </a:pPr>
          <a:endParaRPr lang="en-US"/>
        </a:p>
      </c:txPr>
    </c:legend>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30762964974207"/>
          <c:y val="2.6979241231209792E-2"/>
          <c:w val="0.81193433794913572"/>
          <c:h val="0.87361572858948322"/>
        </c:manualLayout>
      </c:layout>
      <c:scatterChart>
        <c:scatterStyle val="lineMarker"/>
        <c:varyColors val="0"/>
        <c:ser>
          <c:idx val="0"/>
          <c:order val="0"/>
          <c:tx>
            <c:v>All Participants</c:v>
          </c:tx>
          <c:spPr>
            <a:ln w="28575">
              <a:noFill/>
            </a:ln>
          </c:spPr>
          <c:marker>
            <c:symbol val="circle"/>
            <c:size val="10"/>
            <c:spPr>
              <a:solidFill>
                <a:schemeClr val="tx1"/>
              </a:solidFill>
              <a:ln>
                <a:solidFill>
                  <a:schemeClr val="tx1"/>
                </a:solidFill>
              </a:ln>
            </c:spPr>
          </c:marker>
          <c:trendline>
            <c:spPr>
              <a:ln w="31750">
                <a:solidFill>
                  <a:schemeClr val="tx1"/>
                </a:solidFill>
              </a:ln>
            </c:spPr>
            <c:trendlineType val="linear"/>
            <c:dispRSqr val="0"/>
            <c:dispEq val="0"/>
          </c:trendline>
          <c:xVal>
            <c:numRef>
              <c:f>Sheet1!$U$2:$U$37</c:f>
              <c:numCache>
                <c:formatCode>General</c:formatCode>
                <c:ptCount val="36"/>
                <c:pt idx="0">
                  <c:v>-0.10970000000000041</c:v>
                </c:pt>
                <c:pt idx="1">
                  <c:v>-7.060000000000001E-2</c:v>
                </c:pt>
                <c:pt idx="2">
                  <c:v>-0.23740000000000044</c:v>
                </c:pt>
                <c:pt idx="3">
                  <c:v>-0.1143</c:v>
                </c:pt>
                <c:pt idx="4">
                  <c:v>0.78380000000000005</c:v>
                </c:pt>
                <c:pt idx="5">
                  <c:v>0.21340000000000076</c:v>
                </c:pt>
                <c:pt idx="6">
                  <c:v>0.505</c:v>
                </c:pt>
                <c:pt idx="7">
                  <c:v>-8.8000000000000064E-2</c:v>
                </c:pt>
                <c:pt idx="8">
                  <c:v>0.51959999999999951</c:v>
                </c:pt>
                <c:pt idx="9">
                  <c:v>0.1303</c:v>
                </c:pt>
                <c:pt idx="10">
                  <c:v>1.2427999999999946</c:v>
                </c:pt>
                <c:pt idx="11">
                  <c:v>-0.69090000000000062</c:v>
                </c:pt>
                <c:pt idx="12">
                  <c:v>0.67920000000000313</c:v>
                </c:pt>
                <c:pt idx="14">
                  <c:v>0.89449999999999996</c:v>
                </c:pt>
                <c:pt idx="15">
                  <c:v>-2.5000000000000001E-2</c:v>
                </c:pt>
                <c:pt idx="16">
                  <c:v>0.66190000000000315</c:v>
                </c:pt>
                <c:pt idx="17">
                  <c:v>0.33600000000000158</c:v>
                </c:pt>
                <c:pt idx="18">
                  <c:v>0.51090000000000002</c:v>
                </c:pt>
                <c:pt idx="19">
                  <c:v>0.13919999999999999</c:v>
                </c:pt>
                <c:pt idx="20">
                  <c:v>0.17</c:v>
                </c:pt>
                <c:pt idx="21">
                  <c:v>0.13739999999999999</c:v>
                </c:pt>
                <c:pt idx="22">
                  <c:v>0.30480000000000157</c:v>
                </c:pt>
                <c:pt idx="23">
                  <c:v>-2.3099999999999999E-2</c:v>
                </c:pt>
                <c:pt idx="24">
                  <c:v>-0.47940000000000038</c:v>
                </c:pt>
                <c:pt idx="26">
                  <c:v>1.1704000000000001</c:v>
                </c:pt>
                <c:pt idx="27">
                  <c:v>1.8480000000000001</c:v>
                </c:pt>
                <c:pt idx="28">
                  <c:v>0.48510000000000031</c:v>
                </c:pt>
                <c:pt idx="29">
                  <c:v>0.29010000000000002</c:v>
                </c:pt>
                <c:pt idx="30">
                  <c:v>0.44519999999999998</c:v>
                </c:pt>
                <c:pt idx="31">
                  <c:v>1.6571</c:v>
                </c:pt>
                <c:pt idx="32">
                  <c:v>0.38010000000000038</c:v>
                </c:pt>
                <c:pt idx="33">
                  <c:v>-0.15480000000000024</c:v>
                </c:pt>
                <c:pt idx="34">
                  <c:v>-0.50790000000000002</c:v>
                </c:pt>
                <c:pt idx="35">
                  <c:v>2.2734000000000001</c:v>
                </c:pt>
              </c:numCache>
            </c:numRef>
          </c:xVal>
          <c:yVal>
            <c:numRef>
              <c:f>Sheet1!$W$2:$W$37</c:f>
              <c:numCache>
                <c:formatCode>General</c:formatCode>
                <c:ptCount val="36"/>
                <c:pt idx="0">
                  <c:v>-1.5400000000000021E-2</c:v>
                </c:pt>
                <c:pt idx="1">
                  <c:v>8.5000000000000006E-3</c:v>
                </c:pt>
                <c:pt idx="2">
                  <c:v>6.3100000000000003E-2</c:v>
                </c:pt>
                <c:pt idx="3">
                  <c:v>1.0100000000000001E-2</c:v>
                </c:pt>
                <c:pt idx="4">
                  <c:v>-2.3400000000000001E-2</c:v>
                </c:pt>
                <c:pt idx="5">
                  <c:v>-3.4500000000000003E-2</c:v>
                </c:pt>
                <c:pt idx="6">
                  <c:v>-0.10059999999999998</c:v>
                </c:pt>
                <c:pt idx="7">
                  <c:v>-1.8800000000000077E-2</c:v>
                </c:pt>
                <c:pt idx="8">
                  <c:v>4.2200000000000001E-2</c:v>
                </c:pt>
                <c:pt idx="9">
                  <c:v>-6.1800000000000001E-2</c:v>
                </c:pt>
                <c:pt idx="10">
                  <c:v>-0.1</c:v>
                </c:pt>
                <c:pt idx="11">
                  <c:v>-3.2000000000000171E-3</c:v>
                </c:pt>
                <c:pt idx="12">
                  <c:v>-6.0200000000000004E-2</c:v>
                </c:pt>
                <c:pt idx="14">
                  <c:v>-3.9100000000000003E-2</c:v>
                </c:pt>
                <c:pt idx="15">
                  <c:v>1.4900000000000005E-2</c:v>
                </c:pt>
                <c:pt idx="16">
                  <c:v>-0.33590000000000186</c:v>
                </c:pt>
                <c:pt idx="17">
                  <c:v>-6.4000000000000112E-2</c:v>
                </c:pt>
                <c:pt idx="18">
                  <c:v>-5.1400000000000001E-2</c:v>
                </c:pt>
                <c:pt idx="19">
                  <c:v>0.13819999999999999</c:v>
                </c:pt>
                <c:pt idx="20">
                  <c:v>-1.6000000000000021E-2</c:v>
                </c:pt>
                <c:pt idx="21">
                  <c:v>6.9400000000000114E-2</c:v>
                </c:pt>
                <c:pt idx="22">
                  <c:v>-8.5000000000000006E-3</c:v>
                </c:pt>
                <c:pt idx="23">
                  <c:v>0.49370000000000008</c:v>
                </c:pt>
                <c:pt idx="24">
                  <c:v>-6.1000000000000004E-3</c:v>
                </c:pt>
                <c:pt idx="26">
                  <c:v>-0.25340000000000001</c:v>
                </c:pt>
                <c:pt idx="27">
                  <c:v>2.2500000000000006E-2</c:v>
                </c:pt>
                <c:pt idx="28">
                  <c:v>-0.10249999999999998</c:v>
                </c:pt>
                <c:pt idx="29">
                  <c:v>-0.23640000000000044</c:v>
                </c:pt>
                <c:pt idx="30">
                  <c:v>-0.49920000000000031</c:v>
                </c:pt>
                <c:pt idx="31">
                  <c:v>-6.4600000000000019E-2</c:v>
                </c:pt>
                <c:pt idx="32">
                  <c:v>0.19670000000000001</c:v>
                </c:pt>
                <c:pt idx="33">
                  <c:v>-1.890000000000008E-2</c:v>
                </c:pt>
                <c:pt idx="34">
                  <c:v>1.8599999999999998E-2</c:v>
                </c:pt>
                <c:pt idx="35">
                  <c:v>1.9900000000000105E-2</c:v>
                </c:pt>
              </c:numCache>
            </c:numRef>
          </c:yVal>
          <c:smooth val="0"/>
        </c:ser>
        <c:dLbls>
          <c:showLegendKey val="0"/>
          <c:showVal val="0"/>
          <c:showCatName val="0"/>
          <c:showSerName val="0"/>
          <c:showPercent val="0"/>
          <c:showBubbleSize val="0"/>
        </c:dLbls>
        <c:axId val="319098920"/>
        <c:axId val="319099312"/>
      </c:scatterChart>
      <c:valAx>
        <c:axId val="319098920"/>
        <c:scaling>
          <c:orientation val="minMax"/>
        </c:scaling>
        <c:delete val="0"/>
        <c:axPos val="b"/>
        <c:title>
          <c:tx>
            <c:rich>
              <a:bodyPr/>
              <a:lstStyle/>
              <a:p>
                <a:pPr>
                  <a:defRPr/>
                </a:pPr>
                <a:r>
                  <a:rPr lang="el-GR" sz="2400" dirty="0" smtClean="0">
                    <a:latin typeface="Times New Roman" pitchFamily="18" charset="0"/>
                    <a:cs typeface="Times New Roman" pitchFamily="18" charset="0"/>
                  </a:rPr>
                  <a:t>Δ</a:t>
                </a:r>
                <a:r>
                  <a:rPr lang="en-US" sz="2400" dirty="0" err="1" smtClean="0"/>
                  <a:t>Estradiol</a:t>
                </a:r>
                <a:r>
                  <a:rPr lang="en-US" sz="2400" dirty="0" smtClean="0"/>
                  <a:t> </a:t>
                </a:r>
                <a:r>
                  <a:rPr lang="en-US" sz="2400" dirty="0"/>
                  <a:t>(FP-MP)/MP</a:t>
                </a:r>
              </a:p>
            </c:rich>
          </c:tx>
          <c:layout>
            <c:manualLayout>
              <c:xMode val="edge"/>
              <c:yMode val="edge"/>
              <c:x val="0.2230115847588017"/>
              <c:y val="0.92387009494183603"/>
            </c:manualLayout>
          </c:layout>
          <c:overlay val="0"/>
        </c:title>
        <c:numFmt formatCode="General" sourceLinked="1"/>
        <c:majorTickMark val="out"/>
        <c:minorTickMark val="none"/>
        <c:tickLblPos val="nextTo"/>
        <c:txPr>
          <a:bodyPr/>
          <a:lstStyle/>
          <a:p>
            <a:pPr>
              <a:defRPr sz="1800" b="1"/>
            </a:pPr>
            <a:endParaRPr lang="en-US"/>
          </a:p>
        </c:txPr>
        <c:crossAx val="319099312"/>
        <c:crosses val="autoZero"/>
        <c:crossBetween val="midCat"/>
      </c:valAx>
      <c:valAx>
        <c:axId val="319099312"/>
        <c:scaling>
          <c:orientation val="minMax"/>
        </c:scaling>
        <c:delete val="0"/>
        <c:axPos val="l"/>
        <c:title>
          <c:tx>
            <c:rich>
              <a:bodyPr rot="-5400000" vert="horz"/>
              <a:lstStyle/>
              <a:p>
                <a:pPr>
                  <a:defRPr/>
                </a:pPr>
                <a:r>
                  <a:rPr lang="el-GR" sz="2400" dirty="0" smtClean="0">
                    <a:latin typeface="Times New Roman" pitchFamily="18" charset="0"/>
                    <a:cs typeface="Times New Roman" pitchFamily="18" charset="0"/>
                  </a:rPr>
                  <a:t>Δ</a:t>
                </a:r>
                <a:r>
                  <a:rPr lang="en-US" sz="2400" dirty="0" smtClean="0"/>
                  <a:t>ICR </a:t>
                </a:r>
                <a:r>
                  <a:rPr lang="en-US" sz="2400" dirty="0"/>
                  <a:t>(FP-MP</a:t>
                </a:r>
                <a:r>
                  <a:rPr lang="en-US" sz="2000" dirty="0"/>
                  <a:t>)</a:t>
                </a:r>
              </a:p>
            </c:rich>
          </c:tx>
          <c:layout>
            <c:manualLayout>
              <c:xMode val="edge"/>
              <c:yMode val="edge"/>
              <c:x val="0"/>
              <c:y val="0.34692556948899939"/>
            </c:manualLayout>
          </c:layout>
          <c:overlay val="0"/>
        </c:title>
        <c:numFmt formatCode="General" sourceLinked="1"/>
        <c:majorTickMark val="out"/>
        <c:minorTickMark val="none"/>
        <c:tickLblPos val="nextTo"/>
        <c:txPr>
          <a:bodyPr/>
          <a:lstStyle/>
          <a:p>
            <a:pPr>
              <a:defRPr sz="1800" b="1"/>
            </a:pPr>
            <a:endParaRPr lang="en-US"/>
          </a:p>
        </c:txPr>
        <c:crossAx val="319098920"/>
        <c:crosses val="autoZero"/>
        <c:crossBetween val="midCat"/>
      </c:valAx>
    </c:plotArea>
    <c:plotVisOnly val="1"/>
    <c:dispBlanksAs val="gap"/>
    <c:showDLblsOverMax val="0"/>
  </c:chart>
  <c:spPr>
    <a:solidFill>
      <a:prstClr val="white"/>
    </a:solidFill>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1800" b="1" baseline="0" dirty="0" smtClean="0">
                <a:solidFill>
                  <a:schemeClr val="tx1"/>
                </a:solidFill>
              </a:rPr>
              <a:t>Right Striatum</a:t>
            </a:r>
            <a:endParaRPr lang="en-US" sz="1800" b="1" dirty="0">
              <a:solidFill>
                <a:schemeClr val="tx1"/>
              </a:solidFill>
            </a:endParaRPr>
          </a:p>
        </c:rich>
      </c:tx>
      <c:layout>
        <c:manualLayout>
          <c:xMode val="edge"/>
          <c:yMode val="edge"/>
          <c:x val="0.35619090335227077"/>
          <c:y val="2.777763465172632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4">
                <a:lumMod val="60000"/>
                <a:lumOff val="40000"/>
              </a:schemeClr>
            </a:solidFill>
            <a:ln>
              <a:noFill/>
            </a:ln>
            <a:effectLst/>
          </c:spPr>
          <c:invertIfNegative val="0"/>
          <c:dPt>
            <c:idx val="0"/>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E949-4C7E-A4D3-21414441AB1D}"/>
              </c:ext>
            </c:extLst>
          </c:dPt>
          <c:dPt>
            <c:idx val="1"/>
            <c:invertIfNegative val="0"/>
            <c:bubble3D val="0"/>
            <c:spPr>
              <a:solidFill>
                <a:srgbClr val="7030A0"/>
              </a:solidFill>
              <a:ln>
                <a:noFill/>
              </a:ln>
              <a:effectLst/>
            </c:spPr>
            <c:extLst xmlns:c16r2="http://schemas.microsoft.com/office/drawing/2015/06/chart">
              <c:ext xmlns:c16="http://schemas.microsoft.com/office/drawing/2014/chart" uri="{C3380CC4-5D6E-409C-BE32-E72D297353CC}">
                <c16:uniqueId val="{00000003-E949-4C7E-A4D3-21414441AB1D}"/>
              </c:ext>
            </c:extLst>
          </c:dPt>
          <c:dPt>
            <c:idx val="2"/>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05-E949-4C7E-A4D3-21414441AB1D}"/>
              </c:ext>
            </c:extLst>
          </c:dPt>
          <c:errBars>
            <c:errBarType val="both"/>
            <c:errValType val="cust"/>
            <c:noEndCap val="0"/>
            <c:plus>
              <c:numRef>
                <c:f>R_Striatum!$C$5:$C$7</c:f>
                <c:numCache>
                  <c:formatCode>General</c:formatCode>
                  <c:ptCount val="3"/>
                  <c:pt idx="0">
                    <c:v>0.51305669897773698</c:v>
                  </c:pt>
                  <c:pt idx="1">
                    <c:v>0.78507002645347301</c:v>
                  </c:pt>
                  <c:pt idx="2">
                    <c:v>0.59677094526557894</c:v>
                  </c:pt>
                </c:numCache>
              </c:numRef>
            </c:plus>
            <c:minus>
              <c:numRef>
                <c:f>R_Striatum!$C$5:$C$7</c:f>
                <c:numCache>
                  <c:formatCode>General</c:formatCode>
                  <c:ptCount val="3"/>
                  <c:pt idx="0">
                    <c:v>0.51305669897773698</c:v>
                  </c:pt>
                  <c:pt idx="1">
                    <c:v>0.78507002645347301</c:v>
                  </c:pt>
                  <c:pt idx="2">
                    <c:v>0.59677094526557894</c:v>
                  </c:pt>
                </c:numCache>
              </c:numRef>
            </c:minus>
            <c:spPr>
              <a:noFill/>
              <a:ln w="12700" cap="flat" cmpd="sng" algn="ctr">
                <a:solidFill>
                  <a:schemeClr val="tx1">
                    <a:lumMod val="65000"/>
                    <a:lumOff val="35000"/>
                  </a:schemeClr>
                </a:solidFill>
                <a:round/>
              </a:ln>
              <a:effectLst/>
            </c:spPr>
          </c:errBars>
          <c:cat>
            <c:strRef>
              <c:f>L_Striatum!$A$5:$A$7</c:f>
              <c:strCache>
                <c:ptCount val="3"/>
                <c:pt idx="0">
                  <c:v>CC</c:v>
                </c:pt>
                <c:pt idx="1">
                  <c:v>CT</c:v>
                </c:pt>
                <c:pt idx="2">
                  <c:v>TT</c:v>
                </c:pt>
              </c:strCache>
            </c:strRef>
          </c:cat>
          <c:val>
            <c:numRef>
              <c:f>R_Striatum!$B$5:$B$7</c:f>
              <c:numCache>
                <c:formatCode>General</c:formatCode>
                <c:ptCount val="3"/>
                <c:pt idx="0">
                  <c:v>11.676</c:v>
                </c:pt>
                <c:pt idx="1">
                  <c:v>13.191000000000001</c:v>
                </c:pt>
                <c:pt idx="2">
                  <c:v>14.157999999999999</c:v>
                </c:pt>
              </c:numCache>
            </c:numRef>
          </c:val>
          <c:extLst xmlns:c16r2="http://schemas.microsoft.com/office/drawing/2015/06/chart">
            <c:ext xmlns:c16="http://schemas.microsoft.com/office/drawing/2014/chart" uri="{C3380CC4-5D6E-409C-BE32-E72D297353CC}">
              <c16:uniqueId val="{00000006-E949-4C7E-A4D3-21414441AB1D}"/>
            </c:ext>
          </c:extLst>
        </c:ser>
        <c:dLbls>
          <c:showLegendKey val="0"/>
          <c:showVal val="0"/>
          <c:showCatName val="0"/>
          <c:showSerName val="0"/>
          <c:showPercent val="0"/>
          <c:showBubbleSize val="0"/>
        </c:dLbls>
        <c:gapWidth val="12"/>
        <c:overlap val="-27"/>
        <c:axId val="319099704"/>
        <c:axId val="319100096"/>
      </c:barChart>
      <c:catAx>
        <c:axId val="319099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319100096"/>
        <c:crosses val="autoZero"/>
        <c:auto val="1"/>
        <c:lblAlgn val="ctr"/>
        <c:lblOffset val="25"/>
        <c:noMultiLvlLbl val="0"/>
      </c:catAx>
      <c:valAx>
        <c:axId val="3191000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sz="1600" b="1" dirty="0">
                    <a:solidFill>
                      <a:schemeClr val="tx1"/>
                    </a:solidFill>
                  </a:rPr>
                  <a:t>BPnd</a:t>
                </a:r>
              </a:p>
            </c:rich>
          </c:tx>
          <c:layout>
            <c:manualLayout>
              <c:xMode val="edge"/>
              <c:yMode val="edge"/>
              <c:x val="2.9535864978902954E-2"/>
              <c:y val="0.45422288363296354"/>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31909970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1800" b="1" dirty="0" smtClean="0">
                <a:solidFill>
                  <a:schemeClr val="tx1"/>
                </a:solidFill>
              </a:rPr>
              <a:t>Left</a:t>
            </a:r>
            <a:r>
              <a:rPr lang="en-US" sz="1800" b="1" baseline="0" dirty="0" smtClean="0">
                <a:solidFill>
                  <a:schemeClr val="tx1"/>
                </a:solidFill>
              </a:rPr>
              <a:t> Striatum</a:t>
            </a:r>
            <a:endParaRPr lang="en-US" sz="1800" b="1" dirty="0">
              <a:solidFill>
                <a:schemeClr val="tx1"/>
              </a:solidFill>
            </a:endParaRPr>
          </a:p>
        </c:rich>
      </c:tx>
      <c:layout>
        <c:manualLayout>
          <c:xMode val="edge"/>
          <c:yMode val="edge"/>
          <c:x val="0.38818862642169727"/>
          <c:y val="2.35988200589970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4">
                <a:lumMod val="60000"/>
                <a:lumOff val="40000"/>
              </a:schemeClr>
            </a:solidFill>
            <a:ln>
              <a:noFill/>
            </a:ln>
            <a:effectLst/>
          </c:spPr>
          <c:invertIfNegative val="0"/>
          <c:dPt>
            <c:idx val="0"/>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5-8398-451B-B5F8-473D5C9E20DB}"/>
              </c:ext>
            </c:extLst>
          </c:dPt>
          <c:dPt>
            <c:idx val="1"/>
            <c:invertIfNegative val="0"/>
            <c:bubble3D val="0"/>
            <c:spPr>
              <a:solidFill>
                <a:srgbClr val="7030A0"/>
              </a:solidFill>
              <a:ln>
                <a:noFill/>
              </a:ln>
              <a:effectLst/>
            </c:spPr>
            <c:extLst xmlns:c16r2="http://schemas.microsoft.com/office/drawing/2015/06/chart">
              <c:ext xmlns:c16="http://schemas.microsoft.com/office/drawing/2014/chart" uri="{C3380CC4-5D6E-409C-BE32-E72D297353CC}">
                <c16:uniqueId val="{00000006-8398-451B-B5F8-473D5C9E20DB}"/>
              </c:ext>
            </c:extLst>
          </c:dPt>
          <c:dPt>
            <c:idx val="2"/>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07-8398-451B-B5F8-473D5C9E20DB}"/>
              </c:ext>
            </c:extLst>
          </c:dPt>
          <c:errBars>
            <c:errBarType val="both"/>
            <c:errValType val="cust"/>
            <c:noEndCap val="0"/>
            <c:plus>
              <c:numRef>
                <c:f>L_Striatum!$C$5:$C$7</c:f>
                <c:numCache>
                  <c:formatCode>General</c:formatCode>
                  <c:ptCount val="3"/>
                  <c:pt idx="0">
                    <c:v>0.73338284195439296</c:v>
                  </c:pt>
                  <c:pt idx="1">
                    <c:v>1.122209081921844</c:v>
                  </c:pt>
                  <c:pt idx="2">
                    <c:v>0.85304718310221395</c:v>
                  </c:pt>
                </c:numCache>
              </c:numRef>
            </c:plus>
            <c:minus>
              <c:numRef>
                <c:f>L_Striatum!$C$5:$C$7</c:f>
                <c:numCache>
                  <c:formatCode>General</c:formatCode>
                  <c:ptCount val="3"/>
                  <c:pt idx="0">
                    <c:v>0.73338284195439296</c:v>
                  </c:pt>
                  <c:pt idx="1">
                    <c:v>1.122209081921844</c:v>
                  </c:pt>
                  <c:pt idx="2">
                    <c:v>0.85304718310221395</c:v>
                  </c:pt>
                </c:numCache>
              </c:numRef>
            </c:minus>
            <c:spPr>
              <a:noFill/>
              <a:ln w="9525" cap="flat" cmpd="sng" algn="ctr">
                <a:solidFill>
                  <a:schemeClr val="tx1">
                    <a:lumMod val="65000"/>
                    <a:lumOff val="35000"/>
                  </a:schemeClr>
                </a:solidFill>
                <a:round/>
              </a:ln>
              <a:effectLst/>
            </c:spPr>
          </c:errBars>
          <c:cat>
            <c:strRef>
              <c:f>L_Striatum!$A$5:$A$7</c:f>
              <c:strCache>
                <c:ptCount val="3"/>
                <c:pt idx="0">
                  <c:v>CC</c:v>
                </c:pt>
                <c:pt idx="1">
                  <c:v>CT</c:v>
                </c:pt>
                <c:pt idx="2">
                  <c:v>TT</c:v>
                </c:pt>
              </c:strCache>
            </c:strRef>
          </c:cat>
          <c:val>
            <c:numRef>
              <c:f>L_Striatum!$B$5:$B$7</c:f>
              <c:numCache>
                <c:formatCode>General</c:formatCode>
                <c:ptCount val="3"/>
                <c:pt idx="0">
                  <c:v>19.106999999999999</c:v>
                </c:pt>
                <c:pt idx="1">
                  <c:v>21.34</c:v>
                </c:pt>
                <c:pt idx="2">
                  <c:v>22.379000000000001</c:v>
                </c:pt>
              </c:numCache>
            </c:numRef>
          </c:val>
          <c:extLst xmlns:c16r2="http://schemas.microsoft.com/office/drawing/2015/06/chart">
            <c:ext xmlns:c16="http://schemas.microsoft.com/office/drawing/2014/chart" uri="{C3380CC4-5D6E-409C-BE32-E72D297353CC}">
              <c16:uniqueId val="{00000000-8398-451B-B5F8-473D5C9E20DB}"/>
            </c:ext>
          </c:extLst>
        </c:ser>
        <c:dLbls>
          <c:showLegendKey val="0"/>
          <c:showVal val="0"/>
          <c:showCatName val="0"/>
          <c:showSerName val="0"/>
          <c:showPercent val="0"/>
          <c:showBubbleSize val="0"/>
        </c:dLbls>
        <c:gapWidth val="12"/>
        <c:overlap val="-27"/>
        <c:axId val="319101272"/>
        <c:axId val="319100488"/>
      </c:barChart>
      <c:catAx>
        <c:axId val="319101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319100488"/>
        <c:crosses val="autoZero"/>
        <c:auto val="1"/>
        <c:lblAlgn val="ctr"/>
        <c:lblOffset val="25"/>
        <c:noMultiLvlLbl val="0"/>
      </c:catAx>
      <c:valAx>
        <c:axId val="3191004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sz="1600" b="1" dirty="0">
                    <a:solidFill>
                      <a:schemeClr val="tx1"/>
                    </a:solidFill>
                  </a:rPr>
                  <a:t>BPnd</a:t>
                </a:r>
              </a:p>
            </c:rich>
          </c:tx>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31910127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1800" b="1" baseline="0" dirty="0" smtClean="0">
                <a:solidFill>
                  <a:schemeClr val="tx1"/>
                </a:solidFill>
              </a:rPr>
              <a:t>Midbrain/</a:t>
            </a:r>
            <a:r>
              <a:rPr lang="en-US" sz="1800" b="1" baseline="0" dirty="0" err="1" smtClean="0">
                <a:solidFill>
                  <a:schemeClr val="tx1"/>
                </a:solidFill>
              </a:rPr>
              <a:t>Thal</a:t>
            </a:r>
            <a:endParaRPr lang="en-US" sz="1800" b="1" baseline="0" dirty="0" smtClean="0">
              <a:solidFill>
                <a:schemeClr val="tx1"/>
              </a:solidFill>
            </a:endParaRPr>
          </a:p>
          <a:p>
            <a:pPr>
              <a:defRPr>
                <a:solidFill>
                  <a:schemeClr val="tx1"/>
                </a:solidFill>
              </a:defRPr>
            </a:pPr>
            <a:r>
              <a:rPr lang="en-US" sz="1400" b="1" baseline="0" dirty="0" smtClean="0">
                <a:solidFill>
                  <a:schemeClr val="tx1"/>
                </a:solidFill>
              </a:rPr>
              <a:t>(39 voxels, </a:t>
            </a:r>
            <a:r>
              <a:rPr lang="en-US" sz="1400" b="1" baseline="0" dirty="0" err="1" smtClean="0">
                <a:solidFill>
                  <a:schemeClr val="tx1"/>
                </a:solidFill>
              </a:rPr>
              <a:t>pFDR</a:t>
            </a:r>
            <a:r>
              <a:rPr lang="en-US" sz="1400" b="1" baseline="0" dirty="0" smtClean="0">
                <a:solidFill>
                  <a:schemeClr val="tx1"/>
                </a:solidFill>
              </a:rPr>
              <a:t>=0.91)</a:t>
            </a:r>
            <a:endParaRPr lang="en-US" sz="1400" b="1" dirty="0">
              <a:solidFill>
                <a:schemeClr val="tx1"/>
              </a:solidFill>
            </a:endParaRPr>
          </a:p>
        </c:rich>
      </c:tx>
      <c:layout>
        <c:manualLayout>
          <c:xMode val="edge"/>
          <c:yMode val="edge"/>
          <c:x val="0.24135282190751767"/>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27307803915814871"/>
          <c:y val="0.21545010819805779"/>
          <c:w val="0.68137330659754491"/>
          <c:h val="0.65833430602602983"/>
        </c:manualLayout>
      </c:layout>
      <c:barChart>
        <c:barDir val="col"/>
        <c:grouping val="clustered"/>
        <c:varyColors val="0"/>
        <c:ser>
          <c:idx val="0"/>
          <c:order val="0"/>
          <c:spPr>
            <a:solidFill>
              <a:schemeClr val="accent4">
                <a:lumMod val="60000"/>
                <a:lumOff val="40000"/>
              </a:schemeClr>
            </a:solidFill>
            <a:ln>
              <a:noFill/>
            </a:ln>
            <a:effectLst/>
          </c:spPr>
          <c:invertIfNegative val="0"/>
          <c:dPt>
            <c:idx val="0"/>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FCCD-4850-B9AB-5ED2144174F8}"/>
              </c:ext>
            </c:extLst>
          </c:dPt>
          <c:dPt>
            <c:idx val="1"/>
            <c:invertIfNegative val="0"/>
            <c:bubble3D val="0"/>
            <c:spPr>
              <a:solidFill>
                <a:srgbClr val="7030A0"/>
              </a:solidFill>
              <a:ln>
                <a:noFill/>
              </a:ln>
              <a:effectLst/>
            </c:spPr>
            <c:extLst xmlns:c16r2="http://schemas.microsoft.com/office/drawing/2015/06/chart">
              <c:ext xmlns:c16="http://schemas.microsoft.com/office/drawing/2014/chart" uri="{C3380CC4-5D6E-409C-BE32-E72D297353CC}">
                <c16:uniqueId val="{00000003-FCCD-4850-B9AB-5ED2144174F8}"/>
              </c:ext>
            </c:extLst>
          </c:dPt>
          <c:dPt>
            <c:idx val="2"/>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05-FCCD-4850-B9AB-5ED2144174F8}"/>
              </c:ext>
            </c:extLst>
          </c:dPt>
          <c:errBars>
            <c:errBarType val="both"/>
            <c:errValType val="cust"/>
            <c:noEndCap val="0"/>
            <c:plus>
              <c:numRef>
                <c:f>midbrain_thalamus!$C$5:$C$7</c:f>
                <c:numCache>
                  <c:formatCode>General</c:formatCode>
                  <c:ptCount val="3"/>
                  <c:pt idx="0">
                    <c:v>9.6209531227901504E-2</c:v>
                  </c:pt>
                  <c:pt idx="1">
                    <c:v>0.14721807429210099</c:v>
                  </c:pt>
                  <c:pt idx="2">
                    <c:v>0.111907812545538</c:v>
                  </c:pt>
                </c:numCache>
              </c:numRef>
            </c:plus>
            <c:minus>
              <c:numRef>
                <c:f>midbrain_thalamus!$C$5:$C$7</c:f>
                <c:numCache>
                  <c:formatCode>General</c:formatCode>
                  <c:ptCount val="3"/>
                  <c:pt idx="0">
                    <c:v>9.6209531227901504E-2</c:v>
                  </c:pt>
                  <c:pt idx="1">
                    <c:v>0.14721807429210099</c:v>
                  </c:pt>
                  <c:pt idx="2">
                    <c:v>0.111907812545538</c:v>
                  </c:pt>
                </c:numCache>
              </c:numRef>
            </c:minus>
            <c:spPr>
              <a:noFill/>
              <a:ln w="12700" cap="flat" cmpd="sng" algn="ctr">
                <a:solidFill>
                  <a:schemeClr val="tx1">
                    <a:lumMod val="65000"/>
                    <a:lumOff val="35000"/>
                  </a:schemeClr>
                </a:solidFill>
                <a:round/>
              </a:ln>
              <a:effectLst/>
            </c:spPr>
          </c:errBars>
          <c:cat>
            <c:strRef>
              <c:f>L_Striatum!$A$5:$A$7</c:f>
              <c:strCache>
                <c:ptCount val="3"/>
                <c:pt idx="0">
                  <c:v>CC</c:v>
                </c:pt>
                <c:pt idx="1">
                  <c:v>CT</c:v>
                </c:pt>
                <c:pt idx="2">
                  <c:v>TT</c:v>
                </c:pt>
              </c:strCache>
            </c:strRef>
          </c:cat>
          <c:val>
            <c:numRef>
              <c:f>midbrain_thalamus!$B$5:$B$7</c:f>
              <c:numCache>
                <c:formatCode>General</c:formatCode>
                <c:ptCount val="3"/>
                <c:pt idx="0">
                  <c:v>2.722</c:v>
                </c:pt>
                <c:pt idx="1">
                  <c:v>2.8540000000000001</c:v>
                </c:pt>
                <c:pt idx="2">
                  <c:v>3.069</c:v>
                </c:pt>
              </c:numCache>
            </c:numRef>
          </c:val>
          <c:extLst xmlns:c16r2="http://schemas.microsoft.com/office/drawing/2015/06/chart">
            <c:ext xmlns:c16="http://schemas.microsoft.com/office/drawing/2014/chart" uri="{C3380CC4-5D6E-409C-BE32-E72D297353CC}">
              <c16:uniqueId val="{00000006-FCCD-4850-B9AB-5ED2144174F8}"/>
            </c:ext>
          </c:extLst>
        </c:ser>
        <c:dLbls>
          <c:showLegendKey val="0"/>
          <c:showVal val="0"/>
          <c:showCatName val="0"/>
          <c:showSerName val="0"/>
          <c:showPercent val="0"/>
          <c:showBubbleSize val="0"/>
        </c:dLbls>
        <c:gapWidth val="12"/>
        <c:overlap val="-27"/>
        <c:axId val="319100880"/>
        <c:axId val="319101664"/>
      </c:barChart>
      <c:catAx>
        <c:axId val="319100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319101664"/>
        <c:crosses val="autoZero"/>
        <c:auto val="1"/>
        <c:lblAlgn val="ctr"/>
        <c:lblOffset val="25"/>
        <c:noMultiLvlLbl val="0"/>
      </c:catAx>
      <c:valAx>
        <c:axId val="3191016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sz="1600" b="1" dirty="0">
                    <a:solidFill>
                      <a:schemeClr val="tx1"/>
                    </a:solidFill>
                  </a:rPr>
                  <a:t>BPnd</a:t>
                </a:r>
              </a:p>
            </c:rich>
          </c:tx>
          <c:layout>
            <c:manualLayout>
              <c:xMode val="edge"/>
              <c:yMode val="edge"/>
              <c:x val="4.1407867494824002E-2"/>
              <c:y val="0.435914233797698"/>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31910088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dirty="0">
                <a:solidFill>
                  <a:schemeClr val="tx1"/>
                </a:solidFill>
              </a:rPr>
              <a:t>Mawlawi</a:t>
            </a:r>
            <a:r>
              <a:rPr lang="en-US" b="1" baseline="0" dirty="0">
                <a:solidFill>
                  <a:schemeClr val="tx1"/>
                </a:solidFill>
              </a:rPr>
              <a:t> Right VS</a:t>
            </a:r>
            <a:endParaRPr lang="en-US" b="1" dirty="0">
              <a:solidFill>
                <a:schemeClr val="tx1"/>
              </a:solidFill>
            </a:endParaRPr>
          </a:p>
        </c:rich>
      </c:tx>
      <c:layout>
        <c:manualLayout>
          <c:xMode val="edge"/>
          <c:yMode val="edge"/>
          <c:x val="0.38336499872999746"/>
          <c:y val="1.6534619134981499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26756278045889426"/>
          <c:y val="0.2140913591888233"/>
          <c:w val="0.68512539158411645"/>
          <c:h val="0.64665672007204211"/>
        </c:manualLayout>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7030A0"/>
              </a:solidFill>
              <a:ln>
                <a:noFill/>
              </a:ln>
              <a:effectLst/>
            </c:spPr>
          </c:dPt>
          <c:dPt>
            <c:idx val="2"/>
            <c:invertIfNegative val="0"/>
            <c:bubble3D val="0"/>
            <c:spPr>
              <a:solidFill>
                <a:srgbClr val="FF0000"/>
              </a:solidFill>
              <a:ln>
                <a:noFill/>
              </a:ln>
              <a:effectLst/>
            </c:spPr>
          </c:dPt>
          <c:errBars>
            <c:errBarType val="both"/>
            <c:errValType val="cust"/>
            <c:noEndCap val="0"/>
            <c:plus>
              <c:numRef>
                <c:f>Sheet1!$R$15:$T$15</c:f>
                <c:numCache>
                  <c:formatCode>General</c:formatCode>
                  <c:ptCount val="3"/>
                  <c:pt idx="0">
                    <c:v>0.45443875017575902</c:v>
                  </c:pt>
                  <c:pt idx="1">
                    <c:v>0.39077313611215903</c:v>
                  </c:pt>
                  <c:pt idx="2">
                    <c:v>0.67084759719492304</c:v>
                  </c:pt>
                </c:numCache>
              </c:numRef>
            </c:plus>
            <c:minus>
              <c:numRef>
                <c:f>Sheet1!$R$15:$T$15</c:f>
                <c:numCache>
                  <c:formatCode>General</c:formatCode>
                  <c:ptCount val="3"/>
                  <c:pt idx="0">
                    <c:v>0.45443875017575902</c:v>
                  </c:pt>
                  <c:pt idx="1">
                    <c:v>0.39077313611215903</c:v>
                  </c:pt>
                  <c:pt idx="2">
                    <c:v>0.67084759719492304</c:v>
                  </c:pt>
                </c:numCache>
              </c:numRef>
            </c:minus>
            <c:spPr>
              <a:noFill/>
              <a:ln w="9525" cap="flat" cmpd="sng" algn="ctr">
                <a:solidFill>
                  <a:schemeClr val="tx1">
                    <a:lumMod val="65000"/>
                    <a:lumOff val="35000"/>
                  </a:schemeClr>
                </a:solidFill>
                <a:round/>
              </a:ln>
              <a:effectLst/>
            </c:spPr>
          </c:errBars>
          <c:cat>
            <c:strRef>
              <c:f>Sheet1!$R$4:$T$4</c:f>
              <c:strCache>
                <c:ptCount val="3"/>
                <c:pt idx="0">
                  <c:v>CC</c:v>
                </c:pt>
                <c:pt idx="1">
                  <c:v>CT</c:v>
                </c:pt>
                <c:pt idx="2">
                  <c:v>TT</c:v>
                </c:pt>
              </c:strCache>
            </c:strRef>
          </c:cat>
          <c:val>
            <c:numRef>
              <c:f>Sheet1!$R$14:$T$14</c:f>
              <c:numCache>
                <c:formatCode>0.00</c:formatCode>
                <c:ptCount val="3"/>
                <c:pt idx="0">
                  <c:v>14.561999999999999</c:v>
                </c:pt>
                <c:pt idx="1">
                  <c:v>16.119</c:v>
                </c:pt>
                <c:pt idx="2">
                  <c:v>15.89</c:v>
                </c:pt>
              </c:numCache>
            </c:numRef>
          </c:val>
        </c:ser>
        <c:dLbls>
          <c:showLegendKey val="0"/>
          <c:showVal val="0"/>
          <c:showCatName val="0"/>
          <c:showSerName val="0"/>
          <c:showPercent val="0"/>
          <c:showBubbleSize val="0"/>
        </c:dLbls>
        <c:gapWidth val="12"/>
        <c:overlap val="-27"/>
        <c:axId val="319102448"/>
        <c:axId val="319102840"/>
      </c:barChart>
      <c:catAx>
        <c:axId val="319102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319102840"/>
        <c:crosses val="autoZero"/>
        <c:auto val="1"/>
        <c:lblAlgn val="ctr"/>
        <c:lblOffset val="100"/>
        <c:noMultiLvlLbl val="0"/>
      </c:catAx>
      <c:valAx>
        <c:axId val="319102840"/>
        <c:scaling>
          <c:orientation val="minMax"/>
          <c:max val="21"/>
          <c:min val="1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b="1" dirty="0">
                    <a:solidFill>
                      <a:schemeClr val="tx1"/>
                    </a:solidFill>
                  </a:rPr>
                  <a:t>BPnd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1910244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6BD028-7C11-4C08-8245-AE83753B5686}" type="datetimeFigureOut">
              <a:rPr lang="en-US" smtClean="0"/>
              <a:pPr/>
              <a:t>10/12/2017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380B40-ED0D-44D2-BBAC-6F9579BCF7A8}" type="slidenum">
              <a:rPr lang="en-US" smtClean="0"/>
              <a:pPr/>
              <a:t>‹#›</a:t>
            </a:fld>
            <a:endParaRPr lang="en-US"/>
          </a:p>
        </p:txBody>
      </p:sp>
    </p:spTree>
    <p:extLst>
      <p:ext uri="{BB962C8B-B14F-4D97-AF65-F5344CB8AC3E}">
        <p14:creationId xmlns:p14="http://schemas.microsoft.com/office/powerpoint/2010/main" val="161624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17B </a:t>
            </a:r>
            <a:r>
              <a:rPr lang="en-US" dirty="0" err="1" smtClean="0"/>
              <a:t>estradiol</a:t>
            </a:r>
            <a:r>
              <a:rPr lang="en-US" dirty="0" smtClean="0"/>
              <a:t> is one</a:t>
            </a:r>
            <a:r>
              <a:rPr lang="en-US" baseline="0" dirty="0" smtClean="0"/>
              <a:t> of the most common estrogen steroid hormones in animals</a:t>
            </a:r>
            <a:endParaRPr lang="en-US" dirty="0"/>
          </a:p>
        </p:txBody>
      </p:sp>
      <p:sp>
        <p:nvSpPr>
          <p:cNvPr id="4" name="Slide Number Placeholder 3"/>
          <p:cNvSpPr>
            <a:spLocks noGrp="1"/>
          </p:cNvSpPr>
          <p:nvPr>
            <p:ph type="sldNum" sz="quarter" idx="10"/>
          </p:nvPr>
        </p:nvSpPr>
        <p:spPr/>
        <p:txBody>
          <a:bodyPr/>
          <a:lstStyle/>
          <a:p>
            <a:fld id="{91380B40-ED0D-44D2-BBAC-6F9579BCF7A8}" type="slidenum">
              <a:rPr lang="en-US" smtClean="0"/>
              <a:pPr/>
              <a:t>4</a:t>
            </a:fld>
            <a:endParaRPr lang="en-US"/>
          </a:p>
        </p:txBody>
      </p:sp>
    </p:spTree>
    <p:extLst>
      <p:ext uri="{BB962C8B-B14F-4D97-AF65-F5344CB8AC3E}">
        <p14:creationId xmlns:p14="http://schemas.microsoft.com/office/powerpoint/2010/main" val="3217487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C26CD7C3-6222-4426-8AAE-0920F801859A}" type="slidenum">
              <a:rPr lang="en-US" smtClean="0"/>
              <a:pPr/>
              <a:t>34</a:t>
            </a:fld>
            <a:endParaRPr lang="en-US" smtClean="0"/>
          </a:p>
        </p:txBody>
      </p:sp>
      <p:sp>
        <p:nvSpPr>
          <p:cNvPr id="26627" name="Rectangle 1026"/>
          <p:cNvSpPr>
            <a:spLocks noGrp="1" noRot="1" noChangeAspect="1" noChangeArrowheads="1" noTextEdit="1"/>
          </p:cNvSpPr>
          <p:nvPr>
            <p:ph type="sldImg"/>
          </p:nvPr>
        </p:nvSpPr>
        <p:spPr>
          <a:ln/>
        </p:spPr>
      </p:sp>
      <p:sp>
        <p:nvSpPr>
          <p:cNvPr id="26628" name="Rectangle 1027"/>
          <p:cNvSpPr>
            <a:spLocks noGrp="1" noChangeArrowheads="1"/>
          </p:cNvSpPr>
          <p:nvPr>
            <p:ph type="body" idx="1"/>
          </p:nvPr>
        </p:nvSpPr>
        <p:spPr>
          <a:noFill/>
          <a:ln/>
        </p:spPr>
        <p:txBody>
          <a:bodyPr/>
          <a:lstStyle/>
          <a:p>
            <a:pPr eaLnBrk="1" hangingPunct="1"/>
            <a:r>
              <a:rPr lang="en-US" smtClean="0"/>
              <a:t>Frontal lobe dopamine concentration is inversely related to impulsive choice bias: the role of COMT 158 polymorphism.</a:t>
            </a:r>
          </a:p>
          <a:p>
            <a:pPr eaLnBrk="1" hangingPunct="1"/>
            <a:r>
              <a:rPr lang="en-US" smtClean="0"/>
              <a:t>Acute elevation of frontal dopamine reduces impulsive choices. </a:t>
            </a:r>
          </a:p>
          <a:p>
            <a:pPr eaLnBrk="1" hangingPunct="1"/>
            <a:r>
              <a:rPr lang="en-US" smtClean="0"/>
              <a:t>VAL158met polymorphisim of the COMT gene modulates frontal lobe dopamine levels. </a:t>
            </a:r>
          </a:p>
          <a:p>
            <a:pPr eaLnBrk="1" hangingPunct="1"/>
            <a:r>
              <a:rPr lang="en-US" smtClean="0"/>
              <a:t>Mean age is 28. Which doesn’t seem like it’s that different from  the age I’m targeting.  But there is evidence that frontal cortex development continues at least into the early or late twenties. This group may be slightly older than the one I’m interested in targeting.  Additionally, the val/val genotype predicted activity in dorsal prefrontal cortex and posterior parietal cortex. Activity in both areas is associated with immediate reward bias.</a:t>
            </a:r>
          </a:p>
          <a:p>
            <a:pPr eaLnBrk="1" hangingPunct="1"/>
            <a:endParaRPr lang="en-US" smtClean="0"/>
          </a:p>
        </p:txBody>
      </p:sp>
    </p:spTree>
    <p:extLst>
      <p:ext uri="{BB962C8B-B14F-4D97-AF65-F5344CB8AC3E}">
        <p14:creationId xmlns:p14="http://schemas.microsoft.com/office/powerpoint/2010/main" val="3644868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00B050"/>
                </a:solidFill>
              </a:rPr>
              <a:t>Used same verbal n-back task we employed in our study of DRD1 signaling</a:t>
            </a:r>
          </a:p>
          <a:p>
            <a:endParaRPr lang="en-US" dirty="0" smtClean="0"/>
          </a:p>
          <a:p>
            <a:endParaRPr lang="en-US" dirty="0" smtClean="0"/>
          </a:p>
          <a:p>
            <a:r>
              <a:rPr lang="en-US" dirty="0" smtClean="0"/>
              <a:t>On the high-interference/high control</a:t>
            </a:r>
          </a:p>
          <a:p>
            <a:r>
              <a:rPr lang="en-US" dirty="0" smtClean="0"/>
              <a:t>lure trials during the 2-back condition, </a:t>
            </a:r>
            <a:r>
              <a:rPr lang="en-US" i="1" dirty="0" err="1" smtClean="0"/>
              <a:t>val</a:t>
            </a:r>
            <a:r>
              <a:rPr lang="en-US" i="1" dirty="0" smtClean="0"/>
              <a:t>/</a:t>
            </a:r>
            <a:r>
              <a:rPr lang="en-US" i="1" dirty="0" err="1" smtClean="0"/>
              <a:t>val</a:t>
            </a:r>
            <a:r>
              <a:rPr lang="en-US" i="1" dirty="0" smtClean="0"/>
              <a:t> women</a:t>
            </a:r>
          </a:p>
          <a:p>
            <a:r>
              <a:rPr lang="en-US" dirty="0" smtClean="0"/>
              <a:t>performed poorly at the start of their cycle when </a:t>
            </a:r>
            <a:r>
              <a:rPr lang="en-US" dirty="0" err="1" smtClean="0"/>
              <a:t>estradiol</a:t>
            </a:r>
            <a:r>
              <a:rPr lang="en-US" dirty="0" smtClean="0"/>
              <a:t> was low</a:t>
            </a:r>
          </a:p>
          <a:p>
            <a:r>
              <a:rPr lang="en-US" dirty="0" smtClean="0"/>
              <a:t>and improved when </a:t>
            </a:r>
            <a:r>
              <a:rPr lang="en-US" dirty="0" err="1" smtClean="0"/>
              <a:t>estradiol</a:t>
            </a:r>
            <a:r>
              <a:rPr lang="en-US" dirty="0" smtClean="0"/>
              <a:t> levels were high. </a:t>
            </a:r>
            <a:r>
              <a:rPr lang="en-US" i="1" dirty="0" smtClean="0"/>
              <a:t>met/met women</a:t>
            </a:r>
          </a:p>
          <a:p>
            <a:r>
              <a:rPr lang="en-US" dirty="0" smtClean="0"/>
              <a:t>showed the opposite pattern, with strong performance under low</a:t>
            </a:r>
          </a:p>
          <a:p>
            <a:r>
              <a:rPr lang="en-US" dirty="0" err="1" smtClean="0"/>
              <a:t>estradiol</a:t>
            </a:r>
            <a:r>
              <a:rPr lang="en-US" dirty="0" smtClean="0"/>
              <a:t> conditions and impaired performance under high </a:t>
            </a:r>
            <a:r>
              <a:rPr lang="en-US" dirty="0" err="1" smtClean="0"/>
              <a:t>estradiol</a:t>
            </a:r>
            <a:endParaRPr lang="en-US" dirty="0" smtClean="0"/>
          </a:p>
          <a:p>
            <a:r>
              <a:rPr lang="en-US" dirty="0" smtClean="0"/>
              <a:t>conditions (Fig. 2</a:t>
            </a:r>
            <a:r>
              <a:rPr lang="en-US" i="1" dirty="0" smtClean="0"/>
              <a:t>C). Comparing the low DA (</a:t>
            </a:r>
            <a:r>
              <a:rPr lang="en-US" i="1" dirty="0" err="1" smtClean="0"/>
              <a:t>val</a:t>
            </a:r>
            <a:r>
              <a:rPr lang="en-US" i="1" dirty="0" smtClean="0"/>
              <a:t>, low </a:t>
            </a:r>
            <a:r>
              <a:rPr lang="en-US" i="1" dirty="0" err="1" smtClean="0"/>
              <a:t>estradiol</a:t>
            </a:r>
            <a:r>
              <a:rPr lang="en-US" i="1" dirty="0" smtClean="0"/>
              <a:t>)</a:t>
            </a:r>
          </a:p>
          <a:p>
            <a:r>
              <a:rPr lang="en-US" dirty="0" smtClean="0"/>
              <a:t>and optimal DA (met, low </a:t>
            </a:r>
            <a:r>
              <a:rPr lang="en-US" dirty="0" err="1" smtClean="0"/>
              <a:t>estradiol</a:t>
            </a:r>
            <a:r>
              <a:rPr lang="en-US" dirty="0" smtClean="0"/>
              <a:t>) groups shows a</a:t>
            </a:r>
          </a:p>
          <a:p>
            <a:r>
              <a:rPr lang="en-US" dirty="0" smtClean="0"/>
              <a:t>significant difference in 2-back lure accuracy.</a:t>
            </a:r>
          </a:p>
          <a:p>
            <a:endParaRPr lang="en-US" dirty="0"/>
          </a:p>
        </p:txBody>
      </p:sp>
      <p:sp>
        <p:nvSpPr>
          <p:cNvPr id="4" name="Slide Number Placeholder 3"/>
          <p:cNvSpPr>
            <a:spLocks noGrp="1"/>
          </p:cNvSpPr>
          <p:nvPr>
            <p:ph type="sldNum" sz="quarter" idx="10"/>
          </p:nvPr>
        </p:nvSpPr>
        <p:spPr/>
        <p:txBody>
          <a:bodyPr/>
          <a:lstStyle/>
          <a:p>
            <a:fld id="{AA64D72A-6D66-4D93-B6A5-378CC9D0C254}" type="slidenum">
              <a:rPr lang="en-US" smtClean="0"/>
              <a:pPr/>
              <a:t>5</a:t>
            </a:fld>
            <a:endParaRPr lang="en-US"/>
          </a:p>
        </p:txBody>
      </p:sp>
    </p:spTree>
    <p:extLst>
      <p:ext uri="{BB962C8B-B14F-4D97-AF65-F5344CB8AC3E}">
        <p14:creationId xmlns:p14="http://schemas.microsoft.com/office/powerpoint/2010/main" val="3951473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Sex differences need to be investigated further as other hormones or </a:t>
            </a:r>
            <a:r>
              <a:rPr lang="en-US" sz="1200" b="1" dirty="0" err="1" smtClean="0"/>
              <a:t>neuroactive</a:t>
            </a:r>
            <a:r>
              <a:rPr lang="en-US" sz="1200" b="1" dirty="0" smtClean="0"/>
              <a:t> steroids may be involved in regulating ICR. </a:t>
            </a:r>
          </a:p>
          <a:p>
            <a:endParaRPr lang="en-US" dirty="0" smtClean="0"/>
          </a:p>
          <a:p>
            <a:r>
              <a:rPr lang="en-US" dirty="0" smtClean="0"/>
              <a:t>Difference between</a:t>
            </a:r>
            <a:r>
              <a:rPr lang="en-US" baseline="0" dirty="0" smtClean="0"/>
              <a:t> E groups: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dirty="0" smtClean="0">
                <a:solidFill>
                  <a:srgbClr val="000000"/>
                </a:solidFill>
                <a:latin typeface="+mn-lt"/>
              </a:rPr>
              <a:t>t</a:t>
            </a:r>
            <a:r>
              <a:rPr lang="en-US" sz="1200" b="0" i="0" u="none" strike="noStrike" baseline="-25000" dirty="0" smtClean="0">
                <a:solidFill>
                  <a:srgbClr val="000000"/>
                </a:solidFill>
                <a:latin typeface="+mn-lt"/>
              </a:rPr>
              <a:t>32</a:t>
            </a:r>
            <a:r>
              <a:rPr lang="en-US" sz="1200" b="0" i="0" u="none" strike="noStrike" dirty="0" smtClean="0">
                <a:solidFill>
                  <a:srgbClr val="000000"/>
                </a:solidFill>
                <a:latin typeface="+mn-lt"/>
              </a:rPr>
              <a:t>=2.272, </a:t>
            </a:r>
            <a:r>
              <a:rPr lang="en-US" sz="1200" b="0" i="1" u="none" strike="noStrike" dirty="0" smtClean="0">
                <a:solidFill>
                  <a:srgbClr val="000000"/>
                </a:solidFill>
                <a:latin typeface="+mn-lt"/>
              </a:rPr>
              <a:t>p</a:t>
            </a:r>
            <a:r>
              <a:rPr lang="en-US" sz="1200" b="0" i="0" u="none" strike="noStrike" dirty="0" smtClean="0">
                <a:solidFill>
                  <a:srgbClr val="000000"/>
                </a:solidFill>
                <a:latin typeface="+mn-lt"/>
              </a:rPr>
              <a:t>=0.03</a:t>
            </a:r>
          </a:p>
          <a:p>
            <a:endParaRPr lang="en-US" dirty="0"/>
          </a:p>
        </p:txBody>
      </p:sp>
      <p:sp>
        <p:nvSpPr>
          <p:cNvPr id="4" name="Slide Number Placeholder 3"/>
          <p:cNvSpPr>
            <a:spLocks noGrp="1"/>
          </p:cNvSpPr>
          <p:nvPr>
            <p:ph type="sldNum" sz="quarter" idx="10"/>
          </p:nvPr>
        </p:nvSpPr>
        <p:spPr/>
        <p:txBody>
          <a:bodyPr/>
          <a:lstStyle/>
          <a:p>
            <a:fld id="{91380B40-ED0D-44D2-BBAC-6F9579BCF7A8}" type="slidenum">
              <a:rPr lang="en-US" smtClean="0"/>
              <a:pPr/>
              <a:t>6</a:t>
            </a:fld>
            <a:endParaRPr lang="en-US"/>
          </a:p>
        </p:txBody>
      </p:sp>
    </p:spTree>
    <p:extLst>
      <p:ext uri="{BB962C8B-B14F-4D97-AF65-F5344CB8AC3E}">
        <p14:creationId xmlns:p14="http://schemas.microsoft.com/office/powerpoint/2010/main" val="3433662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the high-interference/high control</a:t>
            </a:r>
          </a:p>
          <a:p>
            <a:r>
              <a:rPr lang="en-US" dirty="0" smtClean="0"/>
              <a:t>lure trials during the 2-back condition, </a:t>
            </a:r>
            <a:r>
              <a:rPr lang="en-US" i="1" dirty="0" err="1" smtClean="0"/>
              <a:t>val</a:t>
            </a:r>
            <a:r>
              <a:rPr lang="en-US" i="1" dirty="0" smtClean="0"/>
              <a:t>/</a:t>
            </a:r>
            <a:r>
              <a:rPr lang="en-US" i="1" dirty="0" err="1" smtClean="0"/>
              <a:t>val</a:t>
            </a:r>
            <a:r>
              <a:rPr lang="en-US" i="1" dirty="0" smtClean="0"/>
              <a:t> women</a:t>
            </a:r>
          </a:p>
          <a:p>
            <a:r>
              <a:rPr lang="en-US" dirty="0" smtClean="0"/>
              <a:t>performed poorly at the start of their cycle when </a:t>
            </a:r>
            <a:r>
              <a:rPr lang="en-US" dirty="0" err="1" smtClean="0"/>
              <a:t>estradiol</a:t>
            </a:r>
            <a:r>
              <a:rPr lang="en-US" dirty="0" smtClean="0"/>
              <a:t> was low</a:t>
            </a:r>
          </a:p>
          <a:p>
            <a:r>
              <a:rPr lang="en-US" dirty="0" smtClean="0"/>
              <a:t>and improved when </a:t>
            </a:r>
            <a:r>
              <a:rPr lang="en-US" dirty="0" err="1" smtClean="0"/>
              <a:t>estradiol</a:t>
            </a:r>
            <a:r>
              <a:rPr lang="en-US" dirty="0" smtClean="0"/>
              <a:t> levels were high. </a:t>
            </a:r>
            <a:r>
              <a:rPr lang="en-US" i="1" dirty="0" smtClean="0"/>
              <a:t>met/met women</a:t>
            </a:r>
          </a:p>
          <a:p>
            <a:r>
              <a:rPr lang="en-US" dirty="0" smtClean="0"/>
              <a:t>showed the opposite pattern, with strong performance under low</a:t>
            </a:r>
          </a:p>
          <a:p>
            <a:r>
              <a:rPr lang="en-US" dirty="0" err="1" smtClean="0"/>
              <a:t>estradiol</a:t>
            </a:r>
            <a:r>
              <a:rPr lang="en-US" dirty="0" smtClean="0"/>
              <a:t> conditions and impaired performance under high </a:t>
            </a:r>
            <a:r>
              <a:rPr lang="en-US" dirty="0" err="1" smtClean="0"/>
              <a:t>estradiol</a:t>
            </a:r>
            <a:endParaRPr lang="en-US" dirty="0" smtClean="0"/>
          </a:p>
          <a:p>
            <a:r>
              <a:rPr lang="en-US" dirty="0" smtClean="0"/>
              <a:t>conditions (Fig. 2</a:t>
            </a:r>
            <a:r>
              <a:rPr lang="en-US" i="1" dirty="0" smtClean="0"/>
              <a:t>C). Comparing the low DA (</a:t>
            </a:r>
            <a:r>
              <a:rPr lang="en-US" i="1" dirty="0" err="1" smtClean="0"/>
              <a:t>val</a:t>
            </a:r>
            <a:r>
              <a:rPr lang="en-US" i="1" dirty="0" smtClean="0"/>
              <a:t>, low </a:t>
            </a:r>
            <a:r>
              <a:rPr lang="en-US" i="1" dirty="0" err="1" smtClean="0"/>
              <a:t>estradiol</a:t>
            </a:r>
            <a:r>
              <a:rPr lang="en-US" i="1" dirty="0" smtClean="0"/>
              <a:t>)</a:t>
            </a:r>
          </a:p>
          <a:p>
            <a:r>
              <a:rPr lang="en-US" dirty="0" smtClean="0"/>
              <a:t>and optimal DA (met, low </a:t>
            </a:r>
            <a:r>
              <a:rPr lang="en-US" dirty="0" err="1" smtClean="0"/>
              <a:t>estradiol</a:t>
            </a:r>
            <a:r>
              <a:rPr lang="en-US" dirty="0" smtClean="0"/>
              <a:t>) groups shows a</a:t>
            </a:r>
          </a:p>
          <a:p>
            <a:r>
              <a:rPr lang="en-US" dirty="0" smtClean="0"/>
              <a:t>significant difference in 2-back lure accuracy.</a:t>
            </a:r>
          </a:p>
          <a:p>
            <a:endParaRPr lang="en-US" dirty="0"/>
          </a:p>
        </p:txBody>
      </p:sp>
      <p:sp>
        <p:nvSpPr>
          <p:cNvPr id="4" name="Slide Number Placeholder 3"/>
          <p:cNvSpPr>
            <a:spLocks noGrp="1"/>
          </p:cNvSpPr>
          <p:nvPr>
            <p:ph type="sldNum" sz="quarter" idx="10"/>
          </p:nvPr>
        </p:nvSpPr>
        <p:spPr/>
        <p:txBody>
          <a:bodyPr/>
          <a:lstStyle/>
          <a:p>
            <a:fld id="{AA64D72A-6D66-4D93-B6A5-378CC9D0C254}" type="slidenum">
              <a:rPr lang="en-US" smtClean="0"/>
              <a:pPr/>
              <a:t>8</a:t>
            </a:fld>
            <a:endParaRPr lang="en-US"/>
          </a:p>
        </p:txBody>
      </p:sp>
    </p:spTree>
    <p:extLst>
      <p:ext uri="{BB962C8B-B14F-4D97-AF65-F5344CB8AC3E}">
        <p14:creationId xmlns:p14="http://schemas.microsoft.com/office/powerpoint/2010/main" val="3932831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Trial types intermixed to lessen the affect of previous WANT? choices biasing current choice </a:t>
            </a:r>
          </a:p>
          <a:p>
            <a:endParaRPr lang="en-US" dirty="0"/>
          </a:p>
        </p:txBody>
      </p:sp>
      <p:sp>
        <p:nvSpPr>
          <p:cNvPr id="4" name="Slide Number Placeholder 3"/>
          <p:cNvSpPr>
            <a:spLocks noGrp="1"/>
          </p:cNvSpPr>
          <p:nvPr>
            <p:ph type="sldNum" sz="quarter" idx="10"/>
          </p:nvPr>
        </p:nvSpPr>
        <p:spPr/>
        <p:txBody>
          <a:bodyPr/>
          <a:lstStyle/>
          <a:p>
            <a:fld id="{91380B40-ED0D-44D2-BBAC-6F9579BCF7A8}" type="slidenum">
              <a:rPr lang="en-US" smtClean="0"/>
              <a:pPr/>
              <a:t>22</a:t>
            </a:fld>
            <a:endParaRPr lang="en-US"/>
          </a:p>
        </p:txBody>
      </p:sp>
    </p:spTree>
    <p:extLst>
      <p:ext uri="{BB962C8B-B14F-4D97-AF65-F5344CB8AC3E}">
        <p14:creationId xmlns:p14="http://schemas.microsoft.com/office/powerpoint/2010/main" val="738559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smtClean="0">
                <a:solidFill>
                  <a:schemeClr val="tx1"/>
                </a:solidFill>
                <a:latin typeface="+mn-lt"/>
                <a:ea typeface="+mn-ea"/>
                <a:cs typeface="+mn-cs"/>
              </a:rPr>
              <a:t>The work of Goldman-</a:t>
            </a:r>
            <a:r>
              <a:rPr lang="en-US" sz="1200" kern="1200" baseline="0" dirty="0" err="1" smtClean="0">
                <a:solidFill>
                  <a:schemeClr val="tx1"/>
                </a:solidFill>
                <a:latin typeface="+mn-lt"/>
                <a:ea typeface="+mn-ea"/>
                <a:cs typeface="+mn-cs"/>
              </a:rPr>
              <a:t>Rakic</a:t>
            </a:r>
            <a:r>
              <a:rPr lang="en-US" sz="1200" kern="1200" baseline="0" dirty="0" smtClean="0">
                <a:solidFill>
                  <a:schemeClr val="tx1"/>
                </a:solidFill>
                <a:latin typeface="+mn-lt"/>
                <a:ea typeface="+mn-ea"/>
                <a:cs typeface="+mn-cs"/>
              </a:rPr>
              <a:t> (23) revealed the </a:t>
            </a:r>
            <a:r>
              <a:rPr lang="en-US" sz="1200" kern="1200" baseline="0" dirty="0" err="1" smtClean="0">
                <a:solidFill>
                  <a:schemeClr val="tx1"/>
                </a:solidFill>
                <a:latin typeface="+mn-lt"/>
                <a:ea typeface="+mn-ea"/>
                <a:cs typeface="+mn-cs"/>
              </a:rPr>
              <a:t>microcircuitry</a:t>
            </a:r>
            <a:r>
              <a:rPr lang="en-US" sz="1200" kern="1200" baseline="0" dirty="0" smtClean="0">
                <a:solidFill>
                  <a:schemeClr val="tx1"/>
                </a:solidFill>
                <a:latin typeface="+mn-lt"/>
                <a:ea typeface="+mn-ea"/>
                <a:cs typeface="+mn-cs"/>
              </a:rPr>
              <a:t> in PFC that underlies spatially</a:t>
            </a:r>
          </a:p>
          <a:p>
            <a:r>
              <a:rPr lang="en-US" sz="1200" kern="1200" baseline="0" dirty="0" smtClean="0">
                <a:solidFill>
                  <a:schemeClr val="tx1"/>
                </a:solidFill>
                <a:latin typeface="+mn-lt"/>
                <a:ea typeface="+mn-ea"/>
                <a:cs typeface="+mn-cs"/>
              </a:rPr>
              <a:t>tuned, persistent firing during a spatial working memory task. Her work showed that layer</a:t>
            </a:r>
          </a:p>
          <a:p>
            <a:r>
              <a:rPr lang="en-US" sz="1200" kern="1200" baseline="0" dirty="0" smtClean="0">
                <a:solidFill>
                  <a:schemeClr val="tx1"/>
                </a:solidFill>
                <a:latin typeface="+mn-lt"/>
                <a:ea typeface="+mn-ea"/>
                <a:cs typeface="+mn-cs"/>
              </a:rPr>
              <a:t>III pyramidal cells excite each other through connections on spines to maintain persistent</a:t>
            </a:r>
          </a:p>
          <a:p>
            <a:r>
              <a:rPr lang="en-US" sz="1200" kern="1200" baseline="0" dirty="0" smtClean="0">
                <a:solidFill>
                  <a:schemeClr val="tx1"/>
                </a:solidFill>
                <a:latin typeface="+mn-lt"/>
                <a:ea typeface="+mn-ea"/>
                <a:cs typeface="+mn-cs"/>
              </a:rPr>
              <a:t>firing over the delay period (Figure 2D).</a:t>
            </a:r>
          </a:p>
          <a:p>
            <a:r>
              <a:rPr lang="en-US" sz="1200" kern="1200" baseline="0" dirty="0" smtClean="0">
                <a:solidFill>
                  <a:schemeClr val="tx1"/>
                </a:solidFill>
                <a:latin typeface="+mn-lt"/>
                <a:ea typeface="+mn-ea"/>
                <a:cs typeface="+mn-cs"/>
              </a:rPr>
              <a:t>D1 receptor stimulation sculpts</a:t>
            </a:r>
          </a:p>
          <a:p>
            <a:r>
              <a:rPr lang="en-US" sz="1200" kern="1200" baseline="0" dirty="0" smtClean="0">
                <a:solidFill>
                  <a:schemeClr val="tx1"/>
                </a:solidFill>
                <a:latin typeface="+mn-lt"/>
                <a:ea typeface="+mn-ea"/>
                <a:cs typeface="+mn-cs"/>
              </a:rPr>
              <a:t>neuronal firing by decreasing firing to </a:t>
            </a:r>
            <a:r>
              <a:rPr lang="en-US" sz="1200" kern="1200" baseline="0" dirty="0" err="1" smtClean="0">
                <a:solidFill>
                  <a:schemeClr val="tx1"/>
                </a:solidFill>
                <a:latin typeface="+mn-lt"/>
                <a:ea typeface="+mn-ea"/>
                <a:cs typeface="+mn-cs"/>
              </a:rPr>
              <a:t>nonpreferred</a:t>
            </a:r>
            <a:r>
              <a:rPr lang="en-US" sz="1200" kern="1200" baseline="0" dirty="0" smtClean="0">
                <a:solidFill>
                  <a:schemeClr val="tx1"/>
                </a:solidFill>
                <a:latin typeface="+mn-lt"/>
                <a:ea typeface="+mn-ea"/>
                <a:cs typeface="+mn-cs"/>
              </a:rPr>
              <a:t> inputs (i.e., decreasing noise [109]). In</a:t>
            </a:r>
          </a:p>
          <a:p>
            <a:r>
              <a:rPr lang="en-US" sz="1200" kern="1200" baseline="0" dirty="0" smtClean="0">
                <a:solidFill>
                  <a:schemeClr val="tx1"/>
                </a:solidFill>
                <a:latin typeface="+mn-lt"/>
                <a:ea typeface="+mn-ea"/>
                <a:cs typeface="+mn-cs"/>
              </a:rPr>
              <a:t>contrast to moderate D1/5 receptor stimulation, high doses of D1/5 agonist suppress all</a:t>
            </a:r>
          </a:p>
          <a:p>
            <a:r>
              <a:rPr lang="en-US" sz="1200" kern="1200" baseline="0" dirty="0" smtClean="0">
                <a:solidFill>
                  <a:schemeClr val="tx1"/>
                </a:solidFill>
                <a:latin typeface="+mn-lt"/>
                <a:ea typeface="+mn-ea"/>
                <a:cs typeface="+mn-cs"/>
              </a:rPr>
              <a:t>neuronal firing (Figure 3B, right side of curve). These actions likely contribute to impaired</a:t>
            </a:r>
          </a:p>
          <a:p>
            <a:r>
              <a:rPr lang="en-US" sz="1200" kern="1200" baseline="0" dirty="0" smtClean="0">
                <a:solidFill>
                  <a:schemeClr val="tx1"/>
                </a:solidFill>
                <a:latin typeface="+mn-lt"/>
                <a:ea typeface="+mn-ea"/>
                <a:cs typeface="+mn-cs"/>
              </a:rPr>
              <a:t>working memory abilities during uncontrollable stress exposure, when high levels of DA are</a:t>
            </a:r>
          </a:p>
          <a:p>
            <a:r>
              <a:rPr lang="en-US" sz="1200" kern="1200" baseline="0" dirty="0" smtClean="0">
                <a:solidFill>
                  <a:schemeClr val="tx1"/>
                </a:solidFill>
                <a:latin typeface="+mn-lt"/>
                <a:ea typeface="+mn-ea"/>
                <a:cs typeface="+mn-cs"/>
              </a:rPr>
              <a:t>released in PFC. The potential mechanisms underlying this inverted U are briefly discussed</a:t>
            </a:r>
          </a:p>
          <a:p>
            <a:r>
              <a:rPr lang="en-US" sz="1200" kern="1200" baseline="0" dirty="0" smtClean="0">
                <a:solidFill>
                  <a:schemeClr val="tx1"/>
                </a:solidFill>
                <a:latin typeface="+mn-lt"/>
                <a:ea typeface="+mn-ea"/>
                <a:cs typeface="+mn-cs"/>
              </a:rPr>
              <a:t>below. For a more lengthy discussion, please see </a:t>
            </a:r>
            <a:r>
              <a:rPr lang="en-US" sz="1200" kern="1200" baseline="0" dirty="0" err="1" smtClean="0">
                <a:solidFill>
                  <a:schemeClr val="tx1"/>
                </a:solidFill>
                <a:latin typeface="+mn-lt"/>
                <a:ea typeface="+mn-ea"/>
                <a:cs typeface="+mn-cs"/>
              </a:rPr>
              <a:t>Arnsten</a:t>
            </a:r>
            <a:r>
              <a:rPr lang="en-US" sz="1200" kern="1200" baseline="0" dirty="0" smtClean="0">
                <a:solidFill>
                  <a:schemeClr val="tx1"/>
                </a:solidFill>
                <a:latin typeface="+mn-lt"/>
                <a:ea typeface="+mn-ea"/>
                <a:cs typeface="+mn-cs"/>
              </a:rPr>
              <a:t> </a:t>
            </a:r>
            <a:r>
              <a:rPr lang="en-US" sz="1200" i="1" kern="1200" baseline="0" dirty="0" smtClean="0">
                <a:solidFill>
                  <a:schemeClr val="tx1"/>
                </a:solidFill>
                <a:latin typeface="+mn-lt"/>
                <a:ea typeface="+mn-ea"/>
                <a:cs typeface="+mn-cs"/>
              </a:rPr>
              <a:t>et al. (100).</a:t>
            </a:r>
          </a:p>
          <a:p>
            <a:r>
              <a:rPr lang="en-US" sz="1200" kern="1200" baseline="0" dirty="0" smtClean="0">
                <a:solidFill>
                  <a:schemeClr val="tx1"/>
                </a:solidFill>
                <a:latin typeface="+mn-lt"/>
                <a:ea typeface="+mn-ea"/>
                <a:cs typeface="+mn-cs"/>
              </a:rPr>
              <a:t>D1/5</a:t>
            </a:r>
          </a:p>
          <a:p>
            <a:r>
              <a:rPr lang="en-US" sz="1200" kern="1200" baseline="0" dirty="0" smtClean="0">
                <a:solidFill>
                  <a:schemeClr val="tx1"/>
                </a:solidFill>
                <a:latin typeface="+mn-lt"/>
                <a:ea typeface="+mn-ea"/>
                <a:cs typeface="+mn-cs"/>
              </a:rPr>
              <a:t>receptor stimulation appears to increase the evoked excitability of pyramidal cells while</a:t>
            </a:r>
          </a:p>
          <a:p>
            <a:r>
              <a:rPr lang="en-US" sz="1200" kern="1200" baseline="0" dirty="0" smtClean="0">
                <a:solidFill>
                  <a:schemeClr val="tx1"/>
                </a:solidFill>
                <a:latin typeface="+mn-lt"/>
                <a:ea typeface="+mn-ea"/>
                <a:cs typeface="+mn-cs"/>
              </a:rPr>
              <a:t>reducing spontaneous excitability by acting in concert on the persistent sodium current,</a:t>
            </a:r>
          </a:p>
          <a:p>
            <a:r>
              <a:rPr lang="en-US" sz="1200" kern="1200" baseline="0" dirty="0" smtClean="0">
                <a:solidFill>
                  <a:schemeClr val="tx1"/>
                </a:solidFill>
                <a:latin typeface="+mn-lt"/>
                <a:ea typeface="+mn-ea"/>
                <a:cs typeface="+mn-cs"/>
              </a:rPr>
              <a:t>high-threshold </a:t>
            </a:r>
            <a:r>
              <a:rPr lang="en-US" sz="1200" kern="1200" baseline="0" dirty="0" err="1" smtClean="0">
                <a:solidFill>
                  <a:schemeClr val="tx1"/>
                </a:solidFill>
                <a:latin typeface="+mn-lt"/>
                <a:ea typeface="+mn-ea"/>
                <a:cs typeface="+mn-cs"/>
              </a:rPr>
              <a:t>dendritic</a:t>
            </a:r>
            <a:r>
              <a:rPr lang="en-US" sz="1200" kern="1200" baseline="0" dirty="0" smtClean="0">
                <a:solidFill>
                  <a:schemeClr val="tx1"/>
                </a:solidFill>
                <a:latin typeface="+mn-lt"/>
                <a:ea typeface="+mn-ea"/>
                <a:cs typeface="+mn-cs"/>
              </a:rPr>
              <a:t> calcium spikes, and a slowly inactivating potassium current (112).</a:t>
            </a:r>
          </a:p>
          <a:p>
            <a:r>
              <a:rPr lang="en-US" sz="1200" kern="1200" baseline="0" dirty="0" smtClean="0">
                <a:solidFill>
                  <a:schemeClr val="tx1"/>
                </a:solidFill>
                <a:latin typeface="+mn-lt"/>
                <a:ea typeface="+mn-ea"/>
                <a:cs typeface="+mn-cs"/>
              </a:rPr>
              <a:t>The D1/5 agonists increased NMDA receptor-mediated synaptic currents while slightly</a:t>
            </a:r>
          </a:p>
          <a:p>
            <a:r>
              <a:rPr lang="en-US" sz="1200" kern="1200" baseline="0" dirty="0" smtClean="0">
                <a:solidFill>
                  <a:schemeClr val="tx1"/>
                </a:solidFill>
                <a:latin typeface="+mn-lt"/>
                <a:ea typeface="+mn-ea"/>
                <a:cs typeface="+mn-cs"/>
              </a:rPr>
              <a:t>reducing </a:t>
            </a:r>
            <a:r>
              <a:rPr lang="el-GR" sz="1200" kern="1200" baseline="0" dirty="0" smtClean="0">
                <a:solidFill>
                  <a:schemeClr val="tx1"/>
                </a:solidFill>
                <a:latin typeface="+mn-lt"/>
                <a:ea typeface="+mn-ea"/>
                <a:cs typeface="+mn-cs"/>
              </a:rPr>
              <a:t>α-</a:t>
            </a:r>
            <a:r>
              <a:rPr lang="en-US" sz="1200" kern="1200" baseline="0" dirty="0" smtClean="0">
                <a:solidFill>
                  <a:schemeClr val="tx1"/>
                </a:solidFill>
                <a:latin typeface="+mn-lt"/>
                <a:ea typeface="+mn-ea"/>
                <a:cs typeface="+mn-cs"/>
              </a:rPr>
              <a:t>amino-3-hydroxy-5-methyl-4-isoxazolepropionic acid receptor currents, leading</a:t>
            </a:r>
          </a:p>
          <a:p>
            <a:r>
              <a:rPr lang="en-US" sz="1200" kern="1200" baseline="0" dirty="0" smtClean="0">
                <a:solidFill>
                  <a:schemeClr val="tx1"/>
                </a:solidFill>
                <a:latin typeface="+mn-lt"/>
                <a:ea typeface="+mn-ea"/>
                <a:cs typeface="+mn-cs"/>
              </a:rPr>
              <a:t>to enhancement of sustained excitatory postsynaptic potential trains (113). The D1/5</a:t>
            </a:r>
          </a:p>
          <a:p>
            <a:r>
              <a:rPr lang="en-US" sz="1200" kern="1200" baseline="0" dirty="0" smtClean="0">
                <a:solidFill>
                  <a:schemeClr val="tx1"/>
                </a:solidFill>
                <a:latin typeface="+mn-lt"/>
                <a:ea typeface="+mn-ea"/>
                <a:cs typeface="+mn-cs"/>
              </a:rPr>
              <a:t>receptor agonists also appear to shift the activation curve of the persistent sodium current to</a:t>
            </a:r>
          </a:p>
          <a:p>
            <a:r>
              <a:rPr lang="en-US" sz="1200" kern="1200" baseline="0" dirty="0" smtClean="0">
                <a:solidFill>
                  <a:schemeClr val="tx1"/>
                </a:solidFill>
                <a:latin typeface="+mn-lt"/>
                <a:ea typeface="+mn-ea"/>
                <a:cs typeface="+mn-cs"/>
              </a:rPr>
              <a:t>more hyperpolarized potentials, thus contributing further to signal-to-noise improvements</a:t>
            </a:r>
          </a:p>
          <a:p>
            <a:r>
              <a:rPr lang="en-US" sz="1200" kern="1200" baseline="0" dirty="0" smtClean="0">
                <a:solidFill>
                  <a:schemeClr val="tx1"/>
                </a:solidFill>
                <a:latin typeface="+mn-lt"/>
                <a:ea typeface="+mn-ea"/>
                <a:cs typeface="+mn-cs"/>
              </a:rPr>
              <a:t>(114,115). Intracellular recordings from layer II/III PFC pyramidal neurons have shown that</a:t>
            </a:r>
          </a:p>
          <a:p>
            <a:r>
              <a:rPr lang="en-US" sz="1200" kern="1200" baseline="0" dirty="0" smtClean="0">
                <a:solidFill>
                  <a:schemeClr val="tx1"/>
                </a:solidFill>
                <a:latin typeface="+mn-lt"/>
                <a:ea typeface="+mn-ea"/>
                <a:cs typeface="+mn-cs"/>
              </a:rPr>
              <a:t>D1/5 receptor stimulation may promote excitation by increasing the amplitude of excitatory</a:t>
            </a:r>
          </a:p>
          <a:p>
            <a:r>
              <a:rPr lang="en-US" sz="1200" kern="1200" baseline="0" dirty="0" smtClean="0">
                <a:solidFill>
                  <a:schemeClr val="tx1"/>
                </a:solidFill>
                <a:latin typeface="+mn-lt"/>
                <a:ea typeface="+mn-ea"/>
                <a:cs typeface="+mn-cs"/>
              </a:rPr>
              <a:t>postsynaptic currents through calcium, protein </a:t>
            </a:r>
            <a:r>
              <a:rPr lang="en-US" sz="1200" kern="1200" baseline="0" dirty="0" err="1" smtClean="0">
                <a:solidFill>
                  <a:schemeClr val="tx1"/>
                </a:solidFill>
                <a:latin typeface="+mn-lt"/>
                <a:ea typeface="+mn-ea"/>
                <a:cs typeface="+mn-cs"/>
              </a:rPr>
              <a:t>kinase</a:t>
            </a:r>
            <a:r>
              <a:rPr lang="en-US" sz="1200" kern="1200" baseline="0" dirty="0" smtClean="0">
                <a:solidFill>
                  <a:schemeClr val="tx1"/>
                </a:solidFill>
                <a:latin typeface="+mn-lt"/>
                <a:ea typeface="+mn-ea"/>
                <a:cs typeface="+mn-cs"/>
              </a:rPr>
              <a:t> A, and calcium/</a:t>
            </a:r>
            <a:r>
              <a:rPr lang="en-US" sz="1200" kern="1200" baseline="0" dirty="0" err="1" smtClean="0">
                <a:solidFill>
                  <a:schemeClr val="tx1"/>
                </a:solidFill>
                <a:latin typeface="+mn-lt"/>
                <a:ea typeface="+mn-ea"/>
                <a:cs typeface="+mn-cs"/>
              </a:rPr>
              <a:t>calmodulin</a:t>
            </a:r>
            <a:r>
              <a:rPr lang="en-US" sz="1200" kern="1200" baseline="0" dirty="0" smtClean="0">
                <a:solidFill>
                  <a:schemeClr val="tx1"/>
                </a:solidFill>
                <a:latin typeface="+mn-lt"/>
                <a:ea typeface="+mn-ea"/>
                <a:cs typeface="+mn-cs"/>
              </a:rPr>
              <a:t>-dependent</a:t>
            </a:r>
          </a:p>
          <a:p>
            <a:r>
              <a:rPr lang="en-US" sz="1200" kern="1200" baseline="0" dirty="0" smtClean="0">
                <a:solidFill>
                  <a:schemeClr val="tx1"/>
                </a:solidFill>
                <a:latin typeface="+mn-lt"/>
                <a:ea typeface="+mn-ea"/>
                <a:cs typeface="+mn-cs"/>
              </a:rPr>
              <a:t>protein </a:t>
            </a:r>
            <a:r>
              <a:rPr lang="en-US" sz="1200" kern="1200" baseline="0" dirty="0" err="1" smtClean="0">
                <a:solidFill>
                  <a:schemeClr val="tx1"/>
                </a:solidFill>
                <a:latin typeface="+mn-lt"/>
                <a:ea typeface="+mn-ea"/>
                <a:cs typeface="+mn-cs"/>
              </a:rPr>
              <a:t>kinase</a:t>
            </a:r>
            <a:r>
              <a:rPr lang="en-US" sz="1200" kern="1200" baseline="0" dirty="0" smtClean="0">
                <a:solidFill>
                  <a:schemeClr val="tx1"/>
                </a:solidFill>
                <a:latin typeface="+mn-lt"/>
                <a:ea typeface="+mn-ea"/>
                <a:cs typeface="+mn-cs"/>
              </a:rPr>
              <a:t> II mechanisms (116). Thus, a variety of mechanisms may contribute to D1/5</a:t>
            </a:r>
          </a:p>
          <a:p>
            <a:r>
              <a:rPr lang="en-US" sz="1200" kern="1200" baseline="0" dirty="0" smtClean="0">
                <a:solidFill>
                  <a:schemeClr val="tx1"/>
                </a:solidFill>
                <a:latin typeface="+mn-lt"/>
                <a:ea typeface="+mn-ea"/>
                <a:cs typeface="+mn-cs"/>
              </a:rPr>
              <a:t>excitatory actions.</a:t>
            </a:r>
          </a:p>
          <a:p>
            <a:endParaRPr lang="en-US" dirty="0"/>
          </a:p>
        </p:txBody>
      </p:sp>
      <p:sp>
        <p:nvSpPr>
          <p:cNvPr id="4" name="Slide Number Placeholder 3"/>
          <p:cNvSpPr>
            <a:spLocks noGrp="1"/>
          </p:cNvSpPr>
          <p:nvPr>
            <p:ph type="sldNum" sz="quarter" idx="10"/>
          </p:nvPr>
        </p:nvSpPr>
        <p:spPr/>
        <p:txBody>
          <a:bodyPr/>
          <a:lstStyle/>
          <a:p>
            <a:fld id="{91380B40-ED0D-44D2-BBAC-6F9579BCF7A8}" type="slidenum">
              <a:rPr lang="en-US" smtClean="0"/>
              <a:pPr/>
              <a:t>23</a:t>
            </a:fld>
            <a:endParaRPr lang="en-US"/>
          </a:p>
        </p:txBody>
      </p:sp>
    </p:spTree>
    <p:extLst>
      <p:ext uri="{BB962C8B-B14F-4D97-AF65-F5344CB8AC3E}">
        <p14:creationId xmlns:p14="http://schemas.microsoft.com/office/powerpoint/2010/main" val="3484650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smtClean="0">
                <a:solidFill>
                  <a:schemeClr val="tx1"/>
                </a:solidFill>
                <a:latin typeface="+mn-lt"/>
                <a:ea typeface="+mn-ea"/>
                <a:cs typeface="+mn-cs"/>
              </a:rPr>
              <a:t>One,</a:t>
            </a:r>
          </a:p>
          <a:p>
            <a:r>
              <a:rPr lang="en-US" sz="1200" kern="1200" baseline="0" dirty="0" smtClean="0">
                <a:solidFill>
                  <a:schemeClr val="tx1"/>
                </a:solidFill>
                <a:latin typeface="+mn-lt"/>
                <a:ea typeface="+mn-ea"/>
                <a:cs typeface="+mn-cs"/>
              </a:rPr>
              <a:t>the normative economic approach (e.g., Lancaster, 1963;</a:t>
            </a:r>
          </a:p>
          <a:p>
            <a:r>
              <a:rPr lang="en-US" sz="1200" kern="1200" baseline="0" dirty="0" smtClean="0">
                <a:solidFill>
                  <a:schemeClr val="tx1"/>
                </a:solidFill>
                <a:latin typeface="+mn-lt"/>
                <a:ea typeface="+mn-ea"/>
                <a:cs typeface="+mn-cs"/>
              </a:rPr>
              <a:t>Meyer, 1976; Samuelson, 1937), attempts to understand</a:t>
            </a:r>
          </a:p>
          <a:p>
            <a:r>
              <a:rPr lang="en-US" sz="1200" kern="1200" baseline="0" dirty="0" smtClean="0">
                <a:solidFill>
                  <a:schemeClr val="tx1"/>
                </a:solidFill>
                <a:latin typeface="+mn-lt"/>
                <a:ea typeface="+mn-ea"/>
                <a:cs typeface="+mn-cs"/>
              </a:rPr>
              <a:t>discounting as rational decision-making and uses economic</a:t>
            </a:r>
          </a:p>
          <a:p>
            <a:r>
              <a:rPr lang="en-US" sz="1200" kern="1200" baseline="0" dirty="0" smtClean="0">
                <a:solidFill>
                  <a:schemeClr val="tx1"/>
                </a:solidFill>
                <a:latin typeface="+mn-lt"/>
                <a:ea typeface="+mn-ea"/>
                <a:cs typeface="+mn-cs"/>
              </a:rPr>
              <a:t>theory and assumptions in its mathematical account of discounting:</a:t>
            </a:r>
          </a:p>
          <a:p>
            <a:r>
              <a:rPr lang="en-US" sz="1200" i="1" kern="1200" baseline="0" dirty="0" smtClean="0">
                <a:solidFill>
                  <a:schemeClr val="tx1"/>
                </a:solidFill>
                <a:latin typeface="+mn-lt"/>
                <a:ea typeface="+mn-ea"/>
                <a:cs typeface="+mn-cs"/>
              </a:rPr>
              <a:t>V =Ae-kD</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 this exponential discounting equation, </a:t>
            </a:r>
            <a:r>
              <a:rPr lang="en-US" sz="1200" i="1" kern="1200" baseline="0" dirty="0" smtClean="0">
                <a:solidFill>
                  <a:schemeClr val="tx1"/>
                </a:solidFill>
                <a:latin typeface="+mn-lt"/>
                <a:ea typeface="+mn-ea"/>
                <a:cs typeface="+mn-cs"/>
              </a:rPr>
              <a:t>A is the amount of</a:t>
            </a:r>
          </a:p>
          <a:p>
            <a:r>
              <a:rPr lang="en-US" sz="1200" kern="1200" baseline="0" dirty="0" smtClean="0">
                <a:solidFill>
                  <a:schemeClr val="tx1"/>
                </a:solidFill>
                <a:latin typeface="+mn-lt"/>
                <a:ea typeface="+mn-ea"/>
                <a:cs typeface="+mn-cs"/>
              </a:rPr>
              <a:t>the reward delivered after delay </a:t>
            </a:r>
            <a:r>
              <a:rPr lang="en-US" sz="1200" i="1" kern="1200" baseline="0" dirty="0" smtClean="0">
                <a:solidFill>
                  <a:schemeClr val="tx1"/>
                </a:solidFill>
                <a:latin typeface="+mn-lt"/>
                <a:ea typeface="+mn-ea"/>
                <a:cs typeface="+mn-cs"/>
              </a:rPr>
              <a:t>D, and the free parameter k</a:t>
            </a:r>
          </a:p>
          <a:p>
            <a:r>
              <a:rPr lang="en-US" sz="1200" kern="1200" baseline="0" dirty="0" smtClean="0">
                <a:solidFill>
                  <a:schemeClr val="tx1"/>
                </a:solidFill>
                <a:latin typeface="+mn-lt"/>
                <a:ea typeface="+mn-ea"/>
                <a:cs typeface="+mn-cs"/>
              </a:rPr>
              <a:t>is an empirically derived measure of the degree to which the</a:t>
            </a:r>
          </a:p>
          <a:p>
            <a:r>
              <a:rPr lang="en-US" sz="1200" kern="1200" baseline="0" dirty="0" smtClean="0">
                <a:solidFill>
                  <a:schemeClr val="tx1"/>
                </a:solidFill>
                <a:latin typeface="+mn-lt"/>
                <a:ea typeface="+mn-ea"/>
                <a:cs typeface="+mn-cs"/>
              </a:rPr>
              <a:t>individual discounts the value (</a:t>
            </a:r>
            <a:r>
              <a:rPr lang="en-US" sz="1200" i="1" kern="1200" baseline="0" dirty="0" smtClean="0">
                <a:solidFill>
                  <a:schemeClr val="tx1"/>
                </a:solidFill>
                <a:latin typeface="+mn-lt"/>
                <a:ea typeface="+mn-ea"/>
                <a:cs typeface="+mn-cs"/>
              </a:rPr>
              <a:t>V) of the delayed reward.</a:t>
            </a:r>
          </a:p>
          <a:p>
            <a:r>
              <a:rPr lang="en-US" sz="1200" kern="1200" baseline="0" dirty="0" smtClean="0">
                <a:solidFill>
                  <a:schemeClr val="tx1"/>
                </a:solidFill>
                <a:latin typeface="+mn-lt"/>
                <a:ea typeface="+mn-ea"/>
                <a:cs typeface="+mn-cs"/>
              </a:rPr>
              <a:t>According to this equation, the subjective value of a reward</a:t>
            </a:r>
          </a:p>
          <a:p>
            <a:r>
              <a:rPr lang="en-US" sz="1200" kern="1200" baseline="0" dirty="0" smtClean="0">
                <a:solidFill>
                  <a:schemeClr val="tx1"/>
                </a:solidFill>
                <a:latin typeface="+mn-lt"/>
                <a:ea typeface="+mn-ea"/>
                <a:cs typeface="+mn-cs"/>
              </a:rPr>
              <a:t>decreases exponentially with increasing delays.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second</a:t>
            </a:r>
          </a:p>
          <a:p>
            <a:r>
              <a:rPr lang="en-US" sz="1200" kern="1200" baseline="0" dirty="0" smtClean="0">
                <a:solidFill>
                  <a:schemeClr val="tx1"/>
                </a:solidFill>
                <a:latin typeface="+mn-lt"/>
                <a:ea typeface="+mn-ea"/>
                <a:cs typeface="+mn-cs"/>
              </a:rPr>
              <a:t>approach, taken by psychologists beginning in the 1960s</a:t>
            </a:r>
          </a:p>
          <a:p>
            <a:r>
              <a:rPr lang="en-US" sz="1200" kern="1200" baseline="0" dirty="0" smtClean="0">
                <a:solidFill>
                  <a:schemeClr val="tx1"/>
                </a:solidFill>
                <a:latin typeface="+mn-lt"/>
                <a:ea typeface="+mn-ea"/>
                <a:cs typeface="+mn-cs"/>
              </a:rPr>
              <a:t>(e.g., Chung, 1965; Logan, 1965), mathematically describes</a:t>
            </a:r>
          </a:p>
          <a:p>
            <a:r>
              <a:rPr lang="en-US" sz="1200" kern="1200" baseline="0" dirty="0" smtClean="0">
                <a:solidFill>
                  <a:schemeClr val="tx1"/>
                </a:solidFill>
                <a:latin typeface="+mn-lt"/>
                <a:ea typeface="+mn-ea"/>
                <a:cs typeface="+mn-cs"/>
              </a:rPr>
              <a:t>observed choices between immediate and delayed outcomes.</a:t>
            </a:r>
          </a:p>
          <a:p>
            <a:r>
              <a:rPr lang="en-US" sz="1200" kern="1200" baseline="0" dirty="0" smtClean="0">
                <a:solidFill>
                  <a:schemeClr val="tx1"/>
                </a:solidFill>
                <a:latin typeface="+mn-lt"/>
                <a:ea typeface="+mn-ea"/>
                <a:cs typeface="+mn-cs"/>
              </a:rPr>
              <a:t>This approach suggests that the form of the delay</a:t>
            </a:r>
          </a:p>
          <a:p>
            <a:r>
              <a:rPr lang="en-US" sz="1200" kern="1200" baseline="0" dirty="0" smtClean="0">
                <a:solidFill>
                  <a:schemeClr val="tx1"/>
                </a:solidFill>
                <a:latin typeface="+mn-lt"/>
                <a:ea typeface="+mn-ea"/>
                <a:cs typeface="+mn-cs"/>
              </a:rPr>
              <a:t>discounting function is hyperbolic (</a:t>
            </a:r>
            <a:r>
              <a:rPr lang="en-US" sz="1200" kern="1200" baseline="0" dirty="0" err="1" smtClean="0">
                <a:solidFill>
                  <a:schemeClr val="tx1"/>
                </a:solidFill>
                <a:latin typeface="+mn-lt"/>
                <a:ea typeface="+mn-ea"/>
                <a:cs typeface="+mn-cs"/>
              </a:rPr>
              <a:t>deVilliers</a:t>
            </a:r>
            <a:r>
              <a:rPr lang="en-US" sz="1200" kern="1200" baseline="0" dirty="0" smtClean="0">
                <a:solidFill>
                  <a:schemeClr val="tx1"/>
                </a:solidFill>
                <a:latin typeface="+mn-lt"/>
                <a:ea typeface="+mn-ea"/>
                <a:cs typeface="+mn-cs"/>
              </a:rPr>
              <a:t> &amp; Herrnstein,</a:t>
            </a:r>
          </a:p>
          <a:p>
            <a:r>
              <a:rPr lang="en-US" sz="1200" kern="1200" baseline="0" dirty="0" smtClean="0">
                <a:solidFill>
                  <a:schemeClr val="tx1"/>
                </a:solidFill>
                <a:latin typeface="+mn-lt"/>
                <a:ea typeface="+mn-ea"/>
                <a:cs typeface="+mn-cs"/>
              </a:rPr>
              <a:t>1976). Mazur (1987), using a psychophysical technique to</a:t>
            </a:r>
          </a:p>
          <a:p>
            <a:r>
              <a:rPr lang="en-US" sz="1200" kern="1200" baseline="0" dirty="0" smtClean="0">
                <a:solidFill>
                  <a:schemeClr val="tx1"/>
                </a:solidFill>
                <a:latin typeface="+mn-lt"/>
                <a:ea typeface="+mn-ea"/>
                <a:cs typeface="+mn-cs"/>
              </a:rPr>
              <a:t>quantify delay discounting in animal subjects, proposed the following hyperbolic discounting equation:</a:t>
            </a:r>
          </a:p>
          <a:p>
            <a:r>
              <a:rPr lang="en-US" sz="1200" i="1" kern="1200" baseline="0" dirty="0" smtClean="0">
                <a:solidFill>
                  <a:schemeClr val="tx1"/>
                </a:solidFill>
                <a:latin typeface="+mn-lt"/>
                <a:ea typeface="+mn-ea"/>
                <a:cs typeface="+mn-cs"/>
              </a:rPr>
              <a:t>V  A/(1  </a:t>
            </a:r>
            <a:r>
              <a:rPr lang="en-US" sz="1200" i="1" kern="1200" baseline="0" dirty="0" err="1" smtClean="0">
                <a:solidFill>
                  <a:schemeClr val="tx1"/>
                </a:solidFill>
                <a:latin typeface="+mn-lt"/>
                <a:ea typeface="+mn-ea"/>
                <a:cs typeface="+mn-cs"/>
              </a:rPr>
              <a:t>kD</a:t>
            </a:r>
            <a:r>
              <a:rPr lang="en-US" sz="1200" i="1" kern="1200" baseline="0" dirty="0" smtClean="0">
                <a:solidFill>
                  <a:schemeClr val="tx1"/>
                </a:solidFill>
                <a:latin typeface="+mn-lt"/>
                <a:ea typeface="+mn-ea"/>
                <a:cs typeface="+mn-cs"/>
              </a:rPr>
              <a:t>) </a:t>
            </a:r>
          </a:p>
          <a:p>
            <a:r>
              <a:rPr lang="en-US" sz="1200" kern="1200" baseline="0" dirty="0" smtClean="0">
                <a:solidFill>
                  <a:schemeClr val="tx1"/>
                </a:solidFill>
                <a:latin typeface="+mn-lt"/>
                <a:ea typeface="+mn-ea"/>
                <a:cs typeface="+mn-cs"/>
              </a:rPr>
              <a:t>in which the parameters are identical to Equation 1.</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 regards to the q-exponential function:</a:t>
            </a:r>
          </a:p>
          <a:p>
            <a:r>
              <a:rPr lang="en-US" sz="1200" kern="1200" baseline="0" dirty="0" smtClean="0">
                <a:solidFill>
                  <a:schemeClr val="tx1"/>
                </a:solidFill>
                <a:latin typeface="+mn-lt"/>
                <a:ea typeface="+mn-ea"/>
                <a:cs typeface="+mn-cs"/>
              </a:rPr>
              <a:t>Weber-Fechner time perception is included in the model.</a:t>
            </a:r>
          </a:p>
          <a:p>
            <a:pPr rtl="0"/>
            <a:r>
              <a:rPr lang="en-US" sz="1200" kern="1200" dirty="0" smtClean="0">
                <a:solidFill>
                  <a:schemeClr val="tx1"/>
                </a:solidFill>
                <a:latin typeface="+mn-lt"/>
                <a:ea typeface="+mn-ea"/>
                <a:cs typeface="+mn-cs"/>
              </a:rPr>
              <a:t>Parameter q indicates the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deviation from exponential discounting; when</a:t>
            </a:r>
          </a:p>
          <a:p>
            <a:pPr rtl="0"/>
            <a:r>
              <a:rPr lang="en-US" sz="1200" kern="1200" dirty="0" smtClean="0">
                <a:solidFill>
                  <a:schemeClr val="tx1"/>
                </a:solidFill>
                <a:latin typeface="+mn-lt"/>
                <a:ea typeface="+mn-ea"/>
                <a:cs typeface="+mn-cs"/>
              </a:rPr>
              <a:t>q＝0, the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q-exponential discounting is equivalent to the simple</a:t>
            </a:r>
          </a:p>
          <a:p>
            <a:pPr rtl="0"/>
            <a:r>
              <a:rPr lang="en-US" sz="1200" kern="1200" dirty="0" smtClean="0">
                <a:solidFill>
                  <a:schemeClr val="tx1"/>
                </a:solidFill>
                <a:latin typeface="+mn-lt"/>
                <a:ea typeface="+mn-ea"/>
                <a:cs typeface="+mn-cs"/>
              </a:rPr>
              <a:t>hyperbolic function and when</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q→1</a:t>
            </a:r>
          </a:p>
          <a:p>
            <a:pPr rtl="0"/>
            <a:r>
              <a:rPr lang="en-US" sz="1200" kern="1200" dirty="0" smtClean="0">
                <a:solidFill>
                  <a:schemeClr val="tx1"/>
                </a:solidFill>
                <a:latin typeface="+mn-lt"/>
                <a:ea typeface="+mn-ea"/>
                <a:cs typeface="+mn-cs"/>
              </a:rPr>
              <a:t>,the q-exponential discounting is equivalent to the exponential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function.</a:t>
            </a:r>
          </a:p>
          <a:p>
            <a:pPr rtl="0"/>
            <a:r>
              <a:rPr lang="en-US" sz="1200" kern="1200" dirty="0" smtClean="0">
                <a:solidFill>
                  <a:schemeClr val="tx1"/>
                </a:solidFill>
                <a:latin typeface="+mn-lt"/>
                <a:ea typeface="+mn-ea"/>
                <a:cs typeface="+mn-cs"/>
              </a:rPr>
              <a:t>The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q-exponential function can </a:t>
            </a:r>
            <a:r>
              <a:rPr lang="en-US" sz="1200" kern="1200" dirty="0" err="1" smtClean="0">
                <a:solidFill>
                  <a:schemeClr val="tx1"/>
                </a:solidFill>
                <a:latin typeface="+mn-lt"/>
                <a:ea typeface="+mn-ea"/>
                <a:cs typeface="+mn-cs"/>
              </a:rPr>
              <a:t>parametrize</a:t>
            </a:r>
            <a:r>
              <a:rPr lang="en-US" sz="1200" kern="1200" dirty="0" smtClean="0">
                <a:solidFill>
                  <a:schemeClr val="tx1"/>
                </a:solidFill>
                <a:latin typeface="+mn-lt"/>
                <a:ea typeface="+mn-ea"/>
                <a:cs typeface="+mn-cs"/>
              </a:rPr>
              <a:t> the deviation of</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temporal discounting from an exponential function as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1−q. </a:t>
            </a:r>
          </a:p>
          <a:p>
            <a:pPr rtl="0"/>
            <a:r>
              <a:rPr lang="en-US" sz="1200" kern="1200" dirty="0" smtClean="0">
                <a:solidFill>
                  <a:schemeClr val="tx1"/>
                </a:solidFill>
                <a:latin typeface="+mn-lt"/>
                <a:ea typeface="+mn-ea"/>
                <a:cs typeface="+mn-cs"/>
              </a:rPr>
              <a:t>A recent study demonstrated that the q-exponential discount model better explained human</a:t>
            </a:r>
          </a:p>
          <a:p>
            <a:pPr rtl="0"/>
            <a:r>
              <a:rPr lang="en-US" sz="1200" kern="1200" dirty="0" err="1" smtClean="0">
                <a:solidFill>
                  <a:schemeClr val="tx1"/>
                </a:solidFill>
                <a:latin typeface="+mn-lt"/>
                <a:ea typeface="+mn-ea"/>
                <a:cs typeface="+mn-cs"/>
              </a:rPr>
              <a:t>intertemporal</a:t>
            </a:r>
            <a:r>
              <a:rPr lang="en-US" sz="1200" kern="1200" dirty="0" smtClean="0">
                <a:solidFill>
                  <a:schemeClr val="tx1"/>
                </a:solidFill>
                <a:latin typeface="+mn-lt"/>
                <a:ea typeface="+mn-ea"/>
                <a:cs typeface="+mn-cs"/>
              </a:rPr>
              <a:t> choice behavior than the exponential and</a:t>
            </a:r>
          </a:p>
          <a:p>
            <a:pPr rtl="0"/>
            <a:r>
              <a:rPr lang="en-US" sz="1200" kern="1200" dirty="0" smtClean="0">
                <a:solidFill>
                  <a:schemeClr val="tx1"/>
                </a:solidFill>
                <a:latin typeface="+mn-lt"/>
                <a:ea typeface="+mn-ea"/>
                <a:cs typeface="+mn-cs"/>
              </a:rPr>
              <a:t>simple hyperbolic discount models (Takahashi et al.</a:t>
            </a:r>
          </a:p>
          <a:p>
            <a:pPr rtl="0"/>
            <a:r>
              <a:rPr lang="en-US" sz="1200" kern="1200" dirty="0" smtClean="0">
                <a:solidFill>
                  <a:schemeClr val="tx1"/>
                </a:solidFill>
                <a:latin typeface="+mn-lt"/>
                <a:ea typeface="+mn-ea"/>
                <a:cs typeface="+mn-cs"/>
              </a:rPr>
              <a:t>(2008)) even considering the model complexity (graph</a:t>
            </a:r>
            <a:r>
              <a:rPr lang="en-US" sz="1200" kern="1200" baseline="0" dirty="0" smtClean="0">
                <a:solidFill>
                  <a:schemeClr val="tx1"/>
                </a:solidFill>
                <a:latin typeface="+mn-lt"/>
                <a:ea typeface="+mn-ea"/>
                <a:cs typeface="+mn-cs"/>
              </a:rPr>
              <a:t> at upper right of slide)</a:t>
            </a:r>
            <a:endParaRPr lang="en-US" sz="1200" kern="1200" dirty="0" smtClean="0">
              <a:solidFill>
                <a:schemeClr val="tx1"/>
              </a:solidFill>
              <a:latin typeface="+mn-lt"/>
              <a:ea typeface="+mn-ea"/>
              <a:cs typeface="+mn-cs"/>
            </a:endParaRPr>
          </a:p>
          <a:p>
            <a:pPr rtl="0"/>
            <a:r>
              <a:rPr lang="en-US" sz="1200" kern="1200" dirty="0" smtClean="0">
                <a:solidFill>
                  <a:schemeClr val="tx1"/>
                </a:solidFill>
                <a:latin typeface="+mn-lt"/>
                <a:ea typeface="+mn-ea"/>
                <a:cs typeface="+mn-cs"/>
              </a:rPr>
              <a:t>Q and </a:t>
            </a:r>
            <a:r>
              <a:rPr lang="en-US" sz="1200" kern="1200" dirty="0" err="1" smtClean="0">
                <a:solidFill>
                  <a:schemeClr val="tx1"/>
                </a:solidFill>
                <a:latin typeface="+mn-lt"/>
                <a:ea typeface="+mn-ea"/>
                <a:cs typeface="+mn-cs"/>
              </a:rPr>
              <a:t>kq</a:t>
            </a:r>
            <a:r>
              <a:rPr lang="en-US" sz="1200" kern="1200" dirty="0" smtClean="0">
                <a:solidFill>
                  <a:schemeClr val="tx1"/>
                </a:solidFill>
                <a:latin typeface="+mn-lt"/>
                <a:ea typeface="+mn-ea"/>
                <a:cs typeface="+mn-cs"/>
              </a:rPr>
              <a:t> indicate time consistency</a:t>
            </a:r>
            <a:r>
              <a:rPr lang="en-US" sz="1200" kern="1200" baseline="0" dirty="0" smtClean="0">
                <a:solidFill>
                  <a:schemeClr val="tx1"/>
                </a:solidFill>
                <a:latin typeface="+mn-lt"/>
                <a:ea typeface="+mn-ea"/>
                <a:cs typeface="+mn-cs"/>
              </a:rPr>
              <a:t> of responses </a:t>
            </a:r>
          </a:p>
          <a:p>
            <a:pPr rtl="0"/>
            <a:r>
              <a:rPr lang="en-US" sz="1200" kern="1200" baseline="0" dirty="0" smtClean="0">
                <a:solidFill>
                  <a:schemeClr val="tx1"/>
                </a:solidFill>
                <a:latin typeface="+mn-lt"/>
                <a:ea typeface="+mn-ea"/>
                <a:cs typeface="+mn-cs"/>
              </a:rPr>
              <a:t>A=objective amount of reward</a:t>
            </a:r>
          </a:p>
          <a:p>
            <a:pPr rtl="0"/>
            <a:r>
              <a:rPr lang="en-US" sz="1200" kern="1200" baseline="0" dirty="0" smtClean="0">
                <a:solidFill>
                  <a:schemeClr val="tx1"/>
                </a:solidFill>
                <a:latin typeface="+mn-lt"/>
                <a:ea typeface="+mn-ea"/>
                <a:cs typeface="+mn-cs"/>
              </a:rPr>
              <a:t>D=objective/physical delay length </a:t>
            </a:r>
          </a:p>
          <a:p>
            <a:pPr rtl="0"/>
            <a:r>
              <a:rPr lang="en-US" sz="1200" kern="1200" baseline="0" dirty="0" smtClean="0">
                <a:solidFill>
                  <a:schemeClr val="tx1"/>
                </a:solidFill>
                <a:latin typeface="+mn-lt"/>
                <a:ea typeface="+mn-ea"/>
                <a:cs typeface="+mn-cs"/>
              </a:rPr>
              <a:t>V=subjective value </a:t>
            </a:r>
            <a:endParaRPr lang="en-US" sz="1200" kern="120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1380B40-ED0D-44D2-BBAC-6F9579BCF7A8}" type="slidenum">
              <a:rPr lang="en-US" smtClean="0"/>
              <a:pPr/>
              <a:t>26</a:t>
            </a:fld>
            <a:endParaRPr lang="en-US"/>
          </a:p>
        </p:txBody>
      </p:sp>
    </p:spTree>
    <p:extLst>
      <p:ext uri="{BB962C8B-B14F-4D97-AF65-F5344CB8AC3E}">
        <p14:creationId xmlns:p14="http://schemas.microsoft.com/office/powerpoint/2010/main" val="2566744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Update for clarity</a:t>
            </a:r>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1EBE8AF-2E4E-4816-BB8A-A27C39A97DF5}" type="slidenum">
              <a:rPr lang="en-US"/>
              <a:pPr fontAlgn="base">
                <a:spcBef>
                  <a:spcPct val="0"/>
                </a:spcBef>
                <a:spcAft>
                  <a:spcPct val="0"/>
                </a:spcAft>
              </a:pPr>
              <a:t>30</a:t>
            </a:fld>
            <a:endParaRPr lang="en-US"/>
          </a:p>
        </p:txBody>
      </p:sp>
    </p:spTree>
    <p:extLst>
      <p:ext uri="{BB962C8B-B14F-4D97-AF65-F5344CB8AC3E}">
        <p14:creationId xmlns:p14="http://schemas.microsoft.com/office/powerpoint/2010/main" val="2770640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86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3C8DE77-E35F-4277-AAF8-351CA3676093}" type="slidenum">
              <a:rPr lang="en-US"/>
              <a:pPr fontAlgn="base">
                <a:spcBef>
                  <a:spcPct val="0"/>
                </a:spcBef>
                <a:spcAft>
                  <a:spcPct val="0"/>
                </a:spcAft>
              </a:pPr>
              <a:t>33</a:t>
            </a:fld>
            <a:endParaRPr lang="en-US"/>
          </a:p>
        </p:txBody>
      </p:sp>
    </p:spTree>
    <p:extLst>
      <p:ext uri="{BB962C8B-B14F-4D97-AF65-F5344CB8AC3E}">
        <p14:creationId xmlns:p14="http://schemas.microsoft.com/office/powerpoint/2010/main" val="1219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BED16F-9DF1-45FD-9638-05F7AA8120B7}" type="datetimeFigureOut">
              <a:rPr lang="en-US" smtClean="0"/>
              <a:pPr/>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AD720-E199-4E18-89BF-32CB23C57D4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BED16F-9DF1-45FD-9638-05F7AA8120B7}" type="datetimeFigureOut">
              <a:rPr lang="en-US" smtClean="0"/>
              <a:pPr/>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AD720-E199-4E18-89BF-32CB23C57D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BED16F-9DF1-45FD-9638-05F7AA8120B7}" type="datetimeFigureOut">
              <a:rPr lang="en-US" smtClean="0"/>
              <a:pPr/>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AD720-E199-4E18-89BF-32CB23C57D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BED16F-9DF1-45FD-9638-05F7AA8120B7}" type="datetimeFigureOut">
              <a:rPr lang="en-US" smtClean="0"/>
              <a:pPr/>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AD720-E199-4E18-89BF-32CB23C57D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BED16F-9DF1-45FD-9638-05F7AA8120B7}" type="datetimeFigureOut">
              <a:rPr lang="en-US" smtClean="0"/>
              <a:pPr/>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AD720-E199-4E18-89BF-32CB23C57D4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BED16F-9DF1-45FD-9638-05F7AA8120B7}" type="datetimeFigureOut">
              <a:rPr lang="en-US" smtClean="0"/>
              <a:pPr/>
              <a:t>10/12/2017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3AD720-E199-4E18-89BF-32CB23C57D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BED16F-9DF1-45FD-9638-05F7AA8120B7}" type="datetimeFigureOut">
              <a:rPr lang="en-US" smtClean="0"/>
              <a:pPr/>
              <a:t>10/12/2017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3AD720-E199-4E18-89BF-32CB23C57D4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BED16F-9DF1-45FD-9638-05F7AA8120B7}" type="datetimeFigureOut">
              <a:rPr lang="en-US" smtClean="0"/>
              <a:pPr/>
              <a:t>10/12/2017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3AD720-E199-4E18-89BF-32CB23C57D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ED16F-9DF1-45FD-9638-05F7AA8120B7}" type="datetimeFigureOut">
              <a:rPr lang="en-US" smtClean="0"/>
              <a:pPr/>
              <a:t>10/12/2017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3AD720-E199-4E18-89BF-32CB23C57D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BED16F-9DF1-45FD-9638-05F7AA8120B7}" type="datetimeFigureOut">
              <a:rPr lang="en-US" smtClean="0"/>
              <a:pPr/>
              <a:t>10/12/2017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3AD720-E199-4E18-89BF-32CB23C57D4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BED16F-9DF1-45FD-9638-05F7AA8120B7}" type="datetimeFigureOut">
              <a:rPr lang="en-US" smtClean="0"/>
              <a:pPr/>
              <a:t>10/12/2017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3AD720-E199-4E18-89BF-32CB23C57D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BED16F-9DF1-45FD-9638-05F7AA8120B7}" type="datetimeFigureOut">
              <a:rPr lang="en-US" smtClean="0"/>
              <a:pPr/>
              <a:t>10/12/2017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3AD720-E199-4E18-89BF-32CB23C57D4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_ENREF_50"/><Relationship Id="rId3" Type="http://schemas.openxmlformats.org/officeDocument/2006/relationships/hyperlink" Target="#_ENREF_35"/><Relationship Id="rId7" Type="http://schemas.openxmlformats.org/officeDocument/2006/relationships/hyperlink" Target="#_ENREF_33"/><Relationship Id="rId2" Type="http://schemas.openxmlformats.org/officeDocument/2006/relationships/image" Target="../media/image12.emf"/><Relationship Id="rId1" Type="http://schemas.openxmlformats.org/officeDocument/2006/relationships/slideLayout" Target="../slideLayouts/slideLayout2.xml"/><Relationship Id="rId6" Type="http://schemas.openxmlformats.org/officeDocument/2006/relationships/hyperlink" Target="#_ENREF_56"/><Relationship Id="rId5" Type="http://schemas.openxmlformats.org/officeDocument/2006/relationships/hyperlink" Target="#_ENREF_55"/><Relationship Id="rId4" Type="http://schemas.openxmlformats.org/officeDocument/2006/relationships/hyperlink" Target="#_ENREF_32"/><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7" Type="http://schemas.openxmlformats.org/officeDocument/2006/relationships/hyperlink" Target="https://www.nature.com/tp/journal/v7/n4/full/tp201745a.html" TargetMode="Externa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chart" Target="../charts/chart8.xml"/><Relationship Id="rId4" Type="http://schemas.openxmlformats.org/officeDocument/2006/relationships/chart" Target="../charts/char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emf"/><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emf"/><Relationship Id="rId5" Type="http://schemas.openxmlformats.org/officeDocument/2006/relationships/image" Target="../media/image24.png"/><Relationship Id="rId4" Type="http://schemas.openxmlformats.org/officeDocument/2006/relationships/image" Target="../media/image23.emf"/></Relationships>
</file>

<file path=ppt/slides/_rels/slide19.xml.rels><?xml version="1.0" encoding="UTF-8" standalone="yes"?>
<Relationships xmlns="http://schemas.openxmlformats.org/package/2006/relationships"><Relationship Id="rId8" Type="http://schemas.openxmlformats.org/officeDocument/2006/relationships/hyperlink" Target="https://www.nature.com/tp/journal/v7/n4/full/tp201745a.html" TargetMode="External"/><Relationship Id="rId3" Type="http://schemas.openxmlformats.org/officeDocument/2006/relationships/chart" Target="../charts/chart10.xml"/><Relationship Id="rId7" Type="http://schemas.openxmlformats.org/officeDocument/2006/relationships/image" Target="../media/image18.png"/><Relationship Id="rId2" Type="http://schemas.openxmlformats.org/officeDocument/2006/relationships/chart" Target="../charts/chart9.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chart" Target="../charts/chart12.xml"/><Relationship Id="rId4" Type="http://schemas.openxmlformats.org/officeDocument/2006/relationships/chart" Target="../charts/chart11.xml"/></Relationships>
</file>

<file path=ppt/slides/_rels/slide2.xml.rels><?xml version="1.0" encoding="UTF-8" standalone="yes"?>
<Relationships xmlns="http://schemas.openxmlformats.org/package/2006/relationships"><Relationship Id="rId3" Type="http://schemas.openxmlformats.org/officeDocument/2006/relationships/hyperlink" Target="http://jn.physiology.org/content/115/3/1146.long" TargetMode="External"/><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https://www.nature.com/tp/journal/v7/n4/full/tp201745a.html"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chart" Target="../charts/chart15.xml"/><Relationship Id="rId3" Type="http://schemas.openxmlformats.org/officeDocument/2006/relationships/notesSlide" Target="../notesSlides/notesSlide5.xml"/><Relationship Id="rId7" Type="http://schemas.openxmlformats.org/officeDocument/2006/relationships/chart" Target="../charts/chart14.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chart" Target="../charts/chart13.xml"/><Relationship Id="rId5" Type="http://schemas.openxmlformats.org/officeDocument/2006/relationships/image" Target="../media/image28.png"/><Relationship Id="rId10" Type="http://schemas.openxmlformats.org/officeDocument/2006/relationships/chart" Target="../charts/chart16.xml"/><Relationship Id="rId4" Type="http://schemas.openxmlformats.org/officeDocument/2006/relationships/image" Target="../media/image27.png"/><Relationship Id="rId9"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31.png"/><Relationship Id="rId5" Type="http://schemas.openxmlformats.org/officeDocument/2006/relationships/hyperlink" Target="https://www.ncbi.nlm.nih.gov/pmc/articles/PMC3877727/" TargetMode="External"/><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chart" Target="../charts/chart18.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gif"/><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chart" Target="../charts/chart3.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chart" Target="../charts/chart2.xml"/><Relationship Id="rId5" Type="http://schemas.openxmlformats.org/officeDocument/2006/relationships/hyperlink" Target="http://www.jneurosci.org/content/34/16/5468.long"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hyperlink" Target="http://www.jneurosci.org/content/34/16/5468.long" TargetMode="External"/><Relationship Id="rId5" Type="http://schemas.openxmlformats.org/officeDocument/2006/relationships/chart" Target="../charts/chart5.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36661"/>
            <a:ext cx="9144000" cy="1470025"/>
          </a:xfrm>
        </p:spPr>
        <p:txBody>
          <a:bodyPr>
            <a:noAutofit/>
          </a:bodyPr>
          <a:lstStyle/>
          <a:p>
            <a:r>
              <a:rPr lang="en-US" sz="4000" b="1" dirty="0">
                <a:solidFill>
                  <a:schemeClr val="bg1"/>
                </a:solidFill>
              </a:rPr>
              <a:t>Dopamine, Decision Making, and Risk for Drug </a:t>
            </a:r>
            <a:r>
              <a:rPr lang="en-US" sz="4000" b="1" dirty="0" smtClean="0">
                <a:solidFill>
                  <a:schemeClr val="bg1"/>
                </a:solidFill>
              </a:rPr>
              <a:t>Addiction – Supplemental Slides</a:t>
            </a:r>
            <a:endParaRPr lang="en-US" sz="3400" b="1" dirty="0">
              <a:solidFill>
                <a:schemeClr val="bg1"/>
              </a:solidFill>
              <a:latin typeface="+mn-lt"/>
            </a:endParaRPr>
          </a:p>
        </p:txBody>
      </p:sp>
      <p:sp>
        <p:nvSpPr>
          <p:cNvPr id="3" name="Subtitle 2"/>
          <p:cNvSpPr>
            <a:spLocks noGrp="1"/>
          </p:cNvSpPr>
          <p:nvPr>
            <p:ph type="subTitle" idx="1"/>
          </p:nvPr>
        </p:nvSpPr>
        <p:spPr>
          <a:xfrm>
            <a:off x="1371600" y="5791273"/>
            <a:ext cx="6400800" cy="1752600"/>
          </a:xfrm>
        </p:spPr>
        <p:txBody>
          <a:bodyPr>
            <a:normAutofit/>
          </a:bodyPr>
          <a:lstStyle/>
          <a:p>
            <a:r>
              <a:rPr lang="en-US" sz="2600" u="sng" dirty="0" smtClean="0">
                <a:solidFill>
                  <a:srgbClr val="FFFF00"/>
                </a:solidFill>
              </a:rPr>
              <a:t>www.christophertsmith.com</a:t>
            </a:r>
            <a:r>
              <a:rPr lang="en-US" sz="2600" dirty="0" smtClean="0">
                <a:solidFill>
                  <a:srgbClr val="FFFF00"/>
                </a:solidFill>
              </a:rPr>
              <a:t> </a:t>
            </a:r>
          </a:p>
          <a:p>
            <a:r>
              <a:rPr lang="en-US" sz="2600" dirty="0" smtClean="0">
                <a:solidFill>
                  <a:schemeClr val="bg1"/>
                </a:solidFill>
              </a:rPr>
              <a:t>October 10, 2017</a:t>
            </a:r>
            <a:endParaRPr lang="en-US" sz="2600" dirty="0">
              <a:solidFill>
                <a:schemeClr val="bg1"/>
              </a:solidFill>
            </a:endParaRPr>
          </a:p>
        </p:txBody>
      </p:sp>
      <p:sp>
        <p:nvSpPr>
          <p:cNvPr id="4" name="TextBox 3"/>
          <p:cNvSpPr txBox="1"/>
          <p:nvPr/>
        </p:nvSpPr>
        <p:spPr>
          <a:xfrm>
            <a:off x="303820" y="4498611"/>
            <a:ext cx="6261714" cy="1292662"/>
          </a:xfrm>
          <a:prstGeom prst="rect">
            <a:avLst/>
          </a:prstGeom>
          <a:noFill/>
        </p:spPr>
        <p:txBody>
          <a:bodyPr wrap="none" rtlCol="0">
            <a:spAutoFit/>
          </a:bodyPr>
          <a:lstStyle/>
          <a:p>
            <a:pPr algn="ctr"/>
            <a:r>
              <a:rPr lang="en-US" sz="3000" b="1" dirty="0" smtClean="0">
                <a:solidFill>
                  <a:schemeClr val="bg1"/>
                </a:solidFill>
              </a:rPr>
              <a:t>Chris Smith, PhD</a:t>
            </a:r>
            <a:endParaRPr lang="en-US" sz="700" b="1" dirty="0" smtClean="0">
              <a:solidFill>
                <a:schemeClr val="bg1"/>
              </a:solidFill>
            </a:endParaRPr>
          </a:p>
          <a:p>
            <a:pPr algn="ctr"/>
            <a:r>
              <a:rPr lang="en-US" sz="2400" b="1" dirty="0" smtClean="0">
                <a:solidFill>
                  <a:schemeClr val="bg1"/>
                </a:solidFill>
              </a:rPr>
              <a:t>Postdoctoral Fellow, Department of Psychology </a:t>
            </a:r>
          </a:p>
          <a:p>
            <a:pPr algn="ctr"/>
            <a:r>
              <a:rPr lang="en-US" sz="2400" b="1" dirty="0" smtClean="0">
                <a:solidFill>
                  <a:schemeClr val="bg1"/>
                </a:solidFill>
              </a:rPr>
              <a:t>Vanderbilt University</a:t>
            </a:r>
            <a:endParaRPr lang="en-US" sz="2400" b="1" dirty="0">
              <a:solidFill>
                <a:schemeClr val="bg1"/>
              </a:solidFill>
            </a:endParaRPr>
          </a:p>
        </p:txBody>
      </p:sp>
      <p:sp>
        <p:nvSpPr>
          <p:cNvPr id="1029" name="AutoShape 5" descr="data:image/jpeg;base64,/9j/4AAQSkZJRgABAQAAAQABAAD/2wCEAAkGBxQHBhUTBxQWFREXFx8bGRgYGBUaGhweIRUXHxwaGhscHyggHCYnHRwXIzEiJio3Li4uFyIzODQtNygtLi0BCgoKBQUFDgUFDisZExkrKysrKysrKysrKysrKysrKysrKysrKysrKysrKysrKysrKysrKysrKysrKysrKysrK//AABEIANAA8gMBIgACEQEDEQH/xAAcAAEAAwADAQEAAAAAAAAAAAAABgcIAwQFAgH/xABLEAABAwICBgUEDQoFBQAAAAABAAIDBBEFBwYSEyFRkTFBYXGBIlKhsQgXIyZCU3KCkpOiwdIUFSUyM2OjwtHTFmJksrMkNDVUlP/EABQBAQAAAAAAAAAAAAAAAAAAAAD/xAAUEQEAAAAAAAAAAAAAAAAAAAAA/9oADAMBAAIRAxEAPwC8UREBfjjZp1Rc8F+ogorL7MfFMW06MOJMdLEdfaQtjY0w6oPQTqkWdZpD3G97b3WVqf42oo6hzK2cQPabObO18NiRcb5AGm433BIK98gR3cbDie7iVS2XekD63MKaTEm3pcU2hg1hcO2Di1oIPRaMOBv0kBBctNVMq4tale17eLXBw5hcyiOJZbYfWy68EJppeqSmc6Fw8GeTzC8Sp0MxfChfRjFnyDqjqwH+G0IcfsjwQWSiqGp00x7Rw/p3DWTxj4cIdzJYXgDvaF94Xn1Rz2GJU88RPSW6kjR43a77KC20URwzMzC8SHuNZG08JdaL0yADkVKKWqZVxa1I9r28WuDhzCDmREQVVntppNo7h8VPhDjHLOHF0jTZzWCws09RcT+sN41d3TcZ/pcYqKOu21LNK2a99cPcHHvN7nxWhs8NB5tKMOinwZuvPBcGPcC9jrE6t+ktIvbrBPXYGgKLRurrq8w0tNM6UENc3Zvu0nz7jyeNzZBp3KnSp2l2iLZqy23Y4xSECwc5oada3QLtc0m2697KYqJZX6KHQ/RRsFQQZnOMktjcazgBYdzWtHaQT1qWoCIiAiIgIiICIiAiIgIiICIiAiIgIiIIdmzi5wrQiYU37ae0EYHSXSbjbt1NcjuUe08wA6NaB0U2HC8uGPjfuG9zbtEo3dAc4hx7AV3tI/fDmrRUg3xUbDVS8NckCIHtB1Xdzip3idC3E8NkhqRdkjHMd3OaQfWg+6OqbW0bJaY60b2hzSOtrgCDyIXMoJk5XOk0WdS1x93opn07+5rjqkdljqj5CnaAvGxzRSjx8H8700UhItrFoD/B4s4eBXsogqTHch6SrucGmlp3ea60rO4A2dzcVA8SyhxXAJtphNpbdDoJC14Hc7VPg260uiDKUenWNaNShlVPUMd5tQzWP8ZpcpLhmfVZAf0lBBKP8uvG7ndw+ytA1lHHXwFldGyRh6Wva1zT3giyg2O5PYZi1zFE6nefhQu1R9B12DwAQeJhefVHPYYlTzxE9JbqSNHjdrvsrny701o63SvEnGdjGzTRui2jtmXgRap1Q+2/yRu7QojjmQlRBc4JURyjzZAY3dwI1mk99lWI0fqn1k0UMEkkkDi2URtMmoQ4tNyy4tcEX6NyDZ7TrC7d4X6sbYRpJW6Ny2w2eaEtO9msdW/bG7yT4hT/AAPPesowBjEUVQB8Ie5PPaSAW8mhBopFXGB504bidhVukpn/AL1t2+DmXFu11lPMNxOHFYNfDJY5WedG9rxzBQdtERAREQEREBERAREQEREBERAXy94jYS82AFyV9KG5t4s7DNCZW0u+aoIp4wOkuk3EDt1Ne3bZB5+UrTirq3E5hvrKgiO/xMd2s+8H5AVhLzdG8JbgWAQU0PRFG1t+JA8p3ibnxXpIK7i97mcjh0Q4lBccNtCOj6Fz2mRWIoFnFSOZo/HW0QvPQzsnbxLdYB7e47iexim1BVtr6FktKbxyMD2niHAEHkUHOiIgIiICIiAqSyXqtpmTig89z38qk/iV2rO2QVTt8x6hx+HBIec8RQX/AF+Gw4lFq4jFHK3hIxrxycCopieVWFYibvpWxu4xOfH9lp1fQpqiCnMTyBp5R+iqqWM/vGskHd5OoVGajJXE8IqNpgk8bnD9UskfFJ6RYfSWiUQZ/p8e0m0VsK+CWdg6nx7cDtMkR1vEuUgwjPeEyamkVLLA8GxLCHgdrmu1XN7t6uBdWuw2HEY9XEIo5W8JGNeOTgUHk4FpvQY/b811UTnHoYTqP+g+zvQpAoVieVWFYibvpWxu4xOfH9lp1fQupTZdz4MPexitVEB0MmDJ4x2Bh1QO8b0FgIoh+XYpg0Dn4rHSVMLAXF8Uj4JA0C5JZIHMPQfhgJiGYMGGaPfleIw1EbC0OYDGHa+tbV1ZGOdFvBvveDZBL0UY0E02g02oHyYcHsdG4Nex9ri4uDuJBB3/AESpOgIiICIiAiIgKu8f98WbFJSjfFRRmpl4bQ2EQPaDqOHYSrCkeIoy6Q2AFyT1AdJVf5RsOJsrMTnHlVlQ7Uv1RRksYOyx1h80ILCREQdfEKNuI0EkNULxyMcxw4hzSD6CoXk7WO/w2+jrj7vRTPgd2tDiWO7rEgdjFPFXZ97mcnCHEoPDbQj8HMyILEREQEREBERBxVT9lSuceppPILNXsf5dnmEAfhQyD/afuWidIpdho/UO82GQ8o3FZoyQl2eZlMB8ISD+BIfuCDVCIiAiIgIiICIiCD5wYg6n0R/J6L9vWSMpox8s+V4FoI+cF5WgeHx6U5fSYZpEC51LK6nfY2cNR943NPVYWaL9Oob3HT2a33xZxRR9MOHQGR3DbS2DQfm6rh2sKQe9zOR7eiHEoNYcNtEDcfQ1j2mQIJHoZodTaG4e6LCA867tZ73kF7j1XIAFgOgAetSFEQEREBERAREQQvN3FHYfoTIyk3z1JFPG3rJkNiB8zX8bKSaPYW3BMChp4f1Yo2svxIAu7xNz4qFY574s3KWnG+GhiNRJw2jrCMHqBHkPHeVYqAiIgKCZxUTjo0yroheeimZO3tAcA8d1jrH5Cna4K6lbX0T4qkXjkYWOHEOBBHIoPzDq1uI4fHNSm8cjGvaexzQR6CuwoDk7VOjwCWhrTeahnfCeJbrEsd3HygOxqnyAiIgIiIPA0/fs9Bq4/wCllHOJwWa8opNlmPRk/GEc43j71orNKXZZe1p/ckcyB96zPl3NsNPKEj/2Y2/SkDfvQbBREQEREBERAXFV1DaSlfJUGzGNLnHgACSeQXKoLnFXvh0TFNQ/t62VlOz57vKv2EDVPy0HFk7TuqMHnxCsFpa6d8u/pDA4tY3f1Dy7djgv3OKldHgEVdRC81DOyYW6S3WAe3uPkk9jSpnhVA3CsLigpf1ImNY3ua0AX5L6xGibiOHyQ1IuyRjmOHY5pB9BQfVDVNrqJktMbxyMD2ni1wBB5ELnUEydrXHRl9JXG89FM+nd2hriWEdljqj5CnaAiIgIiIC+JZBDEXSmzQCST1ADeV9qE5v4m6g0LfFR756pzaaMcTIbOH0A8X4kIOnlBGcRp6vE6kEPrahxZfpETCWxt7LHXHc0Kwl0MBwxuC4JDTwfqxRtZfjZoBJ7zc+K76AiIgIiIK6m97mcjXdEOJQap4baICx+hqjtMhViqCZxUD5dFRVUH7eilZUM+afKB7LHWPyFMcLr24phkU9LvZKxr29zmgj1oO0iIgIiIIPnZJs8sqq24nZjnURX9F1mrRGTZaWUjuFTEeUrVovPiTUy4lHnSRj+ID9yzPhs/wCS4jG8/Be13JwKDbSIiAiIgIiICrqp98ecjGdMOGwF54baUCwPHyC1wt0GM9yn9bVNoaN8tSdWONpe48GtBJPIFQbJymdNgc1dWi01dO+Y8QzWIY256QPKI7HBBP0REFdj3uZx8IcSg8NtCPwczIrEUDzio3DRxlZQi89FMydva0OAe3usQT2MU0w+sbiNBHNSm8cjGvaeIc0EegoOwiIgIiIKU08zJxfQ3G3RVcFKYiSYpdnNqvbfjtdzhuDm9R7CCYFjOatZjOL0tRWx0+tSuc+NgbJqFxA8p42lyRYEWIstM41g8GO4e6HF42yxO6Wu9YI3tPaN6pXSvIiSN5fotKHt6dlKbOHY14FneIHeUHk+3ziPxNJ9XN/dT2+cR+JpPq5v7qg2NaIV2Bk/nWlmYB0u1SWfTbdvpXiILU9vnEfiaT6ub+6nt84j8TSfVzf3VVaILU9vnEfiaT6ub+6nt84j8TSfVzf3VVa5qSkkrZtSjY6R56GsaXHkN6CyavPCvrKR8dTBRuY9pa4GObeCCCP2vArraHZqYjhOHQ0OERQzWOrGHMldIdZ5Ib5MgvvNhu6LLg0cygxLGnA1EYpoja7pvJdbrtGPLv2EDvV46B5cUuhjNaAGWpIs6Z4F+jeGN6GDmeJKCTYMZzhcZxnZ/lBaDIIwQwOPU25J3dF777X3dC7qIgIiIKu9kVNs9BYwPhVLAfq5T6wFm1aH9kjJbRWnbxqL8opP6rPCDb8D9pA08QD6FyLoYBLt8Cp3j4ULDzY0rvoCIiAiIggmcdc5mi7aWhPu9bMynZ3OcNYnssNU/LUywyhbhmHRw0wsyNjWN7mtAHqUEl98ecjR0w4bBc8NtKPwWPYY1YiAiIg4K+kbX0L4qoXjkYWOHEOBBHIqE5O1bmaPyUVabz0M74HcS0OJY7uO8DsYp6q7k97mcjT0Q4lBY8NtCPwWHaZEFiIiICIiAiIgLzq/AaXEv/IU0Evy4o3esL0UQRqTL/DJD5VDT+EbR6lxty5wtp3UUP0SfWVKUQeBBoTh1ObxUNNcdZhjJ5kL2qenZTM1aZrWN4NAA5BcqICIiAiIgIiIKW9ktLbDqNnF8h5NYP5lQqu32TD71FC3g2Y8zD/RUkg2NoJJtdCKInpNLF/xNXuqL5YS7XL6iI+IaOW77lKEBERAXBXVbaCifLUm0cbC9x4BoJJ5Bc6gecVY7/DTKOhNp62ZkDewFwLz3WAafloPzJ2kc/R+WtrRaeunfM7iG6xDG9w8ojscp6uvh1E3DsPjhpRaONjWNHY1oA9AXYQEREBQTOKhc/RdtVRD3eimZUM7muGsD2WOsfkKdrhrKVtbRviqRrRvaWuB62uBBHIlB8YZXNxPDY5qU3ZIxr29zmgj1rsqAZOVTocDmoKw3moZ3xG97lhcSx2/qPlAdjQp+gIiICIiAiIgIiICIiAiIgIiICIiDP3slJb49St4QuPOS38qp1Wp7Ix+tpxEB1UrP+WY/eFVaDVuTEu2yzpC7qEg5TyAegBTZV9kRJr5bwjzXyD+K4/erBQEREBV2ffHnJxhw2Dw20w/ByMaiuZekuN6GYoTHMH0b3HZSbGI2/dv8nc4faAuOsCt8HzHr8GnmfQytD55DJK4xxuLnHvG4dNgNwug1siy57cuLfHs+pi/Cnty4t8ez6mL8KDUaLLnty4t8ez6mL8Ke3Li3x7PqYvwoNRosue3Li3x7PqYvwp7cuLfHs+pi/Cgt6q97mccbxuhxGAsdw20QFifmBrR2vKsVZJxvMevxwwnEJWkwStljIjjaWvb0G4Ho6NwXuYbmrjWKV7IcPkEkrzZrWwxXJ+ju4kncALlBppFFaPBcRdSMNbiJEuqNcNgpy0OsNYNJZci97EoglSIiAiIgIiICIiAiIgIiICIiDMvsgJdpmCR5sMY/wBx+9Vsp1nbJtMzKq/QNmB/88X3kqCoNKex3n2ugbgfgVL2/Yid/MrPVSexukvolUN4VJPOKP8AorbQEREHDV0rK2mdHWMa+Nws5rgC0jgQdxVR6WZFQ1j3SaMy7Bx37KS7o78A79Zo79ZXEiDJ2NZX4phBO1pXyNHwobSg9oa3yx4tCilXRyUUmrWRvjdwe1zTyIW3F8vYJG2kAI4EXQYeRbTmwKmnPu1PA7vijPrC4W6M0TDdtJTA9kMX4UGMl6uG6NVeKkfm6mnkB62xvLfF1rDvJWxKfDoab/too2fJY0eoLtIM36OZH12IPBxlzKWPrBIkk8GtOrzd4K6tDNBqTQ6C2FsvKRZ0r7GR3Ze3kjo3Cw3DpO9SZEBERAREQEREBERAREQEREBERAREQZMzek2uY9Yf84HKNg+5Q9SLMSbb6eVp/wBTIOTyPuUdQX57GmbWwqsZwkY7m1w/lVzqi/YzPtLXN4iE8jN/VXogIiICIiAiIgIiICIiAiIgIiICIiAiIgIiICIiAiIgIiICIvG0s0lg0Vwd0+JuAAHktv5T3W3MYOsn0DedwQZM0vk2ullW7jUynnK5eQuWrqDVVT5Jf1nuLj3kklcSC5PY1y2xurbxiaeTyP5lf6yvk1pRHovpgHYidWGVhic49DSXNLXHsu2x4BxPUtTRyCWMOiILSLgg3BB6CD1oPpERAREQEREBERAREQEREBERAREQEREBERARF08YxKPB8LknrjaONpc63Tu6gOsk7gOJQdionbSwF9S5rGNFy5xAaBxJO4KC4znBheFuIZM6dw6oWFw8Husw+BVD6daZ1emVcXVus2AH3OFt9Ro6ifOdbpceJtYblFtg7zXcigvav9kBEw/o6ie7tkkaz0Na71rwK3Pytkd/0VPTsH+baPPMOaPQqo2DvNdyKbB3mu5FBO6/OLFav9nO2IcI4o/W4OPpUMxTFJsXqdpiksksnnPc5xtwF+gdg3Lr7B3mu5FNg7zXcig40XJsHea7kU2DvNdyKDjXu4DpjXaPM1cHqZI2eZcOZ09IY4Fo5Lxtg7zXcimwd5ruRQWLRZ3YpTt92MEva+K3/GWr3KL2QE7Gj8vo4nnr1Hvj9Yeqe2DvNdyKbB3mu5FBoLD8/KSW35wpp4z16pZIB4ktPoU20ezAw/SGQNw2pZtDuEb7xvJ4NDwNb5t1kfYO813IpsHea7kUG30VEZOZkztxBlDpG5z43nVhlffWa74Mbid7g47gekEgdB8m90BERAREQEREBERB/9k="/>
          <p:cNvSpPr>
            <a:spLocks noChangeAspect="1" noChangeArrowheads="1"/>
          </p:cNvSpPr>
          <p:nvPr/>
        </p:nvSpPr>
        <p:spPr bwMode="auto">
          <a:xfrm>
            <a:off x="155575" y="-944563"/>
            <a:ext cx="2305050" cy="19812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7" name="Picture 16"/>
          <p:cNvPicPr>
            <a:picLocks noChangeAspect="1"/>
          </p:cNvPicPr>
          <p:nvPr/>
        </p:nvPicPr>
        <p:blipFill rotWithShape="1">
          <a:blip r:embed="rId2"/>
          <a:srcRect l="26766" t="8198" r="54239" b="51476"/>
          <a:stretch/>
        </p:blipFill>
        <p:spPr>
          <a:xfrm rot="5400000">
            <a:off x="279236" y="1459250"/>
            <a:ext cx="2876205" cy="3434676"/>
          </a:xfrm>
          <a:prstGeom prst="rect">
            <a:avLst/>
          </a:prstGeom>
        </p:spPr>
      </p:pic>
      <p:pic>
        <p:nvPicPr>
          <p:cNvPr id="18" name="Picture 17"/>
          <p:cNvPicPr>
            <a:picLocks noChangeAspect="1"/>
          </p:cNvPicPr>
          <p:nvPr/>
        </p:nvPicPr>
        <p:blipFill rotWithShape="1">
          <a:blip r:embed="rId2"/>
          <a:srcRect l="4363" t="54674" r="79175" b="19386"/>
          <a:stretch/>
        </p:blipFill>
        <p:spPr>
          <a:xfrm>
            <a:off x="3599425" y="1605704"/>
            <a:ext cx="2441902" cy="2164412"/>
          </a:xfrm>
          <a:prstGeom prst="rect">
            <a:avLst/>
          </a:prstGeom>
        </p:spPr>
      </p:pic>
      <p:pic>
        <p:nvPicPr>
          <p:cNvPr id="19" name="Picture 18"/>
          <p:cNvPicPr>
            <a:picLocks noChangeAspect="1"/>
          </p:cNvPicPr>
          <p:nvPr/>
        </p:nvPicPr>
        <p:blipFill rotWithShape="1">
          <a:blip r:embed="rId2"/>
          <a:srcRect l="2347" t="8198" r="77156" b="53407"/>
          <a:stretch/>
        </p:blipFill>
        <p:spPr>
          <a:xfrm>
            <a:off x="5994539" y="2243213"/>
            <a:ext cx="3149461" cy="3318467"/>
          </a:xfrm>
          <a:prstGeom prst="ellipse">
            <a:avLst/>
          </a:prstGeom>
        </p:spPr>
      </p:pic>
    </p:spTree>
  </p:cSld>
  <p:clrMapOvr>
    <a:masterClrMapping/>
  </p:clrMapOvr>
  <p:transition advTm="52807"/>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b="2107"/>
          <a:stretch/>
        </p:blipFill>
        <p:spPr>
          <a:xfrm>
            <a:off x="426345" y="1352805"/>
            <a:ext cx="5752765" cy="3381560"/>
          </a:xfrm>
          <a:prstGeom prst="rect">
            <a:avLst/>
          </a:prstGeom>
        </p:spPr>
      </p:pic>
      <p:sp>
        <p:nvSpPr>
          <p:cNvPr id="3" name="TextBox 2"/>
          <p:cNvSpPr txBox="1"/>
          <p:nvPr/>
        </p:nvSpPr>
        <p:spPr>
          <a:xfrm>
            <a:off x="0" y="356559"/>
            <a:ext cx="9144000" cy="830997"/>
          </a:xfrm>
          <a:prstGeom prst="rect">
            <a:avLst/>
          </a:prstGeom>
          <a:noFill/>
        </p:spPr>
        <p:txBody>
          <a:bodyPr wrap="square" rtlCol="0">
            <a:spAutoFit/>
          </a:bodyPr>
          <a:lstStyle/>
          <a:p>
            <a:pPr algn="ctr"/>
            <a:r>
              <a:rPr lang="en-US" sz="2400" b="1" baseline="30000" dirty="0"/>
              <a:t>18</a:t>
            </a:r>
            <a:r>
              <a:rPr lang="en-US" sz="2400" b="1" dirty="0"/>
              <a:t>F-Fallypride has higher affinity for D2/3 receptors than the widely used tracer </a:t>
            </a:r>
            <a:r>
              <a:rPr lang="en-US" sz="2400" b="1" baseline="30000" dirty="0"/>
              <a:t>11</a:t>
            </a:r>
            <a:r>
              <a:rPr lang="en-US" sz="2400" b="1" dirty="0"/>
              <a:t>C-raclopride</a:t>
            </a:r>
          </a:p>
        </p:txBody>
      </p:sp>
      <p:sp>
        <p:nvSpPr>
          <p:cNvPr id="7" name="Rectangle 6"/>
          <p:cNvSpPr/>
          <p:nvPr/>
        </p:nvSpPr>
        <p:spPr>
          <a:xfrm>
            <a:off x="0" y="5065879"/>
            <a:ext cx="9144000" cy="957955"/>
          </a:xfrm>
          <a:prstGeom prst="rect">
            <a:avLst/>
          </a:prstGeom>
        </p:spPr>
        <p:txBody>
          <a:bodyPr wrap="square">
            <a:spAutoFit/>
          </a:bodyPr>
          <a:lstStyle/>
          <a:p>
            <a:r>
              <a:rPr lang="en-US" sz="1725" b="1" dirty="0"/>
              <a:t>Thus, we can test for BPnd effects outside the striatum &amp; have higher signal to noise in striatum</a:t>
            </a:r>
          </a:p>
          <a:p>
            <a:r>
              <a:rPr lang="en-US" sz="1950" b="1" i="1" dirty="0"/>
              <a:t>No prior genetic PET study has been able to do this due to the limitations of previously used radiotracers (</a:t>
            </a:r>
            <a:r>
              <a:rPr lang="en-US" sz="1950" b="1" i="1" dirty="0" err="1"/>
              <a:t>raclopride</a:t>
            </a:r>
            <a:r>
              <a:rPr lang="en-US" sz="1950" b="1" i="1" dirty="0"/>
              <a:t>, FLB-457)</a:t>
            </a:r>
          </a:p>
        </p:txBody>
      </p:sp>
      <p:sp>
        <p:nvSpPr>
          <p:cNvPr id="8" name="Right Brace 7"/>
          <p:cNvSpPr/>
          <p:nvPr/>
        </p:nvSpPr>
        <p:spPr>
          <a:xfrm rot="5400000">
            <a:off x="3141010" y="2912131"/>
            <a:ext cx="164499" cy="3703319"/>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pic>
        <p:nvPicPr>
          <p:cNvPr id="9" name="Picture 8"/>
          <p:cNvPicPr>
            <a:picLocks noChangeAspect="1"/>
          </p:cNvPicPr>
          <p:nvPr/>
        </p:nvPicPr>
        <p:blipFill rotWithShape="1">
          <a:blip r:embed="rId3"/>
          <a:srcRect l="15296" t="9133" r="66862" b="54044"/>
          <a:stretch/>
        </p:blipFill>
        <p:spPr>
          <a:xfrm>
            <a:off x="6885345" y="1887788"/>
            <a:ext cx="1733553" cy="2236137"/>
          </a:xfrm>
          <a:prstGeom prst="rect">
            <a:avLst/>
          </a:prstGeom>
        </p:spPr>
      </p:pic>
      <p:grpSp>
        <p:nvGrpSpPr>
          <p:cNvPr id="10" name="Group 9"/>
          <p:cNvGrpSpPr/>
          <p:nvPr/>
        </p:nvGrpSpPr>
        <p:grpSpPr>
          <a:xfrm rot="5400000">
            <a:off x="7416308" y="3309997"/>
            <a:ext cx="796785" cy="2412028"/>
            <a:chOff x="8274804" y="1013781"/>
            <a:chExt cx="1062380" cy="3216037"/>
          </a:xfrm>
        </p:grpSpPr>
        <p:grpSp>
          <p:nvGrpSpPr>
            <p:cNvPr id="11" name="Group 10"/>
            <p:cNvGrpSpPr/>
            <p:nvPr/>
          </p:nvGrpSpPr>
          <p:grpSpPr>
            <a:xfrm>
              <a:off x="8274804" y="1013781"/>
              <a:ext cx="583159" cy="3216037"/>
              <a:chOff x="8274804" y="1013781"/>
              <a:chExt cx="583159" cy="3216037"/>
            </a:xfrm>
          </p:grpSpPr>
          <p:pic>
            <p:nvPicPr>
              <p:cNvPr id="13" name="Picture 12"/>
              <p:cNvPicPr>
                <a:picLocks noChangeAspect="1"/>
              </p:cNvPicPr>
              <p:nvPr/>
            </p:nvPicPr>
            <p:blipFill rotWithShape="1">
              <a:blip r:embed="rId4"/>
              <a:srcRect l="77611" t="26416" r="8426" b="71856"/>
              <a:stretch/>
            </p:blipFill>
            <p:spPr>
              <a:xfrm rot="16200000">
                <a:off x="7300196" y="2590298"/>
                <a:ext cx="2891911" cy="223623"/>
              </a:xfrm>
              <a:prstGeom prst="rect">
                <a:avLst/>
              </a:prstGeom>
            </p:spPr>
          </p:pic>
          <p:sp>
            <p:nvSpPr>
              <p:cNvPr id="14" name="TextBox 13"/>
              <p:cNvSpPr txBox="1"/>
              <p:nvPr/>
            </p:nvSpPr>
            <p:spPr>
              <a:xfrm rot="16200000">
                <a:off x="8208973" y="3733102"/>
                <a:ext cx="562547" cy="430886"/>
              </a:xfrm>
              <a:prstGeom prst="rect">
                <a:avLst/>
              </a:prstGeom>
              <a:noFill/>
            </p:spPr>
            <p:txBody>
              <a:bodyPr wrap="none" rtlCol="0">
                <a:spAutoFit/>
              </a:bodyPr>
              <a:lstStyle/>
              <a:p>
                <a:r>
                  <a:rPr lang="en-US" sz="1500" b="1" dirty="0"/>
                  <a:t>0%</a:t>
                </a:r>
              </a:p>
            </p:txBody>
          </p:sp>
          <p:sp>
            <p:nvSpPr>
              <p:cNvPr id="15" name="TextBox 14"/>
              <p:cNvSpPr txBox="1"/>
              <p:nvPr/>
            </p:nvSpPr>
            <p:spPr>
              <a:xfrm rot="16200000">
                <a:off x="8091125" y="1209989"/>
                <a:ext cx="823303" cy="430887"/>
              </a:xfrm>
              <a:prstGeom prst="rect">
                <a:avLst/>
              </a:prstGeom>
              <a:noFill/>
            </p:spPr>
            <p:txBody>
              <a:bodyPr wrap="none" rtlCol="0">
                <a:spAutoFit/>
              </a:bodyPr>
              <a:lstStyle/>
              <a:p>
                <a:r>
                  <a:rPr lang="en-US" sz="1500" b="1" dirty="0"/>
                  <a:t>100%</a:t>
                </a:r>
              </a:p>
            </p:txBody>
          </p:sp>
          <p:sp>
            <p:nvSpPr>
              <p:cNvPr id="16" name="TextBox 15"/>
              <p:cNvSpPr txBox="1"/>
              <p:nvPr/>
            </p:nvSpPr>
            <p:spPr>
              <a:xfrm rot="16200000">
                <a:off x="8155212" y="2459281"/>
                <a:ext cx="692925" cy="430887"/>
              </a:xfrm>
              <a:prstGeom prst="rect">
                <a:avLst/>
              </a:prstGeom>
              <a:noFill/>
            </p:spPr>
            <p:txBody>
              <a:bodyPr wrap="none" rtlCol="0">
                <a:spAutoFit/>
              </a:bodyPr>
              <a:lstStyle/>
              <a:p>
                <a:r>
                  <a:rPr lang="en-US" sz="1500" b="1" dirty="0"/>
                  <a:t>50%</a:t>
                </a:r>
              </a:p>
            </p:txBody>
          </p:sp>
        </p:grpSp>
        <p:sp>
          <p:nvSpPr>
            <p:cNvPr id="12" name="TextBox 11"/>
            <p:cNvSpPr txBox="1"/>
            <p:nvPr/>
          </p:nvSpPr>
          <p:spPr>
            <a:xfrm rot="16200000">
              <a:off x="7931158" y="2384092"/>
              <a:ext cx="2319609" cy="492442"/>
            </a:xfrm>
            <a:prstGeom prst="rect">
              <a:avLst/>
            </a:prstGeom>
            <a:noFill/>
          </p:spPr>
          <p:txBody>
            <a:bodyPr wrap="none" rtlCol="0">
              <a:spAutoFit/>
            </a:bodyPr>
            <a:lstStyle/>
            <a:p>
              <a:r>
                <a:rPr lang="en-US" b="1" dirty="0" err="1"/>
                <a:t>Fallypride</a:t>
              </a:r>
              <a:r>
                <a:rPr lang="en-US" b="1" dirty="0"/>
                <a:t> Signal</a:t>
              </a:r>
            </a:p>
          </p:txBody>
        </p:sp>
      </p:grpSp>
      <p:sp>
        <p:nvSpPr>
          <p:cNvPr id="2" name="Title 1"/>
          <p:cNvSpPr>
            <a:spLocks noGrp="1"/>
          </p:cNvSpPr>
          <p:nvPr>
            <p:ph type="title"/>
          </p:nvPr>
        </p:nvSpPr>
        <p:spPr>
          <a:xfrm>
            <a:off x="-1001355" y="1028595"/>
            <a:ext cx="7886700" cy="994172"/>
          </a:xfrm>
        </p:spPr>
        <p:txBody>
          <a:bodyPr>
            <a:normAutofit/>
          </a:bodyPr>
          <a:lstStyle/>
          <a:p>
            <a:r>
              <a:rPr lang="en-US" sz="1200" b="1" dirty="0">
                <a:solidFill>
                  <a:schemeClr val="bg1"/>
                </a:solidFill>
              </a:rPr>
              <a:t>Courtesy: Mark </a:t>
            </a:r>
            <a:r>
              <a:rPr lang="en-US" sz="1200" b="1" dirty="0" err="1">
                <a:solidFill>
                  <a:schemeClr val="bg1"/>
                </a:solidFill>
              </a:rPr>
              <a:t>Slifstein</a:t>
            </a:r>
            <a:r>
              <a:rPr lang="en-US" sz="1200" b="1" dirty="0">
                <a:solidFill>
                  <a:schemeClr val="bg1"/>
                </a:solidFill>
              </a:rPr>
              <a:t> (Columbia)</a:t>
            </a:r>
          </a:p>
        </p:txBody>
      </p:sp>
      <p:cxnSp>
        <p:nvCxnSpPr>
          <p:cNvPr id="18" name="Straight Arrow Connector 17"/>
          <p:cNvCxnSpPr/>
          <p:nvPr/>
        </p:nvCxnSpPr>
        <p:spPr>
          <a:xfrm flipV="1">
            <a:off x="5673544" y="2996947"/>
            <a:ext cx="2021132" cy="121030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751959" y="4854710"/>
            <a:ext cx="928909" cy="346249"/>
          </a:xfrm>
          <a:prstGeom prst="rect">
            <a:avLst/>
          </a:prstGeom>
          <a:noFill/>
        </p:spPr>
        <p:txBody>
          <a:bodyPr wrap="none" rtlCol="0">
            <a:spAutoFit/>
          </a:bodyPr>
          <a:lstStyle/>
          <a:p>
            <a:r>
              <a:rPr lang="en-US" sz="1650" b="1" dirty="0">
                <a:solidFill>
                  <a:srgbClr val="FF0000"/>
                </a:solidFill>
              </a:rPr>
              <a:t>striatum</a:t>
            </a:r>
          </a:p>
        </p:txBody>
      </p:sp>
      <p:sp>
        <p:nvSpPr>
          <p:cNvPr id="21" name="TextBox 20"/>
          <p:cNvSpPr txBox="1"/>
          <p:nvPr/>
        </p:nvSpPr>
        <p:spPr>
          <a:xfrm>
            <a:off x="4958448" y="3930254"/>
            <a:ext cx="853119" cy="300082"/>
          </a:xfrm>
          <a:prstGeom prst="rect">
            <a:avLst/>
          </a:prstGeom>
          <a:noFill/>
        </p:spPr>
        <p:txBody>
          <a:bodyPr wrap="none" rtlCol="0">
            <a:spAutoFit/>
          </a:bodyPr>
          <a:lstStyle/>
          <a:p>
            <a:r>
              <a:rPr lang="en-US" sz="1350" b="1" dirty="0">
                <a:solidFill>
                  <a:srgbClr val="66FFCC"/>
                </a:solidFill>
              </a:rPr>
              <a:t>thalamus</a:t>
            </a:r>
          </a:p>
        </p:txBody>
      </p:sp>
      <p:sp>
        <p:nvSpPr>
          <p:cNvPr id="5" name="TextBox 4"/>
          <p:cNvSpPr txBox="1"/>
          <p:nvPr/>
        </p:nvSpPr>
        <p:spPr>
          <a:xfrm>
            <a:off x="3963924" y="2003401"/>
            <a:ext cx="2215185" cy="715581"/>
          </a:xfrm>
          <a:prstGeom prst="rect">
            <a:avLst/>
          </a:prstGeom>
          <a:noFill/>
        </p:spPr>
        <p:txBody>
          <a:bodyPr wrap="square" rtlCol="0">
            <a:spAutoFit/>
          </a:bodyPr>
          <a:lstStyle/>
          <a:p>
            <a:r>
              <a:rPr lang="en-US" sz="1350" b="1" dirty="0" err="1">
                <a:solidFill>
                  <a:schemeClr val="bg1"/>
                </a:solidFill>
              </a:rPr>
              <a:t>Raclopride</a:t>
            </a:r>
            <a:r>
              <a:rPr lang="en-US" sz="1350" b="1" dirty="0">
                <a:solidFill>
                  <a:schemeClr val="bg1"/>
                </a:solidFill>
              </a:rPr>
              <a:t> can only quantify BPnd in the D2/3 receptor rich striatum</a:t>
            </a:r>
          </a:p>
        </p:txBody>
      </p:sp>
    </p:spTree>
    <p:extLst>
      <p:ext uri="{BB962C8B-B14F-4D97-AF65-F5344CB8AC3E}">
        <p14:creationId xmlns:p14="http://schemas.microsoft.com/office/powerpoint/2010/main" val="4290760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20" grpId="0"/>
      <p:bldP spid="21"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667000"/>
            <a:ext cx="8229600" cy="1143000"/>
          </a:xfrm>
        </p:spPr>
        <p:txBody>
          <a:bodyPr/>
          <a:lstStyle/>
          <a:p>
            <a:r>
              <a:rPr lang="en-US" dirty="0" smtClean="0"/>
              <a:t>C957T effects on </a:t>
            </a:r>
            <a:r>
              <a:rPr lang="en-US" dirty="0" err="1" smtClean="0"/>
              <a:t>Fallypride</a:t>
            </a:r>
            <a:r>
              <a:rPr lang="en-US" dirty="0" smtClean="0"/>
              <a:t> </a:t>
            </a:r>
            <a:r>
              <a:rPr lang="en-US" dirty="0" err="1" smtClean="0"/>
              <a:t>BPnd</a:t>
            </a:r>
            <a:endParaRPr lang="en-US" dirty="0"/>
          </a:p>
        </p:txBody>
      </p:sp>
    </p:spTree>
    <p:extLst>
      <p:ext uri="{BB962C8B-B14F-4D97-AF65-F5344CB8AC3E}">
        <p14:creationId xmlns:p14="http://schemas.microsoft.com/office/powerpoint/2010/main" val="38342024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0327"/>
            <a:ext cx="9144000" cy="994172"/>
          </a:xfrm>
        </p:spPr>
        <p:txBody>
          <a:bodyPr>
            <a:noAutofit/>
          </a:bodyPr>
          <a:lstStyle/>
          <a:p>
            <a:pPr algn="ctr"/>
            <a:r>
              <a:rPr lang="en-US" sz="2550" b="1" dirty="0"/>
              <a:t>A Recent Meta-analysis of PET studies suggests the </a:t>
            </a:r>
            <a:r>
              <a:rPr lang="en-US" sz="2550" b="1" dirty="0"/>
              <a:t>Taq1A single nucleotide </a:t>
            </a:r>
            <a:r>
              <a:rPr lang="en-US" sz="2550" b="1" dirty="0"/>
              <a:t>polymorphism (SNP) affects striatal D2/3 receptor availability (</a:t>
            </a:r>
            <a:r>
              <a:rPr lang="en-US" sz="2550" b="1" dirty="0" err="1"/>
              <a:t>BPnd</a:t>
            </a:r>
            <a:r>
              <a:rPr lang="en-US" sz="2550" b="1" dirty="0"/>
              <a:t>)</a:t>
            </a:r>
          </a:p>
        </p:txBody>
      </p:sp>
      <p:pic>
        <p:nvPicPr>
          <p:cNvPr id="4" name="Content Placeholder 3"/>
          <p:cNvPicPr>
            <a:picLocks noGrp="1" noChangeAspect="1"/>
          </p:cNvPicPr>
          <p:nvPr>
            <p:ph idx="1"/>
          </p:nvPr>
        </p:nvPicPr>
        <p:blipFill rotWithShape="1">
          <a:blip r:embed="rId2"/>
          <a:srcRect t="1061" b="1"/>
          <a:stretch/>
        </p:blipFill>
        <p:spPr>
          <a:xfrm>
            <a:off x="441353" y="2179537"/>
            <a:ext cx="6898606" cy="3507422"/>
          </a:xfrm>
          <a:prstGeom prst="rect">
            <a:avLst/>
          </a:prstGeom>
        </p:spPr>
      </p:pic>
      <p:sp>
        <p:nvSpPr>
          <p:cNvPr id="5" name="Rectangle 1"/>
          <p:cNvSpPr>
            <a:spLocks noChangeArrowheads="1"/>
          </p:cNvSpPr>
          <p:nvPr/>
        </p:nvSpPr>
        <p:spPr bwMode="auto">
          <a:xfrm>
            <a:off x="-87940" y="6888127"/>
            <a:ext cx="9044247" cy="62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just" defTabSz="685800" eaLnBrk="0" fontAlgn="base" hangingPunct="0">
              <a:spcBef>
                <a:spcPct val="0"/>
              </a:spcBef>
              <a:spcAft>
                <a:spcPct val="0"/>
              </a:spcAft>
            </a:pPr>
            <a:r>
              <a:rPr lang="en-US" altLang="en-US" dirty="0">
                <a:latin typeface="Calibri" panose="020F0502020204030204" pitchFamily="34" charset="0"/>
                <a:ea typeface="Calibri" panose="020F0502020204030204" pitchFamily="34" charset="0"/>
                <a:cs typeface="Times New Roman" panose="02020603050405020304" pitchFamily="18" charset="0"/>
              </a:rPr>
              <a:t>Taq1A has also been used as a proxy for D2 receptor status, or more loosely as an index of general dopamine functioning </a:t>
            </a:r>
            <a:r>
              <a:rPr lang="en-US" altLang="en-US" sz="1350" dirty="0">
                <a:latin typeface="Calibri" panose="020F0502020204030204" pitchFamily="34" charset="0"/>
                <a:ea typeface="Calibri" panose="020F0502020204030204" pitchFamily="34" charset="0"/>
                <a:cs typeface="Times New Roman" panose="02020603050405020304" pitchFamily="18" charset="0"/>
              </a:rPr>
              <a:t>(</a:t>
            </a:r>
            <a:r>
              <a:rPr lang="en-US" altLang="en-US" sz="1350" dirty="0">
                <a:latin typeface="Calibri" panose="020F0502020204030204" pitchFamily="34" charset="0"/>
                <a:ea typeface="Calibri" panose="020F0502020204030204" pitchFamily="34" charset="0"/>
                <a:cs typeface="Times New Roman" panose="02020603050405020304" pitchFamily="18" charset="0"/>
                <a:hlinkClick r:id="rId3" tooltip="Klein, 2007 #1416"/>
              </a:rPr>
              <a:t>Klein et al., 2007</a:t>
            </a:r>
            <a:r>
              <a:rPr lang="en-US" altLang="en-US" sz="1350" dirty="0">
                <a:latin typeface="Calibri" panose="020F0502020204030204" pitchFamily="34" charset="0"/>
                <a:ea typeface="Calibri" panose="020F0502020204030204" pitchFamily="34" charset="0"/>
                <a:cs typeface="Times New Roman" panose="02020603050405020304" pitchFamily="18" charset="0"/>
              </a:rPr>
              <a:t>; </a:t>
            </a:r>
            <a:r>
              <a:rPr lang="en-US" altLang="en-US" sz="1350" dirty="0" err="1">
                <a:latin typeface="Calibri" panose="020F0502020204030204" pitchFamily="34" charset="0"/>
                <a:ea typeface="Calibri" panose="020F0502020204030204" pitchFamily="34" charset="0"/>
                <a:cs typeface="Times New Roman" panose="02020603050405020304" pitchFamily="18" charset="0"/>
                <a:hlinkClick r:id="rId4" tooltip="Jocham, 2009 #1418"/>
              </a:rPr>
              <a:t>Jocham</a:t>
            </a:r>
            <a:r>
              <a:rPr lang="en-US" altLang="en-US" sz="1350" dirty="0">
                <a:latin typeface="Calibri" panose="020F0502020204030204" pitchFamily="34" charset="0"/>
                <a:ea typeface="Calibri" panose="020F0502020204030204" pitchFamily="34" charset="0"/>
                <a:cs typeface="Times New Roman" panose="02020603050405020304" pitchFamily="18" charset="0"/>
                <a:hlinkClick r:id="rId4" tooltip="Jocham, 2009 #1418"/>
              </a:rPr>
              <a:t> et al., 2009</a:t>
            </a:r>
            <a:r>
              <a:rPr lang="en-US" altLang="en-US" sz="1350" dirty="0">
                <a:latin typeface="Calibri" panose="020F0502020204030204" pitchFamily="34" charset="0"/>
                <a:ea typeface="Calibri" panose="020F0502020204030204" pitchFamily="34" charset="0"/>
                <a:cs typeface="Times New Roman" panose="02020603050405020304" pitchFamily="18" charset="0"/>
              </a:rPr>
              <a:t>; </a:t>
            </a:r>
            <a:r>
              <a:rPr lang="en-US" altLang="en-US" sz="1350" dirty="0">
                <a:latin typeface="Calibri" panose="020F0502020204030204" pitchFamily="34" charset="0"/>
                <a:ea typeface="Calibri" panose="020F0502020204030204" pitchFamily="34" charset="0"/>
                <a:cs typeface="Times New Roman" panose="02020603050405020304" pitchFamily="18" charset="0"/>
                <a:hlinkClick r:id="rId5" tooltip="Richter, 2013 #981"/>
              </a:rPr>
              <a:t>Richter et al., 2013</a:t>
            </a:r>
            <a:r>
              <a:rPr lang="en-US" altLang="en-US" sz="1350" dirty="0">
                <a:latin typeface="Calibri" panose="020F0502020204030204" pitchFamily="34" charset="0"/>
                <a:ea typeface="Calibri" panose="020F0502020204030204" pitchFamily="34" charset="0"/>
                <a:cs typeface="Times New Roman" panose="02020603050405020304" pitchFamily="18" charset="0"/>
              </a:rPr>
              <a:t>; </a:t>
            </a:r>
            <a:r>
              <a:rPr lang="en-US" altLang="en-US" sz="1350" dirty="0">
                <a:latin typeface="Calibri" panose="020F0502020204030204" pitchFamily="34" charset="0"/>
                <a:ea typeface="Calibri" panose="020F0502020204030204" pitchFamily="34" charset="0"/>
                <a:cs typeface="Times New Roman" panose="02020603050405020304" pitchFamily="18" charset="0"/>
                <a:hlinkClick r:id="rId6" tooltip="Richter, 2014 #1010"/>
              </a:rPr>
              <a:t>Richter et al., 2014</a:t>
            </a:r>
            <a:r>
              <a:rPr lang="en-US" altLang="en-US" sz="1350" dirty="0">
                <a:latin typeface="Calibri" panose="020F0502020204030204" pitchFamily="34" charset="0"/>
                <a:ea typeface="Calibri" panose="020F0502020204030204" pitchFamily="34" charset="0"/>
                <a:cs typeface="Times New Roman" panose="02020603050405020304" pitchFamily="18" charset="0"/>
              </a:rPr>
              <a:t>) </a:t>
            </a:r>
            <a:endParaRPr lang="en-US" altLang="en-US" sz="1350" dirty="0">
              <a:latin typeface="Arial" panose="020B0604020202020204" pitchFamily="34" charset="0"/>
            </a:endParaRPr>
          </a:p>
        </p:txBody>
      </p:sp>
      <p:sp>
        <p:nvSpPr>
          <p:cNvPr id="3" name="TextBox 2"/>
          <p:cNvSpPr txBox="1"/>
          <p:nvPr/>
        </p:nvSpPr>
        <p:spPr>
          <a:xfrm>
            <a:off x="129384" y="5153461"/>
            <a:ext cx="1818383" cy="300082"/>
          </a:xfrm>
          <a:prstGeom prst="rect">
            <a:avLst/>
          </a:prstGeom>
          <a:noFill/>
        </p:spPr>
        <p:txBody>
          <a:bodyPr wrap="none" rtlCol="0">
            <a:spAutoFit/>
          </a:bodyPr>
          <a:lstStyle/>
          <a:p>
            <a:r>
              <a:rPr lang="en-US" sz="1350" dirty="0"/>
              <a:t>Gluskin &amp; Mickey, 2016</a:t>
            </a:r>
            <a:endParaRPr lang="en-US" sz="1350" dirty="0"/>
          </a:p>
        </p:txBody>
      </p:sp>
      <p:sp>
        <p:nvSpPr>
          <p:cNvPr id="7" name="Rectangle 3"/>
          <p:cNvSpPr txBox="1">
            <a:spLocks noChangeArrowheads="1"/>
          </p:cNvSpPr>
          <p:nvPr/>
        </p:nvSpPr>
        <p:spPr bwMode="auto">
          <a:xfrm>
            <a:off x="9231349" y="5009099"/>
            <a:ext cx="2925041" cy="957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ctr" anchorCtr="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eaLnBrk="0" fontAlgn="base" hangingPunct="0">
              <a:lnSpc>
                <a:spcPct val="100000"/>
              </a:lnSpc>
              <a:spcAft>
                <a:spcPct val="0"/>
              </a:spcAft>
            </a:pPr>
            <a:r>
              <a:rPr lang="en-US" altLang="en-US" sz="825" dirty="0">
                <a:latin typeface="Arial" panose="020B0604020202020204" pitchFamily="34" charset="0"/>
                <a:ea typeface="Calibri" panose="020F0502020204030204" pitchFamily="34" charset="0"/>
                <a:cs typeface="Times New Roman" panose="02020603050405020304" pitchFamily="18" charset="0"/>
              </a:rPr>
              <a:t>Another DRD2 SNP, -141C Ins/Del (rs1799732) has also been reported to impact striatal D2/3 </a:t>
            </a:r>
            <a:r>
              <a:rPr lang="en-US" altLang="en-US" sz="825" dirty="0" err="1">
                <a:latin typeface="Arial" panose="020B0604020202020204" pitchFamily="34" charset="0"/>
                <a:ea typeface="Calibri" panose="020F0502020204030204" pitchFamily="34" charset="0"/>
                <a:cs typeface="Times New Roman" panose="02020603050405020304" pitchFamily="18" charset="0"/>
              </a:rPr>
              <a:t>BPnd</a:t>
            </a:r>
            <a:r>
              <a:rPr lang="en-US" altLang="en-US" sz="825" dirty="0">
                <a:latin typeface="Arial" panose="020B0604020202020204" pitchFamily="34" charset="0"/>
                <a:ea typeface="Calibri" panose="020F0502020204030204" pitchFamily="34" charset="0"/>
                <a:cs typeface="Times New Roman" panose="02020603050405020304" pitchFamily="18" charset="0"/>
              </a:rPr>
              <a:t>, but the results have been inconsistent with </a:t>
            </a:r>
            <a:r>
              <a:rPr lang="en-US" altLang="en-US" sz="825" dirty="0" err="1">
                <a:latin typeface="Arial" panose="020B0604020202020204" pitchFamily="34" charset="0"/>
                <a:ea typeface="Calibri" panose="020F0502020204030204" pitchFamily="34" charset="0"/>
                <a:cs typeface="Times New Roman" panose="02020603050405020304" pitchFamily="18" charset="0"/>
              </a:rPr>
              <a:t>Jonsson</a:t>
            </a:r>
            <a:r>
              <a:rPr lang="en-US" altLang="en-US" sz="825" dirty="0">
                <a:latin typeface="Arial" panose="020B0604020202020204" pitchFamily="34" charset="0"/>
                <a:ea typeface="Calibri" panose="020F0502020204030204" pitchFamily="34" charset="0"/>
                <a:cs typeface="Times New Roman" panose="02020603050405020304" pitchFamily="18" charset="0"/>
              </a:rPr>
              <a:t> et al.(</a:t>
            </a:r>
            <a:r>
              <a:rPr lang="en-US" altLang="en-US" sz="825" dirty="0" err="1">
                <a:latin typeface="Arial" panose="020B0604020202020204" pitchFamily="34" charset="0"/>
                <a:ea typeface="Calibri" panose="020F0502020204030204" pitchFamily="34" charset="0"/>
                <a:cs typeface="Times New Roman" panose="02020603050405020304" pitchFamily="18" charset="0"/>
                <a:hlinkClick r:id="rId7" tooltip="Jonsson, 1999 #693"/>
              </a:rPr>
              <a:t>Jonsson</a:t>
            </a:r>
            <a:r>
              <a:rPr lang="en-US" altLang="en-US" sz="825" dirty="0">
                <a:latin typeface="Arial" panose="020B0604020202020204" pitchFamily="34" charset="0"/>
                <a:ea typeface="Calibri" panose="020F0502020204030204" pitchFamily="34" charset="0"/>
                <a:cs typeface="Times New Roman" panose="02020603050405020304" pitchFamily="18" charset="0"/>
                <a:hlinkClick r:id="rId7" tooltip="Jonsson, 1999 #693"/>
              </a:rPr>
              <a:t> et al., 1999</a:t>
            </a:r>
            <a:r>
              <a:rPr lang="en-US" altLang="en-US" sz="825" dirty="0">
                <a:latin typeface="Arial" panose="020B0604020202020204" pitchFamily="34" charset="0"/>
                <a:ea typeface="Calibri" panose="020F0502020204030204" pitchFamily="34" charset="0"/>
                <a:cs typeface="Times New Roman" panose="02020603050405020304" pitchFamily="18" charset="0"/>
              </a:rPr>
              <a:t>) finding heightened </a:t>
            </a:r>
            <a:r>
              <a:rPr lang="en-US" altLang="en-US" sz="825" dirty="0" err="1">
                <a:latin typeface="Arial" panose="020B0604020202020204" pitchFamily="34" charset="0"/>
                <a:ea typeface="Calibri" panose="020F0502020204030204" pitchFamily="34" charset="0"/>
                <a:cs typeface="Times New Roman" panose="02020603050405020304" pitchFamily="18" charset="0"/>
              </a:rPr>
              <a:t>BPnd</a:t>
            </a:r>
            <a:r>
              <a:rPr lang="en-US" altLang="en-US" sz="825" dirty="0">
                <a:latin typeface="Arial" panose="020B0604020202020204" pitchFamily="34" charset="0"/>
                <a:ea typeface="Calibri" panose="020F0502020204030204" pitchFamily="34" charset="0"/>
                <a:cs typeface="Times New Roman" panose="02020603050405020304" pitchFamily="18" charset="0"/>
              </a:rPr>
              <a:t> in Del carriers and Pohjalainen et al.(</a:t>
            </a:r>
            <a:r>
              <a:rPr lang="en-US" altLang="en-US" sz="825" dirty="0">
                <a:latin typeface="Arial" panose="020B0604020202020204" pitchFamily="34" charset="0"/>
                <a:ea typeface="Calibri" panose="020F0502020204030204" pitchFamily="34" charset="0"/>
                <a:cs typeface="Times New Roman" panose="02020603050405020304" pitchFamily="18" charset="0"/>
                <a:hlinkClick r:id="rId8" tooltip="Pohjalainen, 1999 #1393"/>
              </a:rPr>
              <a:t>Pohjalainen et al., 1999</a:t>
            </a:r>
            <a:r>
              <a:rPr lang="en-US" altLang="en-US" sz="825" dirty="0">
                <a:latin typeface="Arial" panose="020B0604020202020204" pitchFamily="34" charset="0"/>
                <a:ea typeface="Calibri" panose="020F0502020204030204" pitchFamily="34" charset="0"/>
                <a:cs typeface="Times New Roman" panose="02020603050405020304" pitchFamily="18" charset="0"/>
              </a:rPr>
              <a:t>) finding no effect despite a similarly sized sample and use of the same radiotracer, </a:t>
            </a:r>
            <a:r>
              <a:rPr lang="en-US" altLang="en-US" sz="825" baseline="30000" dirty="0">
                <a:latin typeface="Arial" panose="020B0604020202020204" pitchFamily="34" charset="0"/>
                <a:ea typeface="Calibri" panose="020F0502020204030204" pitchFamily="34" charset="0"/>
                <a:cs typeface="Times New Roman" panose="02020603050405020304" pitchFamily="18" charset="0"/>
              </a:rPr>
              <a:t>11</a:t>
            </a:r>
            <a:r>
              <a:rPr lang="en-US" altLang="en-US" sz="825" dirty="0">
                <a:latin typeface="Arial" panose="020B0604020202020204" pitchFamily="34" charset="0"/>
                <a:ea typeface="Calibri" panose="020F0502020204030204" pitchFamily="34" charset="0"/>
                <a:cs typeface="Times New Roman" panose="02020603050405020304" pitchFamily="18" charset="0"/>
              </a:rPr>
              <a:t>C-raclopride. </a:t>
            </a:r>
            <a:endParaRPr lang="en-US" altLang="en-US" sz="1350" dirty="0">
              <a:latin typeface="Arial" panose="020B0604020202020204" pitchFamily="34" charset="0"/>
            </a:endParaRPr>
          </a:p>
        </p:txBody>
      </p:sp>
      <p:sp>
        <p:nvSpPr>
          <p:cNvPr id="8" name="TextBox 7"/>
          <p:cNvSpPr txBox="1"/>
          <p:nvPr/>
        </p:nvSpPr>
        <p:spPr>
          <a:xfrm>
            <a:off x="6131411" y="2638992"/>
            <a:ext cx="3017520" cy="715581"/>
          </a:xfrm>
          <a:prstGeom prst="rect">
            <a:avLst/>
          </a:prstGeom>
          <a:noFill/>
        </p:spPr>
        <p:txBody>
          <a:bodyPr wrap="square" rtlCol="0">
            <a:spAutoFit/>
          </a:bodyPr>
          <a:lstStyle/>
          <a:p>
            <a:pPr algn="ctr"/>
            <a:r>
              <a:rPr lang="en-US" sz="1350" b="1" dirty="0">
                <a:solidFill>
                  <a:srgbClr val="FF0000"/>
                </a:solidFill>
              </a:rPr>
              <a:t>All of these studies were limited in using methods that only allowed quantification of striatal D2/3 receptors</a:t>
            </a:r>
            <a:endParaRPr lang="en-US" sz="1350" b="1" dirty="0">
              <a:solidFill>
                <a:srgbClr val="FF0000"/>
              </a:solidFill>
            </a:endParaRPr>
          </a:p>
        </p:txBody>
      </p:sp>
      <p:pic>
        <p:nvPicPr>
          <p:cNvPr id="9" name="Picture 8"/>
          <p:cNvPicPr>
            <a:picLocks noChangeAspect="1"/>
          </p:cNvPicPr>
          <p:nvPr/>
        </p:nvPicPr>
        <p:blipFill rotWithShape="1">
          <a:blip r:embed="rId9"/>
          <a:srcRect t="11299" r="78794" b="53743"/>
          <a:stretch/>
        </p:blipFill>
        <p:spPr>
          <a:xfrm>
            <a:off x="6238636" y="3300412"/>
            <a:ext cx="1449371" cy="1343911"/>
          </a:xfrm>
          <a:prstGeom prst="rect">
            <a:avLst/>
          </a:prstGeom>
        </p:spPr>
      </p:pic>
      <p:pic>
        <p:nvPicPr>
          <p:cNvPr id="10" name="Picture 9"/>
          <p:cNvPicPr>
            <a:picLocks noChangeAspect="1"/>
          </p:cNvPicPr>
          <p:nvPr/>
        </p:nvPicPr>
        <p:blipFill rotWithShape="1">
          <a:blip r:embed="rId9"/>
          <a:srcRect t="48845" r="79554" b="6402"/>
          <a:stretch/>
        </p:blipFill>
        <p:spPr>
          <a:xfrm>
            <a:off x="7679359" y="3300412"/>
            <a:ext cx="1397423" cy="1720464"/>
          </a:xfrm>
          <a:prstGeom prst="rect">
            <a:avLst/>
          </a:prstGeom>
        </p:spPr>
      </p:pic>
    </p:spTree>
    <p:extLst>
      <p:ext uri="{BB962C8B-B14F-4D97-AF65-F5344CB8AC3E}">
        <p14:creationId xmlns:p14="http://schemas.microsoft.com/office/powerpoint/2010/main" val="218159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6078" y="5136642"/>
            <a:ext cx="7886700" cy="994172"/>
          </a:xfrm>
        </p:spPr>
        <p:txBody>
          <a:bodyPr>
            <a:normAutofit/>
          </a:bodyPr>
          <a:lstStyle/>
          <a:p>
            <a:r>
              <a:rPr lang="en-US" sz="1800" dirty="0"/>
              <a:t>Hill et al., 2008</a:t>
            </a:r>
            <a:endParaRPr lang="en-US" sz="1800" dirty="0"/>
          </a:p>
        </p:txBody>
      </p:sp>
      <p:pic>
        <p:nvPicPr>
          <p:cNvPr id="4" name="Content Placeholder 3"/>
          <p:cNvPicPr>
            <a:picLocks noGrp="1"/>
          </p:cNvPicPr>
          <p:nvPr>
            <p:ph idx="1"/>
          </p:nvPr>
        </p:nvPicPr>
        <p:blipFill rotWithShape="1">
          <a:blip r:embed="rId2"/>
          <a:srcRect l="16513" t="48747" r="20139" b="20279"/>
          <a:stretch/>
        </p:blipFill>
        <p:spPr bwMode="auto">
          <a:xfrm>
            <a:off x="162099" y="2715145"/>
            <a:ext cx="8815024" cy="2421497"/>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162098" y="3205001"/>
            <a:ext cx="286790" cy="300082"/>
          </a:xfrm>
          <a:prstGeom prst="rect">
            <a:avLst/>
          </a:prstGeom>
          <a:solidFill>
            <a:schemeClr val="bg1"/>
          </a:solidFill>
        </p:spPr>
        <p:txBody>
          <a:bodyPr wrap="square" rtlCol="0">
            <a:spAutoFit/>
          </a:bodyPr>
          <a:lstStyle/>
          <a:p>
            <a:endParaRPr lang="en-US" sz="1350" dirty="0"/>
          </a:p>
        </p:txBody>
      </p:sp>
      <p:sp>
        <p:nvSpPr>
          <p:cNvPr id="5" name="TextBox 4"/>
          <p:cNvSpPr txBox="1"/>
          <p:nvPr/>
        </p:nvSpPr>
        <p:spPr>
          <a:xfrm>
            <a:off x="71011" y="555607"/>
            <a:ext cx="8817429" cy="1246495"/>
          </a:xfrm>
          <a:prstGeom prst="rect">
            <a:avLst/>
          </a:prstGeom>
          <a:noFill/>
        </p:spPr>
        <p:txBody>
          <a:bodyPr wrap="square" rtlCol="0">
            <a:spAutoFit/>
          </a:bodyPr>
          <a:lstStyle/>
          <a:p>
            <a:pPr algn="ctr"/>
            <a:r>
              <a:rPr lang="en-US" sz="2700" dirty="0"/>
              <a:t>The Taq1A SNP, however, is not even in the DRD2 gene.</a:t>
            </a:r>
          </a:p>
          <a:p>
            <a:pPr algn="ctr"/>
            <a:r>
              <a:rPr lang="en-US" sz="2400" dirty="0"/>
              <a:t>Other SNPs in DRD2 that are linked to Taq1A may be driving previously observed effects</a:t>
            </a:r>
            <a:endParaRPr lang="en-US" sz="2400" dirty="0"/>
          </a:p>
        </p:txBody>
      </p:sp>
      <p:sp>
        <p:nvSpPr>
          <p:cNvPr id="6" name="Rectangle 5"/>
          <p:cNvSpPr/>
          <p:nvPr/>
        </p:nvSpPr>
        <p:spPr>
          <a:xfrm>
            <a:off x="1891365" y="4250156"/>
            <a:ext cx="945682" cy="526983"/>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p:nvSpPr>
        <p:spPr>
          <a:xfrm>
            <a:off x="3911466" y="4250156"/>
            <a:ext cx="945682" cy="526983"/>
          </a:xfrm>
          <a:prstGeom prst="rect">
            <a:avLst/>
          </a:prstGeom>
          <a:noFill/>
          <a:ln w="476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7332045" y="4250156"/>
            <a:ext cx="945682" cy="526983"/>
          </a:xfrm>
          <a:prstGeom prst="rect">
            <a:avLst/>
          </a:prstGeom>
          <a:noFill/>
          <a:ln w="476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ight Brace 8"/>
          <p:cNvSpPr/>
          <p:nvPr/>
        </p:nvSpPr>
        <p:spPr>
          <a:xfrm rot="5400000">
            <a:off x="3330552" y="4153658"/>
            <a:ext cx="299840" cy="1735001"/>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10" name="TextBox 9"/>
          <p:cNvSpPr txBox="1"/>
          <p:nvPr/>
        </p:nvSpPr>
        <p:spPr>
          <a:xfrm>
            <a:off x="2853169" y="5327833"/>
            <a:ext cx="2516523" cy="461665"/>
          </a:xfrm>
          <a:prstGeom prst="rect">
            <a:avLst/>
          </a:prstGeom>
          <a:noFill/>
        </p:spPr>
        <p:txBody>
          <a:bodyPr wrap="none" rtlCol="0">
            <a:spAutoFit/>
          </a:bodyPr>
          <a:lstStyle/>
          <a:p>
            <a:r>
              <a:rPr lang="en-US" sz="2400" dirty="0"/>
              <a:t>D’=0.83 </a:t>
            </a:r>
            <a:r>
              <a:rPr lang="en-US" sz="1350" dirty="0"/>
              <a:t>(</a:t>
            </a:r>
            <a:r>
              <a:rPr lang="en-US" sz="1350" dirty="0" err="1"/>
              <a:t>Duan</a:t>
            </a:r>
            <a:r>
              <a:rPr lang="en-US" sz="1350" dirty="0"/>
              <a:t> et al., 2003)</a:t>
            </a:r>
            <a:endParaRPr lang="en-US" sz="1350" dirty="0"/>
          </a:p>
        </p:txBody>
      </p:sp>
      <p:sp>
        <p:nvSpPr>
          <p:cNvPr id="11" name="TextBox 10"/>
          <p:cNvSpPr txBox="1"/>
          <p:nvPr/>
        </p:nvSpPr>
        <p:spPr>
          <a:xfrm>
            <a:off x="89154" y="2029489"/>
            <a:ext cx="8380477" cy="1015663"/>
          </a:xfrm>
          <a:prstGeom prst="rect">
            <a:avLst/>
          </a:prstGeom>
          <a:noFill/>
        </p:spPr>
        <p:txBody>
          <a:bodyPr wrap="square" rtlCol="0">
            <a:spAutoFit/>
          </a:bodyPr>
          <a:lstStyle/>
          <a:p>
            <a:r>
              <a:rPr lang="en-US" sz="1500" b="1" dirty="0">
                <a:solidFill>
                  <a:srgbClr val="00B050"/>
                </a:solidFill>
              </a:rPr>
              <a:t>However,</a:t>
            </a:r>
          </a:p>
          <a:p>
            <a:r>
              <a:rPr lang="en-US" sz="1500" b="1" dirty="0">
                <a:solidFill>
                  <a:srgbClr val="00B050"/>
                </a:solidFill>
              </a:rPr>
              <a:t>1) Only </a:t>
            </a:r>
            <a:r>
              <a:rPr lang="en-US" sz="1500" b="1" dirty="0">
                <a:solidFill>
                  <a:srgbClr val="00B050"/>
                </a:solidFill>
              </a:rPr>
              <a:t>2</a:t>
            </a:r>
            <a:r>
              <a:rPr lang="en-US" sz="1500" b="1" dirty="0">
                <a:solidFill>
                  <a:srgbClr val="00B050"/>
                </a:solidFill>
              </a:rPr>
              <a:t> PET studies focused on Ins/Del SNP; results did not converge</a:t>
            </a:r>
          </a:p>
          <a:p>
            <a:r>
              <a:rPr lang="en-US" sz="1500" b="1" dirty="0">
                <a:solidFill>
                  <a:srgbClr val="00B050"/>
                </a:solidFill>
              </a:rPr>
              <a:t>2) Only 2 PET studies (both from the same group) focused on C957T SNP </a:t>
            </a:r>
            <a:r>
              <a:rPr lang="en-US" sz="1500" dirty="0"/>
              <a:t>(</a:t>
            </a:r>
            <a:r>
              <a:rPr lang="en-US" sz="1500" dirty="0" err="1"/>
              <a:t>Gluskin</a:t>
            </a:r>
            <a:r>
              <a:rPr lang="en-US" sz="1500" dirty="0"/>
              <a:t> </a:t>
            </a:r>
            <a:r>
              <a:rPr lang="en-US" sz="1500" dirty="0"/>
              <a:t>&amp; Mickey, </a:t>
            </a:r>
            <a:r>
              <a:rPr lang="en-US" sz="1500" dirty="0"/>
              <a:t>2016)</a:t>
            </a:r>
            <a:endParaRPr lang="en-US" sz="1500" dirty="0"/>
          </a:p>
          <a:p>
            <a:endParaRPr lang="en-US" sz="1500" b="1" dirty="0">
              <a:solidFill>
                <a:srgbClr val="00B050"/>
              </a:solidFill>
            </a:endParaRPr>
          </a:p>
        </p:txBody>
      </p:sp>
    </p:spTree>
    <p:extLst>
      <p:ext uri="{BB962C8B-B14F-4D97-AF65-F5344CB8AC3E}">
        <p14:creationId xmlns:p14="http://schemas.microsoft.com/office/powerpoint/2010/main" val="3632138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b="55238"/>
          <a:stretch/>
        </p:blipFill>
        <p:spPr>
          <a:xfrm>
            <a:off x="407068" y="2482090"/>
            <a:ext cx="8586381" cy="2843265"/>
          </a:xfrm>
          <a:prstGeom prst="rect">
            <a:avLst/>
          </a:prstGeom>
        </p:spPr>
      </p:pic>
      <p:pic>
        <p:nvPicPr>
          <p:cNvPr id="5" name="Content Placeholder 3"/>
          <p:cNvPicPr>
            <a:picLocks noChangeAspect="1"/>
          </p:cNvPicPr>
          <p:nvPr/>
        </p:nvPicPr>
        <p:blipFill rotWithShape="1">
          <a:blip r:embed="rId2"/>
          <a:srcRect t="81779"/>
          <a:stretch/>
        </p:blipFill>
        <p:spPr>
          <a:xfrm>
            <a:off x="9199030" y="3733360"/>
            <a:ext cx="6299795" cy="849170"/>
          </a:xfrm>
          <a:prstGeom prst="rect">
            <a:avLst/>
          </a:prstGeom>
        </p:spPr>
      </p:pic>
      <p:sp>
        <p:nvSpPr>
          <p:cNvPr id="2" name="Title 1"/>
          <p:cNvSpPr>
            <a:spLocks noGrp="1"/>
          </p:cNvSpPr>
          <p:nvPr>
            <p:ph type="title"/>
          </p:nvPr>
        </p:nvSpPr>
        <p:spPr>
          <a:xfrm>
            <a:off x="7578671" y="5325355"/>
            <a:ext cx="1907773" cy="994172"/>
          </a:xfrm>
        </p:spPr>
        <p:txBody>
          <a:bodyPr>
            <a:normAutofit/>
          </a:bodyPr>
          <a:lstStyle/>
          <a:p>
            <a:r>
              <a:rPr lang="en-US" sz="1650" dirty="0" err="1"/>
              <a:t>Duan</a:t>
            </a:r>
            <a:r>
              <a:rPr lang="en-US" sz="1650" dirty="0"/>
              <a:t> et al., 2003</a:t>
            </a:r>
            <a:endParaRPr lang="en-US" sz="1650" dirty="0"/>
          </a:p>
        </p:txBody>
      </p:sp>
      <p:sp>
        <p:nvSpPr>
          <p:cNvPr id="3" name="TextBox 2"/>
          <p:cNvSpPr txBox="1"/>
          <p:nvPr/>
        </p:nvSpPr>
        <p:spPr>
          <a:xfrm>
            <a:off x="407068" y="1026374"/>
            <a:ext cx="8076615" cy="923330"/>
          </a:xfrm>
          <a:prstGeom prst="rect">
            <a:avLst/>
          </a:prstGeom>
          <a:noFill/>
        </p:spPr>
        <p:txBody>
          <a:bodyPr wrap="square" rtlCol="0">
            <a:spAutoFit/>
          </a:bodyPr>
          <a:lstStyle/>
          <a:p>
            <a:pPr algn="ctr"/>
            <a:r>
              <a:rPr lang="en-US" sz="2700" dirty="0"/>
              <a:t>The C957T SNP is a potential candidate as it affects DRD2 mRNA synthesis &amp; stability </a:t>
            </a:r>
            <a:r>
              <a:rPr lang="en-US" sz="2700" i="1" dirty="0"/>
              <a:t>in vitro </a:t>
            </a:r>
            <a:r>
              <a:rPr lang="en-US" sz="2700" dirty="0"/>
              <a:t>(CHO-K1 cells)</a:t>
            </a:r>
            <a:endParaRPr lang="en-US" sz="2700" dirty="0"/>
          </a:p>
        </p:txBody>
      </p:sp>
      <p:grpSp>
        <p:nvGrpSpPr>
          <p:cNvPr id="20" name="Group 19"/>
          <p:cNvGrpSpPr/>
          <p:nvPr/>
        </p:nvGrpSpPr>
        <p:grpSpPr>
          <a:xfrm>
            <a:off x="1183321" y="3189481"/>
            <a:ext cx="6589079" cy="1548053"/>
            <a:chOff x="2239746" y="1770672"/>
            <a:chExt cx="8639480" cy="1670529"/>
          </a:xfrm>
        </p:grpSpPr>
        <p:cxnSp>
          <p:nvCxnSpPr>
            <p:cNvPr id="7" name="Straight Connector 6"/>
            <p:cNvCxnSpPr/>
            <p:nvPr/>
          </p:nvCxnSpPr>
          <p:spPr>
            <a:xfrm flipV="1">
              <a:off x="2239746" y="2980944"/>
              <a:ext cx="658901" cy="460257"/>
            </a:xfrm>
            <a:prstGeom prst="line">
              <a:avLst/>
            </a:prstGeom>
            <a:ln w="412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2886152" y="2690880"/>
              <a:ext cx="714343" cy="290065"/>
            </a:xfrm>
            <a:prstGeom prst="line">
              <a:avLst/>
            </a:prstGeom>
            <a:ln w="412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3600495" y="2541423"/>
              <a:ext cx="1463850" cy="143467"/>
            </a:xfrm>
            <a:prstGeom prst="line">
              <a:avLst/>
            </a:prstGeom>
            <a:ln w="412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347000" y="1770672"/>
              <a:ext cx="610084" cy="972783"/>
            </a:xfrm>
            <a:prstGeom prst="line">
              <a:avLst/>
            </a:prstGeom>
            <a:ln w="412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585030" y="3232404"/>
              <a:ext cx="2294196" cy="208797"/>
            </a:xfrm>
            <a:prstGeom prst="line">
              <a:avLst/>
            </a:prstGeom>
            <a:ln w="412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957085" y="2743455"/>
              <a:ext cx="602522" cy="467617"/>
            </a:xfrm>
            <a:prstGeom prst="line">
              <a:avLst/>
            </a:prstGeom>
            <a:ln w="41275">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22" name="Straight Connector 21"/>
          <p:cNvCxnSpPr/>
          <p:nvPr/>
        </p:nvCxnSpPr>
        <p:spPr>
          <a:xfrm flipV="1">
            <a:off x="3461657" y="3718337"/>
            <a:ext cx="255777" cy="1502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095521" y="3823494"/>
            <a:ext cx="27846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434583" y="2316074"/>
            <a:ext cx="1841210" cy="300082"/>
          </a:xfrm>
          <a:prstGeom prst="rect">
            <a:avLst/>
          </a:prstGeom>
          <a:noFill/>
        </p:spPr>
        <p:txBody>
          <a:bodyPr wrap="none" rtlCol="0">
            <a:spAutoFit/>
          </a:bodyPr>
          <a:lstStyle/>
          <a:p>
            <a:r>
              <a:rPr lang="en-US" sz="1350" b="1" i="1" dirty="0"/>
              <a:t>DRD2 protein synthesis</a:t>
            </a:r>
            <a:endParaRPr lang="en-US" sz="1350" b="1" i="1" dirty="0"/>
          </a:p>
        </p:txBody>
      </p:sp>
      <p:sp>
        <p:nvSpPr>
          <p:cNvPr id="24" name="TextBox 23"/>
          <p:cNvSpPr txBox="1"/>
          <p:nvPr/>
        </p:nvSpPr>
        <p:spPr>
          <a:xfrm>
            <a:off x="896767" y="5330905"/>
            <a:ext cx="2920992" cy="300082"/>
          </a:xfrm>
          <a:prstGeom prst="rect">
            <a:avLst/>
          </a:prstGeom>
          <a:noFill/>
        </p:spPr>
        <p:txBody>
          <a:bodyPr wrap="none" rtlCol="0">
            <a:spAutoFit/>
          </a:bodyPr>
          <a:lstStyle/>
          <a:p>
            <a:r>
              <a:rPr lang="en-US" sz="1350" b="1" dirty="0"/>
              <a:t>C957T 50% of wildtype (WT) at 60 min</a:t>
            </a:r>
            <a:endParaRPr lang="en-US" sz="1350" b="1" dirty="0"/>
          </a:p>
        </p:txBody>
      </p:sp>
      <p:sp>
        <p:nvSpPr>
          <p:cNvPr id="29" name="TextBox 28"/>
          <p:cNvSpPr txBox="1"/>
          <p:nvPr/>
        </p:nvSpPr>
        <p:spPr>
          <a:xfrm>
            <a:off x="5325723" y="5352871"/>
            <a:ext cx="2625142" cy="300082"/>
          </a:xfrm>
          <a:prstGeom prst="rect">
            <a:avLst/>
          </a:prstGeom>
          <a:noFill/>
        </p:spPr>
        <p:txBody>
          <a:bodyPr wrap="none" rtlCol="0">
            <a:spAutoFit/>
          </a:bodyPr>
          <a:lstStyle/>
          <a:p>
            <a:r>
              <a:rPr lang="en-US" sz="1350" b="1" dirty="0"/>
              <a:t>C957T mRNA less stable over time</a:t>
            </a:r>
            <a:endParaRPr lang="en-US" sz="1350" b="1" dirty="0"/>
          </a:p>
        </p:txBody>
      </p:sp>
      <p:sp>
        <p:nvSpPr>
          <p:cNvPr id="30" name="TextBox 29"/>
          <p:cNvSpPr txBox="1"/>
          <p:nvPr/>
        </p:nvSpPr>
        <p:spPr>
          <a:xfrm>
            <a:off x="4425824" y="2311615"/>
            <a:ext cx="3781697" cy="300082"/>
          </a:xfrm>
          <a:prstGeom prst="rect">
            <a:avLst/>
          </a:prstGeom>
          <a:solidFill>
            <a:schemeClr val="bg1"/>
          </a:solidFill>
        </p:spPr>
        <p:txBody>
          <a:bodyPr wrap="square" rtlCol="0">
            <a:spAutoFit/>
          </a:bodyPr>
          <a:lstStyle/>
          <a:p>
            <a:endParaRPr lang="en-US" sz="1350" dirty="0"/>
          </a:p>
        </p:txBody>
      </p:sp>
      <p:sp>
        <p:nvSpPr>
          <p:cNvPr id="28" name="TextBox 27"/>
          <p:cNvSpPr txBox="1"/>
          <p:nvPr/>
        </p:nvSpPr>
        <p:spPr>
          <a:xfrm>
            <a:off x="5202927" y="2271399"/>
            <a:ext cx="2282683" cy="507831"/>
          </a:xfrm>
          <a:prstGeom prst="rect">
            <a:avLst/>
          </a:prstGeom>
          <a:noFill/>
        </p:spPr>
        <p:txBody>
          <a:bodyPr wrap="square" rtlCol="0">
            <a:spAutoFit/>
          </a:bodyPr>
          <a:lstStyle/>
          <a:p>
            <a:pPr algn="ctr"/>
            <a:r>
              <a:rPr lang="en-US" sz="1350" b="1" i="1" dirty="0"/>
              <a:t>Transcription inhibition with </a:t>
            </a:r>
            <a:r>
              <a:rPr lang="en-US" sz="1350" b="1" i="1" dirty="0" err="1"/>
              <a:t>actinomycin</a:t>
            </a:r>
            <a:r>
              <a:rPr lang="en-US" sz="1350" b="1" i="1" dirty="0"/>
              <a:t> D (</a:t>
            </a:r>
            <a:r>
              <a:rPr lang="en-US" sz="1350" b="1" i="1" dirty="0" err="1"/>
              <a:t>ActD</a:t>
            </a:r>
            <a:r>
              <a:rPr lang="en-US" sz="1350" b="1" i="1" dirty="0"/>
              <a:t>)</a:t>
            </a:r>
            <a:endParaRPr lang="en-US" sz="1350" b="1" i="1" dirty="0"/>
          </a:p>
        </p:txBody>
      </p:sp>
    </p:spTree>
    <p:extLst>
      <p:ext uri="{BB962C8B-B14F-4D97-AF65-F5344CB8AC3E}">
        <p14:creationId xmlns:p14="http://schemas.microsoft.com/office/powerpoint/2010/main" val="1417234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9" grpId="0"/>
      <p:bldP spid="30" grpId="0" animBg="1"/>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5237240"/>
            <a:ext cx="7886700" cy="994172"/>
          </a:xfrm>
        </p:spPr>
        <p:txBody>
          <a:bodyPr>
            <a:normAutofit/>
          </a:bodyPr>
          <a:lstStyle/>
          <a:p>
            <a:r>
              <a:rPr lang="en-US" sz="1500" dirty="0" err="1"/>
              <a:t>Hirvonen</a:t>
            </a:r>
            <a:r>
              <a:rPr lang="en-US" sz="1500" dirty="0"/>
              <a:t> et al., 2004; 2005</a:t>
            </a:r>
            <a:endParaRPr lang="en-US" sz="1500" dirty="0"/>
          </a:p>
        </p:txBody>
      </p:sp>
      <p:pic>
        <p:nvPicPr>
          <p:cNvPr id="4" name="Content Placeholder 3"/>
          <p:cNvPicPr>
            <a:picLocks noGrp="1" noChangeAspect="1"/>
          </p:cNvPicPr>
          <p:nvPr>
            <p:ph idx="1"/>
          </p:nvPr>
        </p:nvPicPr>
        <p:blipFill>
          <a:blip r:embed="rId2"/>
          <a:stretch>
            <a:fillRect/>
          </a:stretch>
        </p:blipFill>
        <p:spPr>
          <a:xfrm>
            <a:off x="6001261" y="1331989"/>
            <a:ext cx="3080977" cy="3969245"/>
          </a:xfrm>
          <a:prstGeom prst="rect">
            <a:avLst/>
          </a:prstGeom>
        </p:spPr>
      </p:pic>
      <p:sp>
        <p:nvSpPr>
          <p:cNvPr id="3" name="TextBox 2"/>
          <p:cNvSpPr txBox="1"/>
          <p:nvPr/>
        </p:nvSpPr>
        <p:spPr>
          <a:xfrm>
            <a:off x="156382" y="760574"/>
            <a:ext cx="4944174" cy="507831"/>
          </a:xfrm>
          <a:prstGeom prst="rect">
            <a:avLst/>
          </a:prstGeom>
          <a:noFill/>
        </p:spPr>
        <p:txBody>
          <a:bodyPr wrap="none" rtlCol="0">
            <a:spAutoFit/>
          </a:bodyPr>
          <a:lstStyle/>
          <a:p>
            <a:r>
              <a:rPr lang="en-US" sz="2700" dirty="0"/>
              <a:t>Hypotheses </a:t>
            </a:r>
            <a:r>
              <a:rPr lang="en-US" sz="2700" dirty="0"/>
              <a:t>&amp; Statistical Analyses </a:t>
            </a:r>
            <a:endParaRPr lang="en-US" sz="2700" dirty="0"/>
          </a:p>
        </p:txBody>
      </p:sp>
      <p:sp>
        <p:nvSpPr>
          <p:cNvPr id="5" name="TextBox 4"/>
          <p:cNvSpPr txBox="1"/>
          <p:nvPr/>
        </p:nvSpPr>
        <p:spPr>
          <a:xfrm>
            <a:off x="137161" y="1462060"/>
            <a:ext cx="6172710" cy="4524315"/>
          </a:xfrm>
          <a:prstGeom prst="rect">
            <a:avLst/>
          </a:prstGeom>
          <a:noFill/>
        </p:spPr>
        <p:txBody>
          <a:bodyPr wrap="square" rtlCol="0">
            <a:spAutoFit/>
          </a:bodyPr>
          <a:lstStyle/>
          <a:p>
            <a:r>
              <a:rPr lang="en-US" b="1" dirty="0"/>
              <a:t>SNPs in the DRD2 gene itself, particularly C957T, will predict </a:t>
            </a:r>
            <a:r>
              <a:rPr lang="en-US" b="1" dirty="0"/>
              <a:t>D2/3 receptor availability (</a:t>
            </a:r>
            <a:r>
              <a:rPr lang="en-US" b="1" dirty="0" err="1"/>
              <a:t>BPnd</a:t>
            </a:r>
            <a:r>
              <a:rPr lang="en-US" b="1" dirty="0"/>
              <a:t>) </a:t>
            </a:r>
            <a:r>
              <a:rPr lang="en-US" b="1" dirty="0"/>
              <a:t>better than Taq1A.</a:t>
            </a:r>
          </a:p>
          <a:p>
            <a:endParaRPr lang="en-US" sz="1350" dirty="0"/>
          </a:p>
          <a:p>
            <a:endParaRPr lang="en-US" sz="1350" dirty="0"/>
          </a:p>
          <a:p>
            <a:endParaRPr lang="en-US" sz="1350" dirty="0"/>
          </a:p>
          <a:p>
            <a:endParaRPr lang="en-US" sz="1350" dirty="0"/>
          </a:p>
          <a:p>
            <a:endParaRPr lang="en-US" sz="1350" dirty="0"/>
          </a:p>
          <a:p>
            <a:r>
              <a:rPr lang="en-US" sz="1350" dirty="0"/>
              <a:t>We tested for:</a:t>
            </a:r>
          </a:p>
          <a:p>
            <a:pPr marL="214313" indent="-214313">
              <a:buFontTx/>
              <a:buChar char="-"/>
            </a:pPr>
            <a:r>
              <a:rPr lang="en-US" sz="1350" dirty="0"/>
              <a:t>Linear effects of C957T T allele dose on </a:t>
            </a:r>
            <a:r>
              <a:rPr lang="en-US" sz="1350" dirty="0" err="1"/>
              <a:t>BPnd</a:t>
            </a:r>
            <a:r>
              <a:rPr lang="en-US" sz="1350" dirty="0"/>
              <a:t> (TT&gt;CT&gt;CC)</a:t>
            </a:r>
          </a:p>
          <a:p>
            <a:r>
              <a:rPr lang="en-US" sz="1350" b="1" u="sng" dirty="0"/>
              <a:t>Hypothesis:</a:t>
            </a:r>
            <a:r>
              <a:rPr lang="en-US" sz="1350" b="1" dirty="0"/>
              <a:t> T allele would be related to higher striatal </a:t>
            </a:r>
            <a:r>
              <a:rPr lang="en-US" sz="1350" b="1" dirty="0" err="1"/>
              <a:t>BPnd</a:t>
            </a:r>
            <a:endParaRPr lang="en-US" sz="1350" b="1" dirty="0"/>
          </a:p>
          <a:p>
            <a:pPr marL="214313" indent="-214313">
              <a:buFontTx/>
              <a:buChar char="-"/>
            </a:pPr>
            <a:r>
              <a:rPr lang="en-US" sz="1350" dirty="0"/>
              <a:t>Linear effects of Taq1A A2 allele dose on </a:t>
            </a:r>
            <a:r>
              <a:rPr lang="en-US" sz="1350" dirty="0" err="1"/>
              <a:t>BPnd</a:t>
            </a:r>
            <a:r>
              <a:rPr lang="en-US" sz="1350" dirty="0"/>
              <a:t> (A2A2&gt;A1A2&gt;A1A1)</a:t>
            </a:r>
          </a:p>
          <a:p>
            <a:pPr marL="214313" indent="-214313">
              <a:buFontTx/>
              <a:buChar char="-"/>
            </a:pPr>
            <a:r>
              <a:rPr lang="en-US" sz="1350" dirty="0"/>
              <a:t>Group differences in Taq1A A2A2 versus A1 Carriers</a:t>
            </a:r>
          </a:p>
          <a:p>
            <a:r>
              <a:rPr lang="en-US" sz="1350" b="1" u="sng" dirty="0"/>
              <a:t>Hypothesis:</a:t>
            </a:r>
            <a:r>
              <a:rPr lang="en-US" sz="1350" b="1" dirty="0"/>
              <a:t> A2 allele would be related to higher striatal </a:t>
            </a:r>
            <a:r>
              <a:rPr lang="en-US" sz="1350" b="1" dirty="0" err="1"/>
              <a:t>BPnd</a:t>
            </a:r>
            <a:endParaRPr lang="en-US" sz="1350" b="1" dirty="0"/>
          </a:p>
          <a:p>
            <a:pPr marL="214313" indent="-214313">
              <a:buFontTx/>
              <a:buChar char="-"/>
            </a:pPr>
            <a:r>
              <a:rPr lang="en-US" sz="1350" dirty="0"/>
              <a:t>Group differences in -141C Ins/Del Ins/Ins versus Del Carriers </a:t>
            </a:r>
          </a:p>
          <a:p>
            <a:pPr marL="214313" indent="-214313">
              <a:buFontTx/>
              <a:buChar char="-"/>
            </a:pPr>
            <a:endParaRPr lang="en-US" sz="900" dirty="0"/>
          </a:p>
          <a:p>
            <a:r>
              <a:rPr lang="en-US" sz="1350" dirty="0"/>
              <a:t>Based on our individual SNP results, we tested for correlations between </a:t>
            </a:r>
          </a:p>
          <a:p>
            <a:r>
              <a:rPr lang="en-US" sz="1350" dirty="0" err="1"/>
              <a:t>Multilocus</a:t>
            </a:r>
            <a:r>
              <a:rPr lang="en-US" sz="1350" dirty="0"/>
              <a:t> DRD2 SNP scores and </a:t>
            </a:r>
            <a:r>
              <a:rPr lang="en-US" sz="1350" dirty="0" err="1"/>
              <a:t>BPnd</a:t>
            </a:r>
            <a:r>
              <a:rPr lang="en-US" sz="1350" dirty="0"/>
              <a:t> as follows:</a:t>
            </a:r>
          </a:p>
          <a:p>
            <a:pPr marL="257175" indent="-257175">
              <a:buAutoNum type="arabicParenR"/>
            </a:pPr>
            <a:r>
              <a:rPr lang="en-US" sz="1350" dirty="0"/>
              <a:t>C957T T allele # + Ins/Ins (1) or Del Carrier (0) Score [range 0-4]</a:t>
            </a:r>
          </a:p>
          <a:p>
            <a:pPr marL="257175" indent="-257175">
              <a:buAutoNum type="arabicParenR"/>
            </a:pPr>
            <a:r>
              <a:rPr lang="en-US" sz="1350" dirty="0"/>
              <a:t>C597T T allele # + Taq1A A2 allele # [range: 0-6]</a:t>
            </a:r>
          </a:p>
          <a:p>
            <a:pPr marL="257175" indent="-257175">
              <a:buAutoNum type="arabicParenR"/>
            </a:pPr>
            <a:r>
              <a:rPr lang="en-US" sz="1350" dirty="0"/>
              <a:t>C957T T</a:t>
            </a:r>
            <a:r>
              <a:rPr lang="en-US" sz="1350" dirty="0"/>
              <a:t> allele # + Ins/Ins (1) or Del Carrier </a:t>
            </a:r>
            <a:r>
              <a:rPr lang="en-US" sz="1350" dirty="0"/>
              <a:t>+ </a:t>
            </a:r>
            <a:r>
              <a:rPr lang="en-US" sz="1350" dirty="0"/>
              <a:t>Taq1A A2 allele # </a:t>
            </a:r>
            <a:r>
              <a:rPr lang="en-US" sz="1350" dirty="0"/>
              <a:t>[range: 0-7]</a:t>
            </a:r>
          </a:p>
          <a:p>
            <a:r>
              <a:rPr lang="en-US" sz="1350" b="1" i="1" dirty="0"/>
              <a:t>	a priori </a:t>
            </a:r>
            <a:r>
              <a:rPr lang="en-US" sz="1350" b="1" dirty="0"/>
              <a:t>significance criteria set at </a:t>
            </a:r>
            <a:r>
              <a:rPr lang="en-US" sz="1350" b="1" dirty="0" err="1"/>
              <a:t>pFDR</a:t>
            </a:r>
            <a:r>
              <a:rPr lang="en-US" sz="1350" b="1" dirty="0"/>
              <a:t>&lt;0.05</a:t>
            </a:r>
            <a:endParaRPr lang="en-US" sz="1350" b="1" dirty="0"/>
          </a:p>
        </p:txBody>
      </p:sp>
      <p:pic>
        <p:nvPicPr>
          <p:cNvPr id="6" name="Content Placeholder 3"/>
          <p:cNvPicPr>
            <a:picLocks/>
          </p:cNvPicPr>
          <p:nvPr/>
        </p:nvPicPr>
        <p:blipFill rotWithShape="1">
          <a:blip r:embed="rId3"/>
          <a:srcRect l="18431" t="48747" r="20140" b="29237"/>
          <a:stretch/>
        </p:blipFill>
        <p:spPr bwMode="auto">
          <a:xfrm>
            <a:off x="153981" y="2019827"/>
            <a:ext cx="5129784" cy="1022465"/>
          </a:xfrm>
          <a:prstGeom prst="rect">
            <a:avLst/>
          </a:prstGeom>
          <a:ln>
            <a:noFill/>
          </a:ln>
          <a:extLst>
            <a:ext uri="{53640926-AAD7-44D8-BBD7-CCE9431645EC}">
              <a14:shadowObscured xmlns:a14="http://schemas.microsoft.com/office/drawing/2010/main"/>
            </a:ext>
          </a:extLst>
        </p:spPr>
      </p:pic>
      <p:sp>
        <p:nvSpPr>
          <p:cNvPr id="7" name="Rectangle 6"/>
          <p:cNvSpPr/>
          <p:nvPr/>
        </p:nvSpPr>
        <p:spPr>
          <a:xfrm>
            <a:off x="2379726" y="2887218"/>
            <a:ext cx="336042" cy="155074"/>
          </a:xfrm>
          <a:prstGeom prst="rect">
            <a:avLst/>
          </a:prstGeom>
          <a:noFill/>
          <a:ln w="476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4273210" y="2887218"/>
            <a:ext cx="589112" cy="193829"/>
          </a:xfrm>
          <a:prstGeom prst="rect">
            <a:avLst/>
          </a:prstGeom>
          <a:noFill/>
          <a:ln w="476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1127434" y="2887218"/>
            <a:ext cx="400842" cy="193829"/>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076129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12" end="12"/>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4" end="14"/>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
                                            <p:txEl>
                                              <p:pRg st="15" end="15"/>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
                                            <p:txEl>
                                              <p:pRg st="16" end="16"/>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
                                            <p:txEl>
                                              <p:pRg st="17" end="17"/>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
                                            <p:txEl>
                                              <p:pRg st="18" end="18"/>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2628"/>
            <a:ext cx="9674215" cy="994172"/>
          </a:xfrm>
        </p:spPr>
        <p:txBody>
          <a:bodyPr>
            <a:normAutofit fontScale="90000"/>
          </a:bodyPr>
          <a:lstStyle/>
          <a:p>
            <a:pPr algn="ctr"/>
            <a:r>
              <a:rPr lang="en-US" dirty="0" smtClean="0"/>
              <a:t>C957T T allele is associated with higher </a:t>
            </a:r>
            <a:r>
              <a:rPr lang="en-US" dirty="0"/>
              <a:t> </a:t>
            </a:r>
            <a:r>
              <a:rPr lang="en-US" dirty="0" smtClean="0"/>
              <a:t>  </a:t>
            </a:r>
            <a:r>
              <a:rPr lang="en-US" dirty="0" err="1" smtClean="0"/>
              <a:t>Fallypride</a:t>
            </a:r>
            <a:r>
              <a:rPr lang="en-US" dirty="0" smtClean="0"/>
              <a:t> </a:t>
            </a:r>
            <a:r>
              <a:rPr lang="en-US" dirty="0" err="1" smtClean="0"/>
              <a:t>BPnd</a:t>
            </a:r>
            <a:r>
              <a:rPr lang="en-US" dirty="0" smtClean="0"/>
              <a:t> in striatum </a:t>
            </a:r>
            <a:r>
              <a:rPr lang="en-US" sz="2100" dirty="0"/>
              <a:t>(&amp; midbrain/thalamus)</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4702"/>
          <a:stretch/>
        </p:blipFill>
        <p:spPr>
          <a:xfrm>
            <a:off x="138666" y="2322156"/>
            <a:ext cx="3616975" cy="3442785"/>
          </a:xfrm>
        </p:spPr>
      </p:pic>
      <p:graphicFrame>
        <p:nvGraphicFramePr>
          <p:cNvPr id="5" name="Chart 4"/>
          <p:cNvGraphicFramePr/>
          <p:nvPr>
            <p:extLst>
              <p:ext uri="{D42A27DB-BD31-4B8C-83A1-F6EECF244321}">
                <p14:modId xmlns:p14="http://schemas.microsoft.com/office/powerpoint/2010/main" val="9091316"/>
              </p:ext>
            </p:extLst>
          </p:nvPr>
        </p:nvGraphicFramePr>
        <p:xfrm>
          <a:off x="4290619" y="1118149"/>
          <a:ext cx="2257425" cy="24745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ext uri="{D42A27DB-BD31-4B8C-83A1-F6EECF244321}">
                <p14:modId xmlns:p14="http://schemas.microsoft.com/office/powerpoint/2010/main" val="4021833076"/>
              </p:ext>
            </p:extLst>
          </p:nvPr>
        </p:nvGraphicFramePr>
        <p:xfrm>
          <a:off x="6597036" y="1145101"/>
          <a:ext cx="2143125" cy="242173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p:nvPr>
            <p:extLst>
              <p:ext uri="{D42A27DB-BD31-4B8C-83A1-F6EECF244321}">
                <p14:modId xmlns:p14="http://schemas.microsoft.com/office/powerpoint/2010/main" val="1822105437"/>
              </p:ext>
            </p:extLst>
          </p:nvPr>
        </p:nvGraphicFramePr>
        <p:xfrm>
          <a:off x="6794720" y="3713125"/>
          <a:ext cx="2300288" cy="245452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2"/>
          <p:cNvGraphicFramePr>
            <a:graphicFrameLocks noGrp="1"/>
          </p:cNvGraphicFramePr>
          <p:nvPr>
            <p:extLst/>
          </p:nvPr>
        </p:nvGraphicFramePr>
        <p:xfrm>
          <a:off x="3842815" y="3588596"/>
          <a:ext cx="3127406" cy="1059180"/>
        </p:xfrm>
        <a:graphic>
          <a:graphicData uri="http://schemas.openxmlformats.org/drawingml/2006/table">
            <a:tbl>
              <a:tblPr firstRow="1" bandRow="1">
                <a:tableStyleId>{5C22544A-7EE6-4342-B048-85BDC9FD1C3A}</a:tableStyleId>
              </a:tblPr>
              <a:tblGrid>
                <a:gridCol w="911147"/>
                <a:gridCol w="832190"/>
                <a:gridCol w="448887"/>
                <a:gridCol w="935182"/>
              </a:tblGrid>
              <a:tr h="480060">
                <a:tc>
                  <a:txBody>
                    <a:bodyPr/>
                    <a:lstStyle/>
                    <a:p>
                      <a:r>
                        <a:rPr lang="en-US" sz="1400" dirty="0" smtClean="0"/>
                        <a:t>Cluster</a:t>
                      </a:r>
                      <a:endParaRPr lang="en-US" sz="1400" dirty="0"/>
                    </a:p>
                  </a:txBody>
                  <a:tcPr marL="68580" marR="68580" marT="34290" marB="34290"/>
                </a:tc>
                <a:tc>
                  <a:txBody>
                    <a:bodyPr/>
                    <a:lstStyle/>
                    <a:p>
                      <a:pPr algn="ctr"/>
                      <a:r>
                        <a:rPr lang="en-US" sz="1400" dirty="0" smtClean="0"/>
                        <a:t>MNI </a:t>
                      </a:r>
                      <a:r>
                        <a:rPr lang="en-US" sz="1400" dirty="0" err="1" smtClean="0"/>
                        <a:t>coord</a:t>
                      </a:r>
                      <a:endParaRPr lang="en-US" sz="1400" dirty="0"/>
                    </a:p>
                  </a:txBody>
                  <a:tcPr marL="68580" marR="68580" marT="34290" marB="34290"/>
                </a:tc>
                <a:tc>
                  <a:txBody>
                    <a:bodyPr/>
                    <a:lstStyle/>
                    <a:p>
                      <a:pPr algn="ctr"/>
                      <a:r>
                        <a:rPr lang="en-US" sz="1400" dirty="0" smtClean="0"/>
                        <a:t># </a:t>
                      </a:r>
                      <a:r>
                        <a:rPr lang="en-US" sz="1400" dirty="0" err="1" smtClean="0"/>
                        <a:t>vox</a:t>
                      </a:r>
                      <a:endParaRPr lang="en-US" sz="1400" dirty="0"/>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t>T, </a:t>
                      </a:r>
                      <a:r>
                        <a:rPr lang="en-US" sz="1400" dirty="0" err="1" smtClean="0"/>
                        <a:t>pFDR</a:t>
                      </a:r>
                      <a:endParaRPr lang="en-US" sz="1400" dirty="0" smtClean="0"/>
                    </a:p>
                  </a:txBody>
                  <a:tcPr marL="68580" marR="68580" marT="34290" marB="34290"/>
                </a:tc>
              </a:tr>
              <a:tr h="278130">
                <a:tc>
                  <a:txBody>
                    <a:bodyPr/>
                    <a:lstStyle/>
                    <a:p>
                      <a:r>
                        <a:rPr lang="en-US" sz="1400" b="1" dirty="0" smtClean="0"/>
                        <a:t>R striatum</a:t>
                      </a:r>
                    </a:p>
                  </a:txBody>
                  <a:tcPr marL="68580" marR="68580" marT="34290" marB="34290"/>
                </a:tc>
                <a:tc>
                  <a:txBody>
                    <a:bodyPr/>
                    <a:lstStyle/>
                    <a:p>
                      <a:r>
                        <a:rPr lang="en-US" sz="1400" b="1" dirty="0" smtClean="0"/>
                        <a:t>26, 10, -4</a:t>
                      </a:r>
                      <a:endParaRPr lang="en-US" sz="1400" b="1" dirty="0"/>
                    </a:p>
                  </a:txBody>
                  <a:tcPr marL="68580" marR="68580" marT="34290" marB="34290"/>
                </a:tc>
                <a:tc>
                  <a:txBody>
                    <a:bodyPr/>
                    <a:lstStyle/>
                    <a:p>
                      <a:r>
                        <a:rPr lang="en-US" sz="1400" b="1" dirty="0" smtClean="0"/>
                        <a:t>528</a:t>
                      </a:r>
                      <a:endParaRPr lang="en-US" sz="1400" b="1" dirty="0"/>
                    </a:p>
                  </a:txBody>
                  <a:tcPr marL="68580" marR="68580" marT="34290" marB="34290"/>
                </a:tc>
                <a:tc>
                  <a:txBody>
                    <a:bodyPr/>
                    <a:lstStyle/>
                    <a:p>
                      <a:r>
                        <a:rPr lang="en-US" sz="1400" b="1" dirty="0" smtClean="0"/>
                        <a:t>4.5, 0.018</a:t>
                      </a:r>
                      <a:endParaRPr lang="en-US" sz="1400" b="1" dirty="0"/>
                    </a:p>
                  </a:txBody>
                  <a:tcPr marL="68580" marR="68580" marT="34290" marB="34290"/>
                </a:tc>
              </a:tr>
              <a:tr h="278130">
                <a:tc>
                  <a:txBody>
                    <a:bodyPr/>
                    <a:lstStyle/>
                    <a:p>
                      <a:r>
                        <a:rPr lang="en-US" sz="1400" b="1" dirty="0" smtClean="0"/>
                        <a:t>L striatum</a:t>
                      </a:r>
                      <a:endParaRPr lang="en-US" sz="1400" b="1" dirty="0"/>
                    </a:p>
                  </a:txBody>
                  <a:tcPr marL="68580" marR="68580" marT="34290" marB="34290"/>
                </a:tc>
                <a:tc>
                  <a:txBody>
                    <a:bodyPr/>
                    <a:lstStyle/>
                    <a:p>
                      <a:r>
                        <a:rPr lang="en-US" sz="1400" b="1" dirty="0" smtClean="0"/>
                        <a:t>-24, 4,</a:t>
                      </a:r>
                      <a:r>
                        <a:rPr lang="en-US" sz="1400" b="1" baseline="0" dirty="0" smtClean="0"/>
                        <a:t> -2</a:t>
                      </a:r>
                      <a:endParaRPr lang="en-US" sz="1400" b="1" dirty="0"/>
                    </a:p>
                  </a:txBody>
                  <a:tcPr marL="68580" marR="68580" marT="34290" marB="34290"/>
                </a:tc>
                <a:tc>
                  <a:txBody>
                    <a:bodyPr/>
                    <a:lstStyle/>
                    <a:p>
                      <a:r>
                        <a:rPr lang="en-US" sz="1400" b="1" dirty="0" smtClean="0"/>
                        <a:t>516</a:t>
                      </a:r>
                      <a:endParaRPr lang="en-US" sz="1400" b="1" dirty="0"/>
                    </a:p>
                  </a:txBody>
                  <a:tcPr marL="68580" marR="68580" marT="34290" marB="34290"/>
                </a:tc>
                <a:tc>
                  <a:txBody>
                    <a:bodyPr/>
                    <a:lstStyle/>
                    <a:p>
                      <a:r>
                        <a:rPr lang="en-US" sz="1400" b="1" dirty="0" smtClean="0"/>
                        <a:t>3.9, 0.018</a:t>
                      </a:r>
                      <a:endParaRPr lang="en-US" sz="1400" b="1" dirty="0"/>
                    </a:p>
                  </a:txBody>
                  <a:tcPr marL="68580" marR="68580" marT="34290" marB="34290"/>
                </a:tc>
              </a:tr>
            </a:tbl>
          </a:graphicData>
        </a:graphic>
      </p:graphicFrame>
      <p:sp>
        <p:nvSpPr>
          <p:cNvPr id="8" name="TextBox 7"/>
          <p:cNvSpPr txBox="1"/>
          <p:nvPr/>
        </p:nvSpPr>
        <p:spPr>
          <a:xfrm>
            <a:off x="3804632" y="4940389"/>
            <a:ext cx="2990088" cy="784830"/>
          </a:xfrm>
          <a:prstGeom prst="rect">
            <a:avLst/>
          </a:prstGeom>
          <a:noFill/>
          <a:ln w="25400">
            <a:solidFill>
              <a:srgbClr val="FF0000"/>
            </a:solidFill>
          </a:ln>
        </p:spPr>
        <p:txBody>
          <a:bodyPr wrap="square" rtlCol="0">
            <a:spAutoFit/>
          </a:bodyPr>
          <a:lstStyle/>
          <a:p>
            <a:pPr algn="ctr"/>
            <a:r>
              <a:rPr lang="en-US" sz="1500" b="1" dirty="0">
                <a:solidFill>
                  <a:srgbClr val="FF0000"/>
                </a:solidFill>
              </a:rPr>
              <a:t>No clusters in either the Taq1A or Ins/Del single SNP analyses survived the </a:t>
            </a:r>
            <a:r>
              <a:rPr lang="en-US" sz="1500" b="1" dirty="0" err="1">
                <a:solidFill>
                  <a:srgbClr val="FF0000"/>
                </a:solidFill>
              </a:rPr>
              <a:t>pFDR</a:t>
            </a:r>
            <a:r>
              <a:rPr lang="en-US" sz="1500" b="1" dirty="0">
                <a:solidFill>
                  <a:srgbClr val="FF0000"/>
                </a:solidFill>
              </a:rPr>
              <a:t>&lt;0.05 criterion.</a:t>
            </a:r>
          </a:p>
        </p:txBody>
      </p:sp>
      <p:sp>
        <p:nvSpPr>
          <p:cNvPr id="10" name="TextBox 9"/>
          <p:cNvSpPr txBox="1"/>
          <p:nvPr/>
        </p:nvSpPr>
        <p:spPr>
          <a:xfrm>
            <a:off x="715571" y="2454386"/>
            <a:ext cx="2721368" cy="692497"/>
          </a:xfrm>
          <a:prstGeom prst="rect">
            <a:avLst/>
          </a:prstGeom>
          <a:noFill/>
        </p:spPr>
        <p:txBody>
          <a:bodyPr wrap="square" rtlCol="0">
            <a:spAutoFit/>
          </a:bodyPr>
          <a:lstStyle/>
          <a:p>
            <a:pPr algn="ctr"/>
            <a:r>
              <a:rPr lang="en-US" sz="1350" b="1" dirty="0"/>
              <a:t>Replicate striatal effects observed previously </a:t>
            </a:r>
            <a:r>
              <a:rPr lang="en-US" sz="1200" b="1" dirty="0"/>
              <a:t>(</a:t>
            </a:r>
            <a:r>
              <a:rPr lang="en-US" sz="1200" b="1" dirty="0" err="1"/>
              <a:t>Hirvonen</a:t>
            </a:r>
            <a:r>
              <a:rPr lang="en-US" sz="1200" b="1" dirty="0"/>
              <a:t> et al., 2004; 2005)</a:t>
            </a:r>
          </a:p>
        </p:txBody>
      </p:sp>
      <p:grpSp>
        <p:nvGrpSpPr>
          <p:cNvPr id="17" name="Group 16"/>
          <p:cNvGrpSpPr/>
          <p:nvPr/>
        </p:nvGrpSpPr>
        <p:grpSpPr>
          <a:xfrm>
            <a:off x="473617" y="2939134"/>
            <a:ext cx="2577198" cy="2976887"/>
            <a:chOff x="631489" y="2775845"/>
            <a:chExt cx="3436264" cy="3969183"/>
          </a:xfrm>
        </p:grpSpPr>
        <p:grpSp>
          <p:nvGrpSpPr>
            <p:cNvPr id="12" name="Group 11"/>
            <p:cNvGrpSpPr/>
            <p:nvPr/>
          </p:nvGrpSpPr>
          <p:grpSpPr>
            <a:xfrm>
              <a:off x="984762" y="2775845"/>
              <a:ext cx="3082991" cy="3969183"/>
              <a:chOff x="538033" y="2679697"/>
              <a:chExt cx="3082991" cy="3969183"/>
            </a:xfrm>
          </p:grpSpPr>
          <p:pic>
            <p:nvPicPr>
              <p:cNvPr id="9" name="Content Placeholder 3"/>
              <p:cNvPicPr>
                <a:picLocks noChangeAspect="1"/>
              </p:cNvPicPr>
              <p:nvPr/>
            </p:nvPicPr>
            <p:blipFill rotWithShape="1">
              <a:blip r:embed="rId6"/>
              <a:srcRect l="21916" t="16607" b="11360"/>
              <a:stretch/>
            </p:blipFill>
            <p:spPr>
              <a:xfrm flipH="1">
                <a:off x="736224" y="2679697"/>
                <a:ext cx="2884800" cy="3428495"/>
              </a:xfrm>
              <a:prstGeom prst="rect">
                <a:avLst/>
              </a:prstGeom>
            </p:spPr>
          </p:pic>
          <p:pic>
            <p:nvPicPr>
              <p:cNvPr id="11" name="Content Placeholder 3"/>
              <p:cNvPicPr>
                <a:picLocks noChangeAspect="1"/>
              </p:cNvPicPr>
              <p:nvPr/>
            </p:nvPicPr>
            <p:blipFill rotWithShape="1">
              <a:blip r:embed="rId6"/>
              <a:srcRect l="9782" t="16607" r="77100"/>
              <a:stretch/>
            </p:blipFill>
            <p:spPr>
              <a:xfrm>
                <a:off x="538033" y="2679697"/>
                <a:ext cx="484632" cy="3969183"/>
              </a:xfrm>
              <a:prstGeom prst="rect">
                <a:avLst/>
              </a:prstGeom>
            </p:spPr>
          </p:pic>
        </p:grpSp>
        <p:sp>
          <p:nvSpPr>
            <p:cNvPr id="13" name="TextBox 12"/>
            <p:cNvSpPr txBox="1"/>
            <p:nvPr/>
          </p:nvSpPr>
          <p:spPr>
            <a:xfrm rot="16200000">
              <a:off x="-71780" y="4315313"/>
              <a:ext cx="1898981" cy="492443"/>
            </a:xfrm>
            <a:prstGeom prst="rect">
              <a:avLst/>
            </a:prstGeom>
            <a:noFill/>
          </p:spPr>
          <p:txBody>
            <a:bodyPr wrap="none" rtlCol="0">
              <a:spAutoFit/>
            </a:bodyPr>
            <a:lstStyle/>
            <a:p>
              <a:r>
                <a:rPr lang="en-US" b="1" dirty="0"/>
                <a:t>Striatal BPnd</a:t>
              </a:r>
            </a:p>
          </p:txBody>
        </p:sp>
        <p:sp>
          <p:nvSpPr>
            <p:cNvPr id="14" name="TextBox 13"/>
            <p:cNvSpPr txBox="1"/>
            <p:nvPr/>
          </p:nvSpPr>
          <p:spPr>
            <a:xfrm>
              <a:off x="1605360" y="6091067"/>
              <a:ext cx="571096" cy="492443"/>
            </a:xfrm>
            <a:prstGeom prst="rect">
              <a:avLst/>
            </a:prstGeom>
            <a:noFill/>
          </p:spPr>
          <p:txBody>
            <a:bodyPr wrap="none" rtlCol="0">
              <a:spAutoFit/>
            </a:bodyPr>
            <a:lstStyle/>
            <a:p>
              <a:r>
                <a:rPr lang="en-US" b="1" dirty="0"/>
                <a:t>CC</a:t>
              </a:r>
            </a:p>
          </p:txBody>
        </p:sp>
        <p:sp>
          <p:nvSpPr>
            <p:cNvPr id="15" name="TextBox 14"/>
            <p:cNvSpPr txBox="1"/>
            <p:nvPr/>
          </p:nvSpPr>
          <p:spPr>
            <a:xfrm>
              <a:off x="2470938" y="6077855"/>
              <a:ext cx="561949" cy="492443"/>
            </a:xfrm>
            <a:prstGeom prst="rect">
              <a:avLst/>
            </a:prstGeom>
            <a:noFill/>
          </p:spPr>
          <p:txBody>
            <a:bodyPr wrap="none" rtlCol="0">
              <a:spAutoFit/>
            </a:bodyPr>
            <a:lstStyle/>
            <a:p>
              <a:r>
                <a:rPr lang="en-US" b="1" dirty="0"/>
                <a:t>CT</a:t>
              </a:r>
            </a:p>
          </p:txBody>
        </p:sp>
        <p:sp>
          <p:nvSpPr>
            <p:cNvPr id="16" name="TextBox 15"/>
            <p:cNvSpPr txBox="1"/>
            <p:nvPr/>
          </p:nvSpPr>
          <p:spPr>
            <a:xfrm>
              <a:off x="3392534" y="6091067"/>
              <a:ext cx="553485" cy="492443"/>
            </a:xfrm>
            <a:prstGeom prst="rect">
              <a:avLst/>
            </a:prstGeom>
            <a:noFill/>
          </p:spPr>
          <p:txBody>
            <a:bodyPr wrap="none" rtlCol="0">
              <a:spAutoFit/>
            </a:bodyPr>
            <a:lstStyle/>
            <a:p>
              <a:r>
                <a:rPr lang="en-US" b="1" dirty="0"/>
                <a:t>TT</a:t>
              </a:r>
            </a:p>
          </p:txBody>
        </p:sp>
      </p:grpSp>
      <p:sp>
        <p:nvSpPr>
          <p:cNvPr id="18" name="TextBox 17"/>
          <p:cNvSpPr txBox="1"/>
          <p:nvPr/>
        </p:nvSpPr>
        <p:spPr>
          <a:xfrm>
            <a:off x="138666" y="6345322"/>
            <a:ext cx="4212820" cy="369332"/>
          </a:xfrm>
          <a:prstGeom prst="rect">
            <a:avLst/>
          </a:prstGeom>
          <a:noFill/>
        </p:spPr>
        <p:txBody>
          <a:bodyPr wrap="none" rtlCol="0">
            <a:spAutoFit/>
          </a:bodyPr>
          <a:lstStyle/>
          <a:p>
            <a:r>
              <a:rPr lang="en-US" b="1" dirty="0" smtClean="0">
                <a:hlinkClick r:id="rId7"/>
              </a:rPr>
              <a:t>Smith et al., 2017 Translational Psychiatry </a:t>
            </a:r>
            <a:endParaRPr lang="en-US" b="1" dirty="0"/>
          </a:p>
        </p:txBody>
      </p:sp>
    </p:spTree>
    <p:extLst>
      <p:ext uri="{BB962C8B-B14F-4D97-AF65-F5344CB8AC3E}">
        <p14:creationId xmlns:p14="http://schemas.microsoft.com/office/powerpoint/2010/main" val="1875083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4"/>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Graphic spid="7" grpId="0">
        <p:bldAsOne/>
      </p:bldGraphic>
      <p:bldP spid="8" grpId="0" animBg="1"/>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0202"/>
            <a:ext cx="9144000" cy="994172"/>
          </a:xfrm>
        </p:spPr>
        <p:txBody>
          <a:bodyPr>
            <a:normAutofit fontScale="90000"/>
          </a:bodyPr>
          <a:lstStyle/>
          <a:p>
            <a:pPr algn="ctr"/>
            <a:r>
              <a:rPr lang="en-US" dirty="0" smtClean="0"/>
              <a:t>No effect of Taq1A or Ins/Del SNPs on striatal </a:t>
            </a:r>
            <a:r>
              <a:rPr lang="en-US" dirty="0" err="1" smtClean="0"/>
              <a:t>BPnd</a:t>
            </a:r>
            <a:endParaRPr lang="en-US" dirty="0"/>
          </a:p>
        </p:txBody>
      </p:sp>
      <p:sp>
        <p:nvSpPr>
          <p:cNvPr id="3" name="Content Placeholder 2"/>
          <p:cNvSpPr>
            <a:spLocks noGrp="1"/>
          </p:cNvSpPr>
          <p:nvPr>
            <p:ph idx="1"/>
          </p:nvPr>
        </p:nvSpPr>
        <p:spPr>
          <a:xfrm>
            <a:off x="189564" y="1219200"/>
            <a:ext cx="9715849" cy="3263504"/>
          </a:xfrm>
        </p:spPr>
        <p:txBody>
          <a:bodyPr>
            <a:normAutofit/>
          </a:bodyPr>
          <a:lstStyle/>
          <a:p>
            <a:r>
              <a:rPr lang="en-US" sz="2800" dirty="0" smtClean="0"/>
              <a:t>Effects of each SNP on </a:t>
            </a:r>
            <a:r>
              <a:rPr lang="en-US" sz="2800" dirty="0" err="1" smtClean="0"/>
              <a:t>BPnd</a:t>
            </a:r>
            <a:r>
              <a:rPr lang="en-US" sz="2800" dirty="0" smtClean="0"/>
              <a:t> (p&lt;0.005, uncorrected)</a:t>
            </a:r>
            <a:endParaRPr lang="en-US" sz="2800" dirty="0"/>
          </a:p>
        </p:txBody>
      </p:sp>
      <p:pic>
        <p:nvPicPr>
          <p:cNvPr id="4" name="Picture 3"/>
          <p:cNvPicPr/>
          <p:nvPr/>
        </p:nvPicPr>
        <p:blipFill rotWithShape="1">
          <a:blip r:embed="rId2"/>
          <a:srcRect r="54233"/>
          <a:stretch/>
        </p:blipFill>
        <p:spPr>
          <a:xfrm>
            <a:off x="1171091" y="2292972"/>
            <a:ext cx="1843299" cy="3632938"/>
          </a:xfrm>
          <a:prstGeom prst="rect">
            <a:avLst/>
          </a:prstGeom>
        </p:spPr>
      </p:pic>
      <p:pic>
        <p:nvPicPr>
          <p:cNvPr id="5" name="Picture 4"/>
          <p:cNvPicPr/>
          <p:nvPr/>
        </p:nvPicPr>
        <p:blipFill rotWithShape="1">
          <a:blip r:embed="rId3"/>
          <a:srcRect t="11111" r="79167" b="5983"/>
          <a:stretch/>
        </p:blipFill>
        <p:spPr bwMode="auto">
          <a:xfrm>
            <a:off x="3605952" y="2392983"/>
            <a:ext cx="1663657" cy="3443175"/>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4"/>
          <a:srcRect t="10542" r="78859" b="5982"/>
          <a:stretch/>
        </p:blipFill>
        <p:spPr bwMode="auto">
          <a:xfrm>
            <a:off x="5861170" y="2400312"/>
            <a:ext cx="1712726" cy="3435846"/>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685800" y="3062182"/>
            <a:ext cx="567784" cy="323165"/>
          </a:xfrm>
          <a:prstGeom prst="rect">
            <a:avLst/>
          </a:prstGeom>
          <a:noFill/>
        </p:spPr>
        <p:txBody>
          <a:bodyPr wrap="none" rtlCol="0">
            <a:spAutoFit/>
          </a:bodyPr>
          <a:lstStyle/>
          <a:p>
            <a:r>
              <a:rPr lang="en-US" sz="1500" b="1" dirty="0"/>
              <a:t>y=14</a:t>
            </a:r>
            <a:endParaRPr lang="en-US" sz="1500" b="1" dirty="0"/>
          </a:p>
        </p:txBody>
      </p:sp>
      <p:sp>
        <p:nvSpPr>
          <p:cNvPr id="8" name="TextBox 7"/>
          <p:cNvSpPr txBox="1"/>
          <p:nvPr/>
        </p:nvSpPr>
        <p:spPr>
          <a:xfrm>
            <a:off x="736568" y="4843975"/>
            <a:ext cx="514885" cy="323165"/>
          </a:xfrm>
          <a:prstGeom prst="rect">
            <a:avLst/>
          </a:prstGeom>
          <a:noFill/>
        </p:spPr>
        <p:txBody>
          <a:bodyPr wrap="none" rtlCol="0">
            <a:spAutoFit/>
          </a:bodyPr>
          <a:lstStyle/>
          <a:p>
            <a:r>
              <a:rPr lang="en-US" sz="1500" b="1" dirty="0"/>
              <a:t>z=-5</a:t>
            </a:r>
            <a:endParaRPr lang="en-US" sz="1500" b="1" dirty="0"/>
          </a:p>
        </p:txBody>
      </p:sp>
      <p:sp>
        <p:nvSpPr>
          <p:cNvPr id="9" name="TextBox 8"/>
          <p:cNvSpPr txBox="1"/>
          <p:nvPr/>
        </p:nvSpPr>
        <p:spPr>
          <a:xfrm>
            <a:off x="1622879" y="1972351"/>
            <a:ext cx="1061509" cy="507831"/>
          </a:xfrm>
          <a:prstGeom prst="rect">
            <a:avLst/>
          </a:prstGeom>
          <a:noFill/>
        </p:spPr>
        <p:txBody>
          <a:bodyPr wrap="none" rtlCol="0">
            <a:spAutoFit/>
          </a:bodyPr>
          <a:lstStyle/>
          <a:p>
            <a:r>
              <a:rPr lang="en-US" sz="2700" dirty="0"/>
              <a:t>C957T</a:t>
            </a:r>
            <a:endParaRPr lang="en-US" sz="2700" dirty="0"/>
          </a:p>
        </p:txBody>
      </p:sp>
      <p:sp>
        <p:nvSpPr>
          <p:cNvPr id="10" name="TextBox 9"/>
          <p:cNvSpPr txBox="1"/>
          <p:nvPr/>
        </p:nvSpPr>
        <p:spPr>
          <a:xfrm>
            <a:off x="3889351" y="1949711"/>
            <a:ext cx="1047274" cy="507831"/>
          </a:xfrm>
          <a:prstGeom prst="rect">
            <a:avLst/>
          </a:prstGeom>
          <a:noFill/>
        </p:spPr>
        <p:txBody>
          <a:bodyPr wrap="none" rtlCol="0">
            <a:spAutoFit/>
          </a:bodyPr>
          <a:lstStyle/>
          <a:p>
            <a:r>
              <a:rPr lang="en-US" sz="2700" dirty="0"/>
              <a:t>Taq1A</a:t>
            </a:r>
            <a:endParaRPr lang="en-US" sz="2700" dirty="0"/>
          </a:p>
        </p:txBody>
      </p:sp>
      <p:sp>
        <p:nvSpPr>
          <p:cNvPr id="11" name="TextBox 10"/>
          <p:cNvSpPr txBox="1"/>
          <p:nvPr/>
        </p:nvSpPr>
        <p:spPr>
          <a:xfrm>
            <a:off x="6170281" y="1991187"/>
            <a:ext cx="1184940" cy="507831"/>
          </a:xfrm>
          <a:prstGeom prst="rect">
            <a:avLst/>
          </a:prstGeom>
          <a:noFill/>
        </p:spPr>
        <p:txBody>
          <a:bodyPr wrap="none" rtlCol="0">
            <a:spAutoFit/>
          </a:bodyPr>
          <a:lstStyle/>
          <a:p>
            <a:r>
              <a:rPr lang="en-US" sz="2700" dirty="0"/>
              <a:t>Ins/Del</a:t>
            </a:r>
            <a:endParaRPr lang="en-US" sz="2700" dirty="0"/>
          </a:p>
        </p:txBody>
      </p:sp>
    </p:spTree>
    <p:extLst>
      <p:ext uri="{BB962C8B-B14F-4D97-AF65-F5344CB8AC3E}">
        <p14:creationId xmlns:p14="http://schemas.microsoft.com/office/powerpoint/2010/main" val="4135375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661" y="281031"/>
            <a:ext cx="9158368" cy="994172"/>
          </a:xfrm>
        </p:spPr>
        <p:txBody>
          <a:bodyPr>
            <a:normAutofit/>
          </a:bodyPr>
          <a:lstStyle/>
          <a:p>
            <a:pPr algn="ctr"/>
            <a:r>
              <a:rPr lang="en-US" sz="2475" b="1" dirty="0" smtClean="0"/>
              <a:t>Striatal subdivisions are differentially connected in the brain, responsible for different processes</a:t>
            </a:r>
            <a:endParaRPr lang="en-US" sz="2475"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797" r="54976"/>
          <a:stretch/>
        </p:blipFill>
        <p:spPr>
          <a:xfrm>
            <a:off x="1748641" y="1845731"/>
            <a:ext cx="1557107" cy="3438662"/>
          </a:xfr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55178"/>
          <a:stretch/>
        </p:blipFill>
        <p:spPr>
          <a:xfrm>
            <a:off x="150246" y="1845731"/>
            <a:ext cx="1502535" cy="3429000"/>
          </a:xfrm>
          <a:prstGeom prst="rect">
            <a:avLst/>
          </a:prstGeom>
        </p:spPr>
      </p:pic>
      <p:sp>
        <p:nvSpPr>
          <p:cNvPr id="6" name="TextBox 5"/>
          <p:cNvSpPr txBox="1"/>
          <p:nvPr/>
        </p:nvSpPr>
        <p:spPr>
          <a:xfrm>
            <a:off x="934092" y="7104518"/>
            <a:ext cx="1673279" cy="300082"/>
          </a:xfrm>
          <a:prstGeom prst="rect">
            <a:avLst/>
          </a:prstGeom>
          <a:noFill/>
        </p:spPr>
        <p:txBody>
          <a:bodyPr wrap="none" rtlCol="0">
            <a:spAutoFit/>
          </a:bodyPr>
          <a:lstStyle/>
          <a:p>
            <a:r>
              <a:rPr lang="en-US" sz="1350" dirty="0"/>
              <a:t>MNI </a:t>
            </a:r>
            <a:r>
              <a:rPr lang="en-US" sz="1350" dirty="0" err="1"/>
              <a:t>coord</a:t>
            </a:r>
            <a:r>
              <a:rPr lang="en-US" sz="1350" dirty="0"/>
              <a:t>: 12, 15, -3</a:t>
            </a:r>
          </a:p>
        </p:txBody>
      </p:sp>
      <p:sp>
        <p:nvSpPr>
          <p:cNvPr id="3" name="Rectangle 2"/>
          <p:cNvSpPr/>
          <p:nvPr/>
        </p:nvSpPr>
        <p:spPr>
          <a:xfrm>
            <a:off x="42427" y="5325019"/>
            <a:ext cx="3944285" cy="415498"/>
          </a:xfrm>
          <a:prstGeom prst="rect">
            <a:avLst/>
          </a:prstGeom>
        </p:spPr>
        <p:txBody>
          <a:bodyPr wrap="none">
            <a:spAutoFit/>
          </a:bodyPr>
          <a:lstStyle/>
          <a:p>
            <a:r>
              <a:rPr lang="en-US" sz="2100" b="1" dirty="0"/>
              <a:t>Mawlawi et al., 2001 Striatal ROIs</a:t>
            </a:r>
          </a:p>
        </p:txBody>
      </p:sp>
      <p:sp>
        <p:nvSpPr>
          <p:cNvPr id="7" name="TextBox 6"/>
          <p:cNvSpPr txBox="1"/>
          <p:nvPr/>
        </p:nvSpPr>
        <p:spPr>
          <a:xfrm>
            <a:off x="3305749" y="2971609"/>
            <a:ext cx="1340623" cy="1569660"/>
          </a:xfrm>
          <a:prstGeom prst="rect">
            <a:avLst/>
          </a:prstGeom>
          <a:noFill/>
        </p:spPr>
        <p:txBody>
          <a:bodyPr wrap="none" rtlCol="0">
            <a:spAutoFit/>
          </a:bodyPr>
          <a:lstStyle/>
          <a:p>
            <a:r>
              <a:rPr lang="en-US" sz="2400" b="1" dirty="0">
                <a:solidFill>
                  <a:srgbClr val="0070C0"/>
                </a:solidFill>
              </a:rPr>
              <a:t>Caudate</a:t>
            </a:r>
          </a:p>
          <a:p>
            <a:r>
              <a:rPr lang="en-US" sz="2400" b="1" dirty="0">
                <a:solidFill>
                  <a:srgbClr val="C00000"/>
                </a:solidFill>
              </a:rPr>
              <a:t>Putamen</a:t>
            </a:r>
          </a:p>
          <a:p>
            <a:r>
              <a:rPr lang="en-US" sz="2400" b="1" dirty="0">
                <a:solidFill>
                  <a:srgbClr val="00B050"/>
                </a:solidFill>
              </a:rPr>
              <a:t>Ventral </a:t>
            </a:r>
          </a:p>
          <a:p>
            <a:r>
              <a:rPr lang="en-US" sz="2400" b="1" dirty="0">
                <a:solidFill>
                  <a:srgbClr val="00B050"/>
                </a:solidFill>
              </a:rPr>
              <a:t>Striatum</a:t>
            </a:r>
          </a:p>
        </p:txBody>
      </p:sp>
      <p:grpSp>
        <p:nvGrpSpPr>
          <p:cNvPr id="20" name="Group 19"/>
          <p:cNvGrpSpPr/>
          <p:nvPr/>
        </p:nvGrpSpPr>
        <p:grpSpPr>
          <a:xfrm>
            <a:off x="4668205" y="1585734"/>
            <a:ext cx="5670293" cy="4322939"/>
            <a:chOff x="6303295" y="1098200"/>
            <a:chExt cx="7560391" cy="5763918"/>
          </a:xfrm>
        </p:grpSpPr>
        <p:sp>
          <p:nvSpPr>
            <p:cNvPr id="15" name="Rectangle 14"/>
            <p:cNvSpPr/>
            <p:nvPr/>
          </p:nvSpPr>
          <p:spPr>
            <a:xfrm>
              <a:off x="6303295" y="1518429"/>
              <a:ext cx="5888705" cy="533957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 name="Group 9"/>
            <p:cNvGrpSpPr/>
            <p:nvPr/>
          </p:nvGrpSpPr>
          <p:grpSpPr>
            <a:xfrm>
              <a:off x="6303295" y="1904222"/>
              <a:ext cx="2280943" cy="4844457"/>
              <a:chOff x="7343645" y="1331314"/>
              <a:chExt cx="2280943" cy="4844457"/>
            </a:xfrm>
          </p:grpSpPr>
          <p:pic>
            <p:nvPicPr>
              <p:cNvPr id="8" name="Picture 7"/>
              <p:cNvPicPr>
                <a:picLocks noChangeAspect="1"/>
              </p:cNvPicPr>
              <p:nvPr/>
            </p:nvPicPr>
            <p:blipFill rotWithShape="1">
              <a:blip r:embed="rId4"/>
              <a:srcRect b="80205"/>
              <a:stretch/>
            </p:blipFill>
            <p:spPr>
              <a:xfrm>
                <a:off x="7343645" y="1331314"/>
                <a:ext cx="2280943" cy="1478388"/>
              </a:xfrm>
              <a:prstGeom prst="rect">
                <a:avLst/>
              </a:prstGeom>
            </p:spPr>
          </p:pic>
          <p:pic>
            <p:nvPicPr>
              <p:cNvPr id="9" name="Picture 8"/>
              <p:cNvPicPr>
                <a:picLocks noChangeAspect="1"/>
              </p:cNvPicPr>
              <p:nvPr/>
            </p:nvPicPr>
            <p:blipFill rotWithShape="1">
              <a:blip r:embed="rId4"/>
              <a:srcRect t="54930"/>
              <a:stretch/>
            </p:blipFill>
            <p:spPr>
              <a:xfrm>
                <a:off x="7343645" y="2809702"/>
                <a:ext cx="2280943" cy="3366069"/>
              </a:xfrm>
              <a:prstGeom prst="rect">
                <a:avLst/>
              </a:prstGeom>
            </p:spPr>
          </p:pic>
        </p:grpSp>
        <p:sp>
          <p:nvSpPr>
            <p:cNvPr id="11" name="Rectangle 10"/>
            <p:cNvSpPr/>
            <p:nvPr/>
          </p:nvSpPr>
          <p:spPr>
            <a:xfrm>
              <a:off x="6912552" y="1588339"/>
              <a:ext cx="6951134" cy="400109"/>
            </a:xfrm>
            <a:prstGeom prst="rect">
              <a:avLst/>
            </a:prstGeom>
          </p:spPr>
          <p:txBody>
            <a:bodyPr wrap="square">
              <a:spAutoFit/>
            </a:bodyPr>
            <a:lstStyle/>
            <a:p>
              <a:r>
                <a:rPr lang="en-US" sz="1350" b="1" dirty="0">
                  <a:solidFill>
                    <a:srgbClr val="00B050"/>
                  </a:solidFill>
                </a:rPr>
                <a:t>Ventral Striatum</a:t>
              </a:r>
            </a:p>
          </p:txBody>
        </p:sp>
        <p:sp>
          <p:nvSpPr>
            <p:cNvPr id="12" name="TextBox 11"/>
            <p:cNvSpPr txBox="1"/>
            <p:nvPr/>
          </p:nvSpPr>
          <p:spPr>
            <a:xfrm>
              <a:off x="6581907" y="1098200"/>
              <a:ext cx="5579391" cy="400109"/>
            </a:xfrm>
            <a:prstGeom prst="rect">
              <a:avLst/>
            </a:prstGeom>
            <a:noFill/>
          </p:spPr>
          <p:txBody>
            <a:bodyPr wrap="none" rtlCol="0">
              <a:spAutoFit/>
            </a:bodyPr>
            <a:lstStyle/>
            <a:p>
              <a:r>
                <a:rPr lang="en-US" sz="1350" b="1" dirty="0"/>
                <a:t>Striatal Functional Connectivity (Di Martino et al., 2008)</a:t>
              </a:r>
            </a:p>
          </p:txBody>
        </p:sp>
        <p:pic>
          <p:nvPicPr>
            <p:cNvPr id="13" name="Picture 12"/>
            <p:cNvPicPr>
              <a:picLocks noChangeAspect="1"/>
            </p:cNvPicPr>
            <p:nvPr/>
          </p:nvPicPr>
          <p:blipFill rotWithShape="1">
            <a:blip r:embed="rId5"/>
            <a:srcRect t="54925"/>
            <a:stretch/>
          </p:blipFill>
          <p:spPr>
            <a:xfrm>
              <a:off x="8584238" y="3458095"/>
              <a:ext cx="1559026" cy="3404023"/>
            </a:xfrm>
            <a:prstGeom prst="rect">
              <a:avLst/>
            </a:prstGeom>
          </p:spPr>
        </p:pic>
        <p:pic>
          <p:nvPicPr>
            <p:cNvPr id="14" name="Picture 13"/>
            <p:cNvPicPr>
              <a:picLocks noChangeAspect="1"/>
            </p:cNvPicPr>
            <p:nvPr/>
          </p:nvPicPr>
          <p:blipFill>
            <a:blip r:embed="rId6"/>
            <a:stretch>
              <a:fillRect/>
            </a:stretch>
          </p:blipFill>
          <p:spPr>
            <a:xfrm>
              <a:off x="8584238" y="1904222"/>
              <a:ext cx="1667964" cy="1436226"/>
            </a:xfrm>
            <a:prstGeom prst="rect">
              <a:avLst/>
            </a:prstGeom>
          </p:spPr>
        </p:pic>
        <p:pic>
          <p:nvPicPr>
            <p:cNvPr id="17" name="Picture 16"/>
            <p:cNvPicPr>
              <a:picLocks noChangeAspect="1"/>
            </p:cNvPicPr>
            <p:nvPr/>
          </p:nvPicPr>
          <p:blipFill rotWithShape="1">
            <a:blip r:embed="rId7"/>
            <a:srcRect b="80727"/>
            <a:stretch/>
          </p:blipFill>
          <p:spPr>
            <a:xfrm>
              <a:off x="10309381" y="1834554"/>
              <a:ext cx="1716503" cy="1587916"/>
            </a:xfrm>
            <a:prstGeom prst="rect">
              <a:avLst/>
            </a:prstGeom>
          </p:spPr>
        </p:pic>
        <p:pic>
          <p:nvPicPr>
            <p:cNvPr id="18" name="Picture 17"/>
            <p:cNvPicPr>
              <a:picLocks noChangeAspect="1"/>
            </p:cNvPicPr>
            <p:nvPr/>
          </p:nvPicPr>
          <p:blipFill rotWithShape="1">
            <a:blip r:embed="rId7"/>
            <a:srcRect t="56848"/>
            <a:stretch/>
          </p:blipFill>
          <p:spPr>
            <a:xfrm>
              <a:off x="10463244" y="3458095"/>
              <a:ext cx="1562640" cy="3236641"/>
            </a:xfrm>
            <a:prstGeom prst="rect">
              <a:avLst/>
            </a:prstGeom>
          </p:spPr>
        </p:pic>
      </p:grpSp>
      <p:sp>
        <p:nvSpPr>
          <p:cNvPr id="19" name="Rectangle 18"/>
          <p:cNvSpPr/>
          <p:nvPr/>
        </p:nvSpPr>
        <p:spPr>
          <a:xfrm>
            <a:off x="7935468" y="1945186"/>
            <a:ext cx="5213350" cy="300082"/>
          </a:xfrm>
          <a:prstGeom prst="rect">
            <a:avLst/>
          </a:prstGeom>
        </p:spPr>
        <p:txBody>
          <a:bodyPr wrap="square">
            <a:spAutoFit/>
          </a:bodyPr>
          <a:lstStyle/>
          <a:p>
            <a:r>
              <a:rPr lang="en-US" sz="1350" b="1" dirty="0">
                <a:solidFill>
                  <a:srgbClr val="FF0000"/>
                </a:solidFill>
              </a:rPr>
              <a:t>Putamen</a:t>
            </a:r>
          </a:p>
        </p:txBody>
      </p:sp>
      <p:sp>
        <p:nvSpPr>
          <p:cNvPr id="16" name="Rectangle 15"/>
          <p:cNvSpPr/>
          <p:nvPr/>
        </p:nvSpPr>
        <p:spPr>
          <a:xfrm>
            <a:off x="6641611" y="1949368"/>
            <a:ext cx="5213350" cy="300082"/>
          </a:xfrm>
          <a:prstGeom prst="rect">
            <a:avLst/>
          </a:prstGeom>
        </p:spPr>
        <p:txBody>
          <a:bodyPr wrap="square">
            <a:spAutoFit/>
          </a:bodyPr>
          <a:lstStyle/>
          <a:p>
            <a:r>
              <a:rPr lang="en-US" sz="1350" b="1" dirty="0">
                <a:solidFill>
                  <a:srgbClr val="00B0F0"/>
                </a:solidFill>
              </a:rPr>
              <a:t>Caudate</a:t>
            </a:r>
          </a:p>
        </p:txBody>
      </p:sp>
    </p:spTree>
    <p:extLst>
      <p:ext uri="{BB962C8B-B14F-4D97-AF65-F5344CB8AC3E}">
        <p14:creationId xmlns:p14="http://schemas.microsoft.com/office/powerpoint/2010/main" val="3133837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78720" y="2872289"/>
            <a:ext cx="4418409" cy="2475219"/>
            <a:chOff x="2426816" y="3557708"/>
            <a:chExt cx="5891212" cy="3300292"/>
          </a:xfrm>
        </p:grpSpPr>
        <p:graphicFrame>
          <p:nvGraphicFramePr>
            <p:cNvPr id="6" name="Chart 5"/>
            <p:cNvGraphicFramePr/>
            <p:nvPr>
              <p:extLst/>
            </p:nvPr>
          </p:nvGraphicFramePr>
          <p:xfrm>
            <a:off x="2426816" y="3557708"/>
            <a:ext cx="2952750" cy="33002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extLst/>
            </p:nvPr>
          </p:nvGraphicFramePr>
          <p:xfrm>
            <a:off x="5403378" y="3557708"/>
            <a:ext cx="2914650" cy="3300292"/>
          </p:xfrm>
          <a:graphic>
            <a:graphicData uri="http://schemas.openxmlformats.org/drawingml/2006/chart">
              <c:chart xmlns:c="http://schemas.openxmlformats.org/drawingml/2006/chart" xmlns:r="http://schemas.openxmlformats.org/officeDocument/2006/relationships" r:id="rId3"/>
            </a:graphicData>
          </a:graphic>
        </p:graphicFrame>
        <p:sp>
          <p:nvSpPr>
            <p:cNvPr id="8" name="Right Brace 7"/>
            <p:cNvSpPr/>
            <p:nvPr/>
          </p:nvSpPr>
          <p:spPr>
            <a:xfrm rot="16200000">
              <a:off x="7440019" y="3973538"/>
              <a:ext cx="135468" cy="647036"/>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9" name="TextBox 8"/>
            <p:cNvSpPr txBox="1"/>
            <p:nvPr/>
          </p:nvSpPr>
          <p:spPr>
            <a:xfrm>
              <a:off x="7365231" y="3972293"/>
              <a:ext cx="335989" cy="338555"/>
            </a:xfrm>
            <a:prstGeom prst="rect">
              <a:avLst/>
            </a:prstGeom>
            <a:noFill/>
          </p:spPr>
          <p:txBody>
            <a:bodyPr wrap="none" rtlCol="0">
              <a:spAutoFit/>
            </a:bodyPr>
            <a:lstStyle/>
            <a:p>
              <a:r>
                <a:rPr lang="en-US" sz="1050" dirty="0"/>
                <a:t>#</a:t>
              </a:r>
            </a:p>
          </p:txBody>
        </p:sp>
        <p:sp>
          <p:nvSpPr>
            <p:cNvPr id="10" name="Right Brace 9"/>
            <p:cNvSpPr/>
            <p:nvPr/>
          </p:nvSpPr>
          <p:spPr>
            <a:xfrm rot="16200000">
              <a:off x="6794495" y="4249816"/>
              <a:ext cx="124025" cy="65545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11" name="Right Brace 10"/>
            <p:cNvSpPr/>
            <p:nvPr/>
          </p:nvSpPr>
          <p:spPr>
            <a:xfrm rot="16200000">
              <a:off x="3823471" y="4625406"/>
              <a:ext cx="115559" cy="69933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12" name="TextBox 11"/>
            <p:cNvSpPr txBox="1"/>
            <p:nvPr/>
          </p:nvSpPr>
          <p:spPr>
            <a:xfrm>
              <a:off x="6702356" y="4250087"/>
              <a:ext cx="374461" cy="430887"/>
            </a:xfrm>
            <a:prstGeom prst="rect">
              <a:avLst/>
            </a:prstGeom>
            <a:noFill/>
          </p:spPr>
          <p:txBody>
            <a:bodyPr wrap="none" rtlCol="0">
              <a:spAutoFit/>
            </a:bodyPr>
            <a:lstStyle/>
            <a:p>
              <a:r>
                <a:rPr lang="en-US" sz="1500" dirty="0"/>
                <a:t>*</a:t>
              </a:r>
            </a:p>
          </p:txBody>
        </p:sp>
        <p:sp>
          <p:nvSpPr>
            <p:cNvPr id="13" name="TextBox 12"/>
            <p:cNvSpPr txBox="1"/>
            <p:nvPr/>
          </p:nvSpPr>
          <p:spPr>
            <a:xfrm>
              <a:off x="3734423" y="4621319"/>
              <a:ext cx="374461" cy="430887"/>
            </a:xfrm>
            <a:prstGeom prst="rect">
              <a:avLst/>
            </a:prstGeom>
            <a:noFill/>
          </p:spPr>
          <p:txBody>
            <a:bodyPr wrap="none" rtlCol="0">
              <a:spAutoFit/>
            </a:bodyPr>
            <a:lstStyle/>
            <a:p>
              <a:r>
                <a:rPr lang="en-US" sz="1500" dirty="0"/>
                <a:t>*</a:t>
              </a:r>
            </a:p>
          </p:txBody>
        </p:sp>
        <p:sp>
          <p:nvSpPr>
            <p:cNvPr id="22" name="TextBox 21"/>
            <p:cNvSpPr txBox="1"/>
            <p:nvPr/>
          </p:nvSpPr>
          <p:spPr>
            <a:xfrm>
              <a:off x="6963229" y="3714631"/>
              <a:ext cx="502701" cy="430887"/>
            </a:xfrm>
            <a:prstGeom prst="rect">
              <a:avLst/>
            </a:prstGeom>
            <a:noFill/>
          </p:spPr>
          <p:txBody>
            <a:bodyPr wrap="none" rtlCol="0">
              <a:spAutoFit/>
            </a:bodyPr>
            <a:lstStyle/>
            <a:p>
              <a:r>
                <a:rPr lang="en-US" sz="1500" dirty="0"/>
                <a:t>**</a:t>
              </a:r>
            </a:p>
          </p:txBody>
        </p:sp>
        <p:sp>
          <p:nvSpPr>
            <p:cNvPr id="23" name="Right Brace 22"/>
            <p:cNvSpPr/>
            <p:nvPr/>
          </p:nvSpPr>
          <p:spPr>
            <a:xfrm rot="16200000">
              <a:off x="7108083" y="3391549"/>
              <a:ext cx="143892" cy="130249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24" name="Right Brace 23"/>
            <p:cNvSpPr/>
            <p:nvPr/>
          </p:nvSpPr>
          <p:spPr>
            <a:xfrm rot="16200000">
              <a:off x="4195955" y="4007112"/>
              <a:ext cx="143892" cy="1205561"/>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25" name="TextBox 24"/>
            <p:cNvSpPr txBox="1"/>
            <p:nvPr/>
          </p:nvSpPr>
          <p:spPr>
            <a:xfrm>
              <a:off x="4130684" y="4209027"/>
              <a:ext cx="335989" cy="338555"/>
            </a:xfrm>
            <a:prstGeom prst="rect">
              <a:avLst/>
            </a:prstGeom>
            <a:noFill/>
          </p:spPr>
          <p:txBody>
            <a:bodyPr wrap="none" rtlCol="0">
              <a:spAutoFit/>
            </a:bodyPr>
            <a:lstStyle/>
            <a:p>
              <a:r>
                <a:rPr lang="en-US" sz="1050" dirty="0"/>
                <a:t>#</a:t>
              </a:r>
            </a:p>
          </p:txBody>
        </p:sp>
      </p:grpSp>
      <p:grpSp>
        <p:nvGrpSpPr>
          <p:cNvPr id="27" name="Group 26"/>
          <p:cNvGrpSpPr/>
          <p:nvPr/>
        </p:nvGrpSpPr>
        <p:grpSpPr>
          <a:xfrm>
            <a:off x="4632877" y="2872288"/>
            <a:ext cx="4364831" cy="2451713"/>
            <a:chOff x="2431578" y="288759"/>
            <a:chExt cx="5819775" cy="3268950"/>
          </a:xfrm>
        </p:grpSpPr>
        <p:graphicFrame>
          <p:nvGraphicFramePr>
            <p:cNvPr id="28" name="Chart 27"/>
            <p:cNvGraphicFramePr/>
            <p:nvPr>
              <p:extLst/>
            </p:nvPr>
          </p:nvGraphicFramePr>
          <p:xfrm>
            <a:off x="2431578" y="288759"/>
            <a:ext cx="2943225" cy="32689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9" name="Chart 28"/>
            <p:cNvGraphicFramePr/>
            <p:nvPr>
              <p:extLst/>
            </p:nvPr>
          </p:nvGraphicFramePr>
          <p:xfrm>
            <a:off x="5374803" y="288759"/>
            <a:ext cx="2876550" cy="3268950"/>
          </p:xfrm>
          <a:graphic>
            <a:graphicData uri="http://schemas.openxmlformats.org/drawingml/2006/chart">
              <c:chart xmlns:c="http://schemas.openxmlformats.org/drawingml/2006/chart" xmlns:r="http://schemas.openxmlformats.org/officeDocument/2006/relationships" r:id="rId5"/>
            </a:graphicData>
          </a:graphic>
        </p:graphicFrame>
        <p:sp>
          <p:nvSpPr>
            <p:cNvPr id="38" name="Right Brace 37"/>
            <p:cNvSpPr/>
            <p:nvPr/>
          </p:nvSpPr>
          <p:spPr>
            <a:xfrm rot="16200000">
              <a:off x="3799682" y="702578"/>
              <a:ext cx="115559" cy="69933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39" name="Right Brace 38"/>
            <p:cNvSpPr/>
            <p:nvPr/>
          </p:nvSpPr>
          <p:spPr>
            <a:xfrm rot="16200000">
              <a:off x="6724471" y="760356"/>
              <a:ext cx="115559" cy="69933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40" name="TextBox 39"/>
            <p:cNvSpPr txBox="1"/>
            <p:nvPr/>
          </p:nvSpPr>
          <p:spPr>
            <a:xfrm>
              <a:off x="3655197" y="715628"/>
              <a:ext cx="502701" cy="430887"/>
            </a:xfrm>
            <a:prstGeom prst="rect">
              <a:avLst/>
            </a:prstGeom>
            <a:noFill/>
          </p:spPr>
          <p:txBody>
            <a:bodyPr wrap="none" rtlCol="0">
              <a:spAutoFit/>
            </a:bodyPr>
            <a:lstStyle/>
            <a:p>
              <a:r>
                <a:rPr lang="en-US" sz="1500" dirty="0"/>
                <a:t>**</a:t>
              </a:r>
            </a:p>
          </p:txBody>
        </p:sp>
        <p:sp>
          <p:nvSpPr>
            <p:cNvPr id="41" name="TextBox 40"/>
            <p:cNvSpPr txBox="1"/>
            <p:nvPr/>
          </p:nvSpPr>
          <p:spPr>
            <a:xfrm>
              <a:off x="6574116" y="767694"/>
              <a:ext cx="502701" cy="430887"/>
            </a:xfrm>
            <a:prstGeom prst="rect">
              <a:avLst/>
            </a:prstGeom>
            <a:noFill/>
          </p:spPr>
          <p:txBody>
            <a:bodyPr wrap="none" rtlCol="0">
              <a:spAutoFit/>
            </a:bodyPr>
            <a:lstStyle/>
            <a:p>
              <a:r>
                <a:rPr lang="en-US" sz="1500" dirty="0"/>
                <a:t>**</a:t>
              </a:r>
            </a:p>
          </p:txBody>
        </p:sp>
        <p:sp>
          <p:nvSpPr>
            <p:cNvPr id="42" name="Right Brace 41"/>
            <p:cNvSpPr/>
            <p:nvPr/>
          </p:nvSpPr>
          <p:spPr>
            <a:xfrm rot="16200000">
              <a:off x="4126310" y="124280"/>
              <a:ext cx="139725" cy="132917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43" name="TextBox 42"/>
            <p:cNvSpPr txBox="1"/>
            <p:nvPr/>
          </p:nvSpPr>
          <p:spPr>
            <a:xfrm>
              <a:off x="3986555" y="451082"/>
              <a:ext cx="502701" cy="430887"/>
            </a:xfrm>
            <a:prstGeom prst="rect">
              <a:avLst/>
            </a:prstGeom>
            <a:noFill/>
          </p:spPr>
          <p:txBody>
            <a:bodyPr wrap="none" rtlCol="0">
              <a:spAutoFit/>
            </a:bodyPr>
            <a:lstStyle/>
            <a:p>
              <a:r>
                <a:rPr lang="en-US" sz="1500" dirty="0"/>
                <a:t>**</a:t>
              </a:r>
            </a:p>
          </p:txBody>
        </p:sp>
        <p:sp>
          <p:nvSpPr>
            <p:cNvPr id="44" name="Right Brace 43"/>
            <p:cNvSpPr/>
            <p:nvPr/>
          </p:nvSpPr>
          <p:spPr>
            <a:xfrm rot="16200000">
              <a:off x="7051539" y="235241"/>
              <a:ext cx="143892" cy="1205561"/>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45" name="TextBox 44"/>
            <p:cNvSpPr txBox="1"/>
            <p:nvPr/>
          </p:nvSpPr>
          <p:spPr>
            <a:xfrm>
              <a:off x="6997668" y="505282"/>
              <a:ext cx="335989" cy="338555"/>
            </a:xfrm>
            <a:prstGeom prst="rect">
              <a:avLst/>
            </a:prstGeom>
            <a:noFill/>
          </p:spPr>
          <p:txBody>
            <a:bodyPr wrap="none" rtlCol="0">
              <a:spAutoFit/>
            </a:bodyPr>
            <a:lstStyle/>
            <a:p>
              <a:r>
                <a:rPr lang="en-US" sz="1050" dirty="0"/>
                <a:t>#</a:t>
              </a:r>
            </a:p>
          </p:txBody>
        </p:sp>
      </p:grpSp>
      <p:sp>
        <p:nvSpPr>
          <p:cNvPr id="2" name="Rectangle 1"/>
          <p:cNvSpPr/>
          <p:nvPr/>
        </p:nvSpPr>
        <p:spPr>
          <a:xfrm>
            <a:off x="78720" y="5425509"/>
            <a:ext cx="9467850" cy="323165"/>
          </a:xfrm>
          <a:prstGeom prst="rect">
            <a:avLst/>
          </a:prstGeom>
        </p:spPr>
        <p:txBody>
          <a:bodyPr wrap="square">
            <a:spAutoFit/>
          </a:bodyPr>
          <a:lstStyle/>
          <a:p>
            <a:r>
              <a:rPr lang="en-US" sz="1500" b="1" dirty="0"/>
              <a:t>**p&lt;0.01, *p&lt;0.05, #p&lt;0.10 </a:t>
            </a:r>
            <a:r>
              <a:rPr lang="en-US" sz="1425" b="1" dirty="0"/>
              <a:t>reflect significant across genotype group differences in BPnd, controlling for age and sex</a:t>
            </a:r>
          </a:p>
        </p:txBody>
      </p:sp>
      <p:sp>
        <p:nvSpPr>
          <p:cNvPr id="3" name="TextBox 2"/>
          <p:cNvSpPr txBox="1"/>
          <p:nvPr/>
        </p:nvSpPr>
        <p:spPr>
          <a:xfrm>
            <a:off x="1" y="599719"/>
            <a:ext cx="9143999" cy="461665"/>
          </a:xfrm>
          <a:prstGeom prst="rect">
            <a:avLst/>
          </a:prstGeom>
          <a:noFill/>
        </p:spPr>
        <p:txBody>
          <a:bodyPr wrap="square" rtlCol="0">
            <a:spAutoFit/>
          </a:bodyPr>
          <a:lstStyle/>
          <a:p>
            <a:pPr algn="ctr"/>
            <a:r>
              <a:rPr lang="en-US" sz="2400" dirty="0"/>
              <a:t>C957T SNP is associated with BPnd in Ventral Striatum (VS) &amp; Putamen</a:t>
            </a:r>
          </a:p>
        </p:txBody>
      </p:sp>
      <p:pic>
        <p:nvPicPr>
          <p:cNvPr id="50" name="Content Placeholder 3"/>
          <p:cNvPicPr>
            <a:picLocks noChangeAspect="1"/>
          </p:cNvPicPr>
          <p:nvPr/>
        </p:nvPicPr>
        <p:blipFill rotWithShape="1">
          <a:blip r:embed="rId6" cstate="print">
            <a:extLst>
              <a:ext uri="{28A0092B-C50C-407E-A947-70E740481C1C}">
                <a14:useLocalDpi xmlns:a14="http://schemas.microsoft.com/office/drawing/2010/main" val="0"/>
              </a:ext>
            </a:extLst>
          </a:blip>
          <a:srcRect t="2797" r="54976" b="58252"/>
          <a:stretch/>
        </p:blipFill>
        <p:spPr>
          <a:xfrm>
            <a:off x="1598086" y="1448691"/>
            <a:ext cx="1557107" cy="1377951"/>
          </a:xfrm>
          <a:prstGeom prst="rect">
            <a:avLst/>
          </a:prstGeom>
        </p:spPr>
      </p:pic>
      <p:cxnSp>
        <p:nvCxnSpPr>
          <p:cNvPr id="52" name="Straight Arrow Connector 51"/>
          <p:cNvCxnSpPr/>
          <p:nvPr/>
        </p:nvCxnSpPr>
        <p:spPr>
          <a:xfrm flipH="1">
            <a:off x="1987554" y="2393447"/>
            <a:ext cx="494849" cy="836829"/>
          </a:xfrm>
          <a:prstGeom prst="straightConnector1">
            <a:avLst/>
          </a:prstGeom>
          <a:ln w="50800">
            <a:solidFill>
              <a:srgbClr val="5FFC08"/>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2311141" y="2393447"/>
            <a:ext cx="580412" cy="756650"/>
          </a:xfrm>
          <a:prstGeom prst="straightConnector1">
            <a:avLst/>
          </a:prstGeom>
          <a:ln w="50800">
            <a:solidFill>
              <a:srgbClr val="5FFC08"/>
            </a:solidFill>
            <a:tailEnd type="triangle"/>
          </a:ln>
        </p:spPr>
        <p:style>
          <a:lnRef idx="1">
            <a:schemeClr val="accent1"/>
          </a:lnRef>
          <a:fillRef idx="0">
            <a:schemeClr val="accent1"/>
          </a:fillRef>
          <a:effectRef idx="0">
            <a:schemeClr val="accent1"/>
          </a:effectRef>
          <a:fontRef idx="minor">
            <a:schemeClr val="tx1"/>
          </a:fontRef>
        </p:style>
      </p:cxnSp>
      <p:pic>
        <p:nvPicPr>
          <p:cNvPr id="61" name="Content Placeholder 3"/>
          <p:cNvPicPr>
            <a:picLocks noChangeAspect="1"/>
          </p:cNvPicPr>
          <p:nvPr/>
        </p:nvPicPr>
        <p:blipFill rotWithShape="1">
          <a:blip r:embed="rId6" cstate="print">
            <a:extLst>
              <a:ext uri="{28A0092B-C50C-407E-A947-70E740481C1C}">
                <a14:useLocalDpi xmlns:a14="http://schemas.microsoft.com/office/drawing/2010/main" val="0"/>
              </a:ext>
            </a:extLst>
          </a:blip>
          <a:srcRect t="2797" r="54976" b="58252"/>
          <a:stretch/>
        </p:blipFill>
        <p:spPr>
          <a:xfrm>
            <a:off x="6182673" y="1440985"/>
            <a:ext cx="1557107" cy="1377951"/>
          </a:xfrm>
          <a:prstGeom prst="rect">
            <a:avLst/>
          </a:prstGeom>
        </p:spPr>
      </p:pic>
      <p:cxnSp>
        <p:nvCxnSpPr>
          <p:cNvPr id="62" name="Straight Arrow Connector 61"/>
          <p:cNvCxnSpPr/>
          <p:nvPr/>
        </p:nvCxnSpPr>
        <p:spPr>
          <a:xfrm>
            <a:off x="6755813" y="2350014"/>
            <a:ext cx="593144" cy="770778"/>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H="1">
            <a:off x="6703109" y="2350014"/>
            <a:ext cx="450648" cy="765567"/>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4" name="Picture 33"/>
          <p:cNvPicPr/>
          <p:nvPr/>
        </p:nvPicPr>
        <p:blipFill rotWithShape="1">
          <a:blip r:embed="rId7"/>
          <a:srcRect l="4363" t="4276" r="55962" b="59291"/>
          <a:stretch/>
        </p:blipFill>
        <p:spPr>
          <a:xfrm>
            <a:off x="3885444" y="1319133"/>
            <a:ext cx="1476158" cy="1252565"/>
          </a:xfrm>
          <a:prstGeom prst="rect">
            <a:avLst/>
          </a:prstGeom>
        </p:spPr>
      </p:pic>
      <p:sp>
        <p:nvSpPr>
          <p:cNvPr id="4" name="TextBox 3"/>
          <p:cNvSpPr txBox="1"/>
          <p:nvPr/>
        </p:nvSpPr>
        <p:spPr>
          <a:xfrm>
            <a:off x="3982698" y="2507272"/>
            <a:ext cx="1350113" cy="300082"/>
          </a:xfrm>
          <a:prstGeom prst="rect">
            <a:avLst/>
          </a:prstGeom>
          <a:noFill/>
        </p:spPr>
        <p:txBody>
          <a:bodyPr wrap="none" rtlCol="0">
            <a:spAutoFit/>
          </a:bodyPr>
          <a:lstStyle/>
          <a:p>
            <a:r>
              <a:rPr lang="en-US" sz="1350" b="1" dirty="0" err="1"/>
              <a:t>Voxelwise</a:t>
            </a:r>
            <a:r>
              <a:rPr lang="en-US" sz="1350" b="1" dirty="0"/>
              <a:t> result</a:t>
            </a:r>
          </a:p>
        </p:txBody>
      </p:sp>
      <p:sp>
        <p:nvSpPr>
          <p:cNvPr id="5" name="Rectangle 4"/>
          <p:cNvSpPr/>
          <p:nvPr/>
        </p:nvSpPr>
        <p:spPr>
          <a:xfrm>
            <a:off x="2399433" y="2855620"/>
            <a:ext cx="4440863" cy="2489711"/>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TextBox 36"/>
          <p:cNvSpPr txBox="1"/>
          <p:nvPr/>
        </p:nvSpPr>
        <p:spPr>
          <a:xfrm>
            <a:off x="138666" y="6345322"/>
            <a:ext cx="4212820" cy="369332"/>
          </a:xfrm>
          <a:prstGeom prst="rect">
            <a:avLst/>
          </a:prstGeom>
          <a:noFill/>
        </p:spPr>
        <p:txBody>
          <a:bodyPr wrap="none" rtlCol="0">
            <a:spAutoFit/>
          </a:bodyPr>
          <a:lstStyle/>
          <a:p>
            <a:r>
              <a:rPr lang="en-US" b="1" dirty="0" smtClean="0">
                <a:hlinkClick r:id="rId8"/>
              </a:rPr>
              <a:t>Smith et al., 2017 Translational Psychiatry </a:t>
            </a:r>
            <a:endParaRPr lang="en-US" b="1" dirty="0"/>
          </a:p>
        </p:txBody>
      </p:sp>
    </p:spTree>
    <p:extLst>
      <p:ext uri="{BB962C8B-B14F-4D97-AF65-F5344CB8AC3E}">
        <p14:creationId xmlns:p14="http://schemas.microsoft.com/office/powerpoint/2010/main" val="1471308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55"/>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52"/>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65"/>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62"/>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661326" y="1447800"/>
            <a:ext cx="4730074" cy="4940629"/>
          </a:xfrm>
          <a:prstGeom prst="rect">
            <a:avLst/>
          </a:prstGeom>
        </p:spPr>
      </p:pic>
      <p:sp>
        <p:nvSpPr>
          <p:cNvPr id="5" name="Title 4"/>
          <p:cNvSpPr txBox="1">
            <a:spLocks noGrp="1"/>
          </p:cNvSpPr>
          <p:nvPr>
            <p:ph type="title"/>
          </p:nvPr>
        </p:nvSpPr>
        <p:spPr>
          <a:xfrm>
            <a:off x="533400" y="35620"/>
            <a:ext cx="8229600" cy="1077218"/>
          </a:xfrm>
          <a:prstGeom prst="rect">
            <a:avLst/>
          </a:prstGeom>
          <a:noFill/>
        </p:spPr>
        <p:txBody>
          <a:bodyPr wrap="square" rtlCol="0">
            <a:spAutoFit/>
          </a:bodyPr>
          <a:lstStyle/>
          <a:p>
            <a:pPr algn="ctr"/>
            <a:r>
              <a:rPr lang="en-US" sz="3200" b="1" dirty="0" smtClean="0">
                <a:solidFill>
                  <a:srgbClr val="C00000"/>
                </a:solidFill>
              </a:rPr>
              <a:t>↓ midbrain DA synthesis, </a:t>
            </a:r>
          </a:p>
          <a:p>
            <a:pPr algn="ctr"/>
            <a:r>
              <a:rPr lang="en-US" sz="3200" b="1" dirty="0" smtClean="0">
                <a:solidFill>
                  <a:srgbClr val="C00000"/>
                </a:solidFill>
              </a:rPr>
              <a:t>↑ sensitivity to reward magnitude</a:t>
            </a:r>
            <a:endParaRPr lang="en-US" sz="3200" b="1" dirty="0">
              <a:solidFill>
                <a:srgbClr val="C00000"/>
              </a:solidFill>
            </a:endParaRPr>
          </a:p>
        </p:txBody>
      </p:sp>
      <p:sp>
        <p:nvSpPr>
          <p:cNvPr id="6" name="TextBox 5"/>
          <p:cNvSpPr txBox="1"/>
          <p:nvPr/>
        </p:nvSpPr>
        <p:spPr>
          <a:xfrm>
            <a:off x="2680376" y="1435429"/>
            <a:ext cx="457200" cy="685800"/>
          </a:xfrm>
          <a:prstGeom prst="rect">
            <a:avLst/>
          </a:prstGeom>
          <a:solidFill>
            <a:schemeClr val="bg1"/>
          </a:solidFill>
        </p:spPr>
        <p:txBody>
          <a:bodyPr wrap="square" rtlCol="0">
            <a:spAutoFit/>
          </a:bodyPr>
          <a:lstStyle/>
          <a:p>
            <a:endParaRPr lang="en-US" dirty="0"/>
          </a:p>
        </p:txBody>
      </p:sp>
      <p:sp>
        <p:nvSpPr>
          <p:cNvPr id="7" name="TextBox 6"/>
          <p:cNvSpPr txBox="1"/>
          <p:nvPr/>
        </p:nvSpPr>
        <p:spPr>
          <a:xfrm>
            <a:off x="1790700" y="5334000"/>
            <a:ext cx="457200" cy="685800"/>
          </a:xfrm>
          <a:prstGeom prst="rect">
            <a:avLst/>
          </a:prstGeom>
          <a:solidFill>
            <a:schemeClr val="bg1"/>
          </a:solidFill>
        </p:spPr>
        <p:txBody>
          <a:bodyPr wrap="square" rtlCol="0">
            <a:spAutoFit/>
          </a:bodyPr>
          <a:lstStyle/>
          <a:p>
            <a:endParaRPr lang="en-US" dirty="0"/>
          </a:p>
        </p:txBody>
      </p:sp>
      <p:sp>
        <p:nvSpPr>
          <p:cNvPr id="8" name="Rectangle 7"/>
          <p:cNvSpPr/>
          <p:nvPr/>
        </p:nvSpPr>
        <p:spPr>
          <a:xfrm>
            <a:off x="4724400" y="6400800"/>
            <a:ext cx="4572000" cy="646331"/>
          </a:xfrm>
          <a:prstGeom prst="rect">
            <a:avLst/>
          </a:prstGeom>
        </p:spPr>
        <p:txBody>
          <a:bodyPr>
            <a:spAutoFit/>
          </a:bodyPr>
          <a:lstStyle/>
          <a:p>
            <a:r>
              <a:rPr lang="en-US" dirty="0">
                <a:hlinkClick r:id="rId3"/>
              </a:rPr>
              <a:t>Smith et al., 2016 Journal of Neurophysiology</a:t>
            </a:r>
            <a:br>
              <a:rPr lang="en-US" dirty="0">
                <a:hlinkClick r:id="rId3"/>
              </a:rPr>
            </a:br>
            <a:endParaRPr lang="en-US" dirty="0"/>
          </a:p>
        </p:txBody>
      </p:sp>
      <p:pic>
        <p:nvPicPr>
          <p:cNvPr id="9" name="Picture 8"/>
          <p:cNvPicPr>
            <a:picLocks noChangeAspect="1"/>
          </p:cNvPicPr>
          <p:nvPr/>
        </p:nvPicPr>
        <p:blipFill rotWithShape="1">
          <a:blip r:embed="rId4"/>
          <a:srcRect l="2864" t="55526" r="66367" b="4371"/>
          <a:stretch/>
        </p:blipFill>
        <p:spPr>
          <a:xfrm>
            <a:off x="6553200" y="1600200"/>
            <a:ext cx="1828800" cy="1981200"/>
          </a:xfrm>
          <a:prstGeom prst="rect">
            <a:avLst/>
          </a:prstGeom>
        </p:spPr>
      </p:pic>
      <p:pic>
        <p:nvPicPr>
          <p:cNvPr id="10" name="Picture 9"/>
          <p:cNvPicPr>
            <a:picLocks noChangeAspect="1"/>
          </p:cNvPicPr>
          <p:nvPr/>
        </p:nvPicPr>
        <p:blipFill rotWithShape="1">
          <a:blip r:embed="rId4"/>
          <a:srcRect l="69277" t="46272"/>
          <a:stretch/>
        </p:blipFill>
        <p:spPr>
          <a:xfrm>
            <a:off x="914401" y="1330877"/>
            <a:ext cx="1681370" cy="2444008"/>
          </a:xfrm>
          <a:prstGeom prst="rect">
            <a:avLst/>
          </a:prstGeom>
        </p:spPr>
      </p:pic>
      <p:pic>
        <p:nvPicPr>
          <p:cNvPr id="11" name="Picture 10"/>
          <p:cNvPicPr>
            <a:picLocks noChangeAspect="1"/>
          </p:cNvPicPr>
          <p:nvPr/>
        </p:nvPicPr>
        <p:blipFill rotWithShape="1">
          <a:blip r:embed="rId4"/>
          <a:srcRect l="34916" t="46272" r="30199"/>
          <a:stretch/>
        </p:blipFill>
        <p:spPr>
          <a:xfrm>
            <a:off x="893815" y="4114800"/>
            <a:ext cx="1701956" cy="2178789"/>
          </a:xfrm>
          <a:prstGeom prst="rect">
            <a:avLst/>
          </a:prstGeom>
        </p:spPr>
      </p:pic>
      <p:sp>
        <p:nvSpPr>
          <p:cNvPr id="12" name="TextBox 11"/>
          <p:cNvSpPr txBox="1"/>
          <p:nvPr/>
        </p:nvSpPr>
        <p:spPr>
          <a:xfrm>
            <a:off x="1322114" y="1330877"/>
            <a:ext cx="865943" cy="369332"/>
          </a:xfrm>
          <a:prstGeom prst="rect">
            <a:avLst/>
          </a:prstGeom>
          <a:noFill/>
        </p:spPr>
        <p:txBody>
          <a:bodyPr wrap="none" rtlCol="0">
            <a:spAutoFit/>
          </a:bodyPr>
          <a:lstStyle/>
          <a:p>
            <a:r>
              <a:rPr lang="en-US" b="1" dirty="0" smtClean="0">
                <a:solidFill>
                  <a:schemeClr val="bg1"/>
                </a:solidFill>
              </a:rPr>
              <a:t>HI FMT</a:t>
            </a:r>
            <a:endParaRPr lang="en-US" b="1" dirty="0">
              <a:solidFill>
                <a:schemeClr val="bg1"/>
              </a:solidFill>
            </a:endParaRPr>
          </a:p>
        </p:txBody>
      </p:sp>
      <p:sp>
        <p:nvSpPr>
          <p:cNvPr id="13" name="TextBox 12"/>
          <p:cNvSpPr txBox="1"/>
          <p:nvPr/>
        </p:nvSpPr>
        <p:spPr>
          <a:xfrm>
            <a:off x="1357728" y="5969329"/>
            <a:ext cx="880369" cy="369332"/>
          </a:xfrm>
          <a:prstGeom prst="rect">
            <a:avLst/>
          </a:prstGeom>
          <a:noFill/>
        </p:spPr>
        <p:txBody>
          <a:bodyPr wrap="none" rtlCol="0">
            <a:spAutoFit/>
          </a:bodyPr>
          <a:lstStyle/>
          <a:p>
            <a:r>
              <a:rPr lang="en-US" b="1" dirty="0" smtClean="0">
                <a:solidFill>
                  <a:schemeClr val="bg1"/>
                </a:solidFill>
              </a:rPr>
              <a:t>Lo FMT</a:t>
            </a:r>
            <a:endParaRPr lang="en-US" b="1" dirty="0">
              <a:solidFill>
                <a:schemeClr val="bg1"/>
              </a:solidFill>
            </a:endParaRPr>
          </a:p>
        </p:txBody>
      </p:sp>
    </p:spTree>
    <p:extLst>
      <p:ext uri="{BB962C8B-B14F-4D97-AF65-F5344CB8AC3E}">
        <p14:creationId xmlns:p14="http://schemas.microsoft.com/office/powerpoint/2010/main" val="141576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178" y="590986"/>
            <a:ext cx="7886700" cy="994172"/>
          </a:xfrm>
        </p:spPr>
        <p:txBody>
          <a:bodyPr>
            <a:normAutofit fontScale="90000"/>
          </a:bodyPr>
          <a:lstStyle/>
          <a:p>
            <a:pPr algn="ctr"/>
            <a:r>
              <a:rPr lang="en-US" sz="3000" b="1" dirty="0"/>
              <a:t>C957T (but not other SNPs) predicts BPnd in anatomically derived putamen and VS ROIs</a:t>
            </a:r>
          </a:p>
        </p:txBody>
      </p:sp>
      <p:graphicFrame>
        <p:nvGraphicFramePr>
          <p:cNvPr id="4" name="Table 3"/>
          <p:cNvGraphicFramePr>
            <a:graphicFrameLocks noGrp="1"/>
          </p:cNvGraphicFramePr>
          <p:nvPr>
            <p:extLst/>
          </p:nvPr>
        </p:nvGraphicFramePr>
        <p:xfrm>
          <a:off x="3085804" y="2368816"/>
          <a:ext cx="5054729" cy="3383280"/>
        </p:xfrm>
        <a:graphic>
          <a:graphicData uri="http://schemas.openxmlformats.org/drawingml/2006/table">
            <a:tbl>
              <a:tblPr firstRow="1" bandRow="1">
                <a:tableStyleId>{93296810-A885-4BE3-A3E7-6D5BEEA58F35}</a:tableStyleId>
              </a:tblPr>
              <a:tblGrid>
                <a:gridCol w="1554811"/>
                <a:gridCol w="922706"/>
                <a:gridCol w="806041"/>
                <a:gridCol w="1771171"/>
              </a:tblGrid>
              <a:tr h="278130">
                <a:tc>
                  <a:txBody>
                    <a:bodyPr/>
                    <a:lstStyle/>
                    <a:p>
                      <a:pPr algn="ctr"/>
                      <a:r>
                        <a:rPr lang="en-US" sz="1400" dirty="0" smtClean="0"/>
                        <a:t>Ventral Striatum</a:t>
                      </a:r>
                      <a:endParaRPr lang="en-US" sz="1400" dirty="0"/>
                    </a:p>
                  </a:txBody>
                  <a:tcPr marL="68580" marR="68580" marT="34290" marB="34290">
                    <a:solidFill>
                      <a:srgbClr val="00B050"/>
                    </a:solidFill>
                  </a:tcPr>
                </a:tc>
                <a:tc>
                  <a:txBody>
                    <a:bodyPr/>
                    <a:lstStyle/>
                    <a:p>
                      <a:pPr algn="ctr"/>
                      <a:r>
                        <a:rPr lang="en-US" sz="1400" dirty="0" smtClean="0"/>
                        <a:t>Beta</a:t>
                      </a:r>
                      <a:endParaRPr lang="en-US" sz="1400" dirty="0"/>
                    </a:p>
                  </a:txBody>
                  <a:tcPr marL="68580" marR="68580" marT="34290" marB="34290">
                    <a:solidFill>
                      <a:srgbClr val="00B050"/>
                    </a:solidFill>
                  </a:tcPr>
                </a:tc>
                <a:tc>
                  <a:txBody>
                    <a:bodyPr/>
                    <a:lstStyle/>
                    <a:p>
                      <a:pPr algn="ctr"/>
                      <a:r>
                        <a:rPr lang="en-US" sz="1400" dirty="0" smtClean="0"/>
                        <a:t>R</a:t>
                      </a:r>
                      <a:r>
                        <a:rPr lang="en-US" sz="1400" baseline="30000" dirty="0" smtClean="0"/>
                        <a:t>2</a:t>
                      </a:r>
                      <a:endParaRPr lang="en-US" sz="1400" baseline="30000" dirty="0"/>
                    </a:p>
                  </a:txBody>
                  <a:tcPr marL="68580" marR="68580" marT="34290" marB="34290">
                    <a:solidFill>
                      <a:srgbClr val="00B050"/>
                    </a:solidFill>
                  </a:tcPr>
                </a:tc>
                <a:tc>
                  <a:txBody>
                    <a:bodyPr/>
                    <a:lstStyle/>
                    <a:p>
                      <a:pPr algn="ctr"/>
                      <a:r>
                        <a:rPr lang="en-US" sz="1400" dirty="0" smtClean="0"/>
                        <a:t>F-change, p</a:t>
                      </a:r>
                      <a:endParaRPr lang="en-US" sz="1400" dirty="0"/>
                    </a:p>
                  </a:txBody>
                  <a:tcPr marL="68580" marR="68580" marT="34290" marB="34290">
                    <a:solidFill>
                      <a:srgbClr val="00B050"/>
                    </a:solidFill>
                  </a:tcPr>
                </a:tc>
              </a:tr>
              <a:tr h="278130">
                <a:tc>
                  <a:txBody>
                    <a:bodyPr/>
                    <a:lstStyle/>
                    <a:p>
                      <a:pPr algn="ctr"/>
                      <a:r>
                        <a:rPr lang="en-US" sz="1400" b="1" dirty="0" smtClean="0"/>
                        <a:t>C957T </a:t>
                      </a:r>
                      <a:endParaRPr lang="en-US" sz="1400" b="1" dirty="0"/>
                    </a:p>
                  </a:txBody>
                  <a:tcPr marL="68580" marR="68580" marT="34290" marB="34290"/>
                </a:tc>
                <a:tc>
                  <a:txBody>
                    <a:bodyPr/>
                    <a:lstStyle/>
                    <a:p>
                      <a:pPr algn="ctr"/>
                      <a:r>
                        <a:rPr lang="en-US" sz="1400" b="1" dirty="0" smtClean="0"/>
                        <a:t>0.325</a:t>
                      </a:r>
                      <a:endParaRPr lang="en-US" sz="1400" b="1" dirty="0"/>
                    </a:p>
                  </a:txBody>
                  <a:tcPr marL="68580" marR="68580" marT="34290" marB="34290"/>
                </a:tc>
                <a:tc>
                  <a:txBody>
                    <a:bodyPr/>
                    <a:lstStyle/>
                    <a:p>
                      <a:pPr algn="ctr"/>
                      <a:r>
                        <a:rPr lang="en-US" sz="1400" b="1" dirty="0" smtClean="0"/>
                        <a:t>0.185</a:t>
                      </a:r>
                      <a:endParaRPr lang="en-US" sz="1400" b="1" dirty="0"/>
                    </a:p>
                  </a:txBody>
                  <a:tcPr marL="68580" marR="68580" marT="34290" marB="34290"/>
                </a:tc>
                <a:tc>
                  <a:txBody>
                    <a:bodyPr/>
                    <a:lstStyle/>
                    <a:p>
                      <a:pPr algn="ctr"/>
                      <a:r>
                        <a:rPr lang="en-US" sz="1400" b="1" dirty="0" smtClean="0"/>
                        <a:t>10.24, 0.002</a:t>
                      </a:r>
                      <a:endParaRPr lang="en-US" sz="1400" b="1" dirty="0"/>
                    </a:p>
                  </a:txBody>
                  <a:tcPr marL="68580" marR="68580" marT="34290" marB="34290"/>
                </a:tc>
              </a:tr>
              <a:tr h="278130">
                <a:tc>
                  <a:txBody>
                    <a:bodyPr/>
                    <a:lstStyle/>
                    <a:p>
                      <a:pPr algn="ctr"/>
                      <a:r>
                        <a:rPr lang="en-US" sz="1400" dirty="0" smtClean="0"/>
                        <a:t>+</a:t>
                      </a:r>
                      <a:r>
                        <a:rPr lang="en-US" sz="1400" dirty="0" err="1" smtClean="0"/>
                        <a:t>InsDel</a:t>
                      </a:r>
                      <a:endParaRPr lang="en-US" sz="1400" b="1" dirty="0"/>
                    </a:p>
                  </a:txBody>
                  <a:tcPr marL="68580" marR="68580" marT="34290" marB="34290"/>
                </a:tc>
                <a:tc>
                  <a:txBody>
                    <a:bodyPr/>
                    <a:lstStyle/>
                    <a:p>
                      <a:pPr algn="ctr"/>
                      <a:r>
                        <a:rPr lang="en-US" sz="1400" dirty="0" smtClean="0"/>
                        <a:t>0.053</a:t>
                      </a:r>
                      <a:endParaRPr lang="en-US" sz="1400" dirty="0"/>
                    </a:p>
                  </a:txBody>
                  <a:tcPr marL="68580" marR="68580" marT="34290" marB="34290"/>
                </a:tc>
                <a:tc>
                  <a:txBody>
                    <a:bodyPr/>
                    <a:lstStyle/>
                    <a:p>
                      <a:pPr algn="ctr"/>
                      <a:r>
                        <a:rPr lang="en-US" sz="1400" dirty="0" smtClean="0"/>
                        <a:t>0.177</a:t>
                      </a:r>
                      <a:endParaRPr lang="en-US" sz="1400" dirty="0"/>
                    </a:p>
                  </a:txBody>
                  <a:tcPr marL="68580" marR="68580" marT="34290" marB="34290"/>
                </a:tc>
                <a:tc>
                  <a:txBody>
                    <a:bodyPr/>
                    <a:lstStyle/>
                    <a:p>
                      <a:pPr algn="ctr"/>
                      <a:r>
                        <a:rPr lang="en-US" sz="1400" dirty="0" smtClean="0"/>
                        <a:t>0.238, ns</a:t>
                      </a:r>
                      <a:endParaRPr lang="en-US" sz="1400" b="1" i="1" dirty="0"/>
                    </a:p>
                  </a:txBody>
                  <a:tcPr marL="68580" marR="68580" marT="34290" marB="34290"/>
                </a:tc>
              </a:tr>
              <a:tr h="278130">
                <a:tc>
                  <a:txBody>
                    <a:bodyPr/>
                    <a:lstStyle/>
                    <a:p>
                      <a:pPr algn="ctr"/>
                      <a:r>
                        <a:rPr lang="en-US" sz="1400" dirty="0" smtClean="0"/>
                        <a:t>+Taq1A</a:t>
                      </a:r>
                      <a:endParaRPr lang="en-US" sz="1400" b="1" dirty="0"/>
                    </a:p>
                  </a:txBody>
                  <a:tcPr marL="68580" marR="68580" marT="34290" marB="34290"/>
                </a:tc>
                <a:tc>
                  <a:txBody>
                    <a:bodyPr/>
                    <a:lstStyle/>
                    <a:p>
                      <a:pPr algn="ctr"/>
                      <a:r>
                        <a:rPr lang="en-US" sz="1400" dirty="0" smtClean="0"/>
                        <a:t>-0.013</a:t>
                      </a:r>
                      <a:endParaRPr lang="en-US" sz="1400" dirty="0"/>
                    </a:p>
                  </a:txBody>
                  <a:tcPr marL="68580" marR="68580" marT="34290" marB="34290"/>
                </a:tc>
                <a:tc>
                  <a:txBody>
                    <a:bodyPr/>
                    <a:lstStyle/>
                    <a:p>
                      <a:pPr algn="ctr"/>
                      <a:r>
                        <a:rPr lang="en-US" sz="1400" dirty="0" smtClean="0"/>
                        <a:t>0.166</a:t>
                      </a:r>
                      <a:endParaRPr lang="en-US" sz="1400" dirty="0"/>
                    </a:p>
                  </a:txBody>
                  <a:tcPr marL="68580" marR="68580" marT="34290" marB="34290"/>
                </a:tc>
                <a:tc>
                  <a:txBody>
                    <a:bodyPr/>
                    <a:lstStyle/>
                    <a:p>
                      <a:pPr algn="ctr"/>
                      <a:r>
                        <a:rPr lang="en-US" sz="1400" dirty="0" smtClean="0"/>
                        <a:t>0.014, ns</a:t>
                      </a:r>
                      <a:endParaRPr lang="en-US" sz="1400" b="1" i="1" dirty="0"/>
                    </a:p>
                  </a:txBody>
                  <a:tcPr marL="68580" marR="68580" marT="34290" marB="34290"/>
                </a:tc>
              </a:tr>
              <a:tr h="278130">
                <a:tc>
                  <a:txBody>
                    <a:bodyPr/>
                    <a:lstStyle/>
                    <a:p>
                      <a:pPr algn="ctr"/>
                      <a:r>
                        <a:rPr lang="en-US" sz="1400" b="1" smtClean="0">
                          <a:solidFill>
                            <a:schemeClr val="bg1"/>
                          </a:solidFill>
                        </a:rPr>
                        <a:t>Putamen</a:t>
                      </a:r>
                      <a:endParaRPr lang="en-US" sz="1400" b="1" dirty="0">
                        <a:solidFill>
                          <a:schemeClr val="bg1"/>
                        </a:solidFill>
                      </a:endParaRPr>
                    </a:p>
                  </a:txBody>
                  <a:tcPr marL="68580" marR="68580" marT="34290" marB="34290">
                    <a:lnB w="28575" cap="flat" cmpd="sng" algn="ctr">
                      <a:solidFill>
                        <a:schemeClr val="bg1"/>
                      </a:solidFill>
                      <a:prstDash val="solid"/>
                      <a:round/>
                      <a:headEnd type="none" w="med" len="med"/>
                      <a:tailEnd type="none" w="med" len="med"/>
                    </a:lnB>
                    <a:solidFill>
                      <a:srgbClr val="FF0000"/>
                    </a:solidFill>
                  </a:tcPr>
                </a:tc>
                <a:tc>
                  <a:txBody>
                    <a:bodyPr/>
                    <a:lstStyle/>
                    <a:p>
                      <a:pPr algn="ctr"/>
                      <a:r>
                        <a:rPr lang="en-US" sz="1400" b="1" dirty="0" smtClean="0">
                          <a:solidFill>
                            <a:schemeClr val="bg1"/>
                          </a:solidFill>
                        </a:rPr>
                        <a:t>Beta</a:t>
                      </a:r>
                      <a:endParaRPr lang="en-US" sz="1400" b="1" dirty="0">
                        <a:solidFill>
                          <a:schemeClr val="bg1"/>
                        </a:solidFill>
                      </a:endParaRPr>
                    </a:p>
                  </a:txBody>
                  <a:tcPr marL="68580" marR="68580" marT="34290" marB="34290">
                    <a:lnB w="28575" cap="flat" cmpd="sng" algn="ctr">
                      <a:solidFill>
                        <a:schemeClr val="bg1"/>
                      </a:solidFill>
                      <a:prstDash val="solid"/>
                      <a:round/>
                      <a:headEnd type="none" w="med" len="med"/>
                      <a:tailEnd type="none" w="med" len="med"/>
                    </a:lnB>
                    <a:solidFill>
                      <a:srgbClr val="FF0000"/>
                    </a:solidFill>
                  </a:tcPr>
                </a:tc>
                <a:tc>
                  <a:txBody>
                    <a:bodyPr/>
                    <a:lstStyle/>
                    <a:p>
                      <a:pPr algn="ctr"/>
                      <a:r>
                        <a:rPr lang="en-US" sz="1400" b="1" dirty="0" smtClean="0">
                          <a:solidFill>
                            <a:schemeClr val="bg1"/>
                          </a:solidFill>
                        </a:rPr>
                        <a:t>R</a:t>
                      </a:r>
                      <a:r>
                        <a:rPr lang="en-US" sz="1400" b="1" baseline="30000" dirty="0" smtClean="0">
                          <a:solidFill>
                            <a:schemeClr val="bg1"/>
                          </a:solidFill>
                        </a:rPr>
                        <a:t>2</a:t>
                      </a:r>
                      <a:endParaRPr lang="en-US" sz="1400" b="1" baseline="30000" dirty="0">
                        <a:solidFill>
                          <a:schemeClr val="bg1"/>
                        </a:solidFill>
                      </a:endParaRPr>
                    </a:p>
                  </a:txBody>
                  <a:tcPr marL="68580" marR="68580" marT="34290" marB="34290">
                    <a:lnB w="28575" cap="flat" cmpd="sng" algn="ctr">
                      <a:solidFill>
                        <a:schemeClr val="bg1"/>
                      </a:solidFill>
                      <a:prstDash val="solid"/>
                      <a:round/>
                      <a:headEnd type="none" w="med" len="med"/>
                      <a:tailEnd type="none" w="med" len="med"/>
                    </a:lnB>
                    <a:solidFill>
                      <a:srgbClr val="FF0000"/>
                    </a:solidFill>
                  </a:tcPr>
                </a:tc>
                <a:tc>
                  <a:txBody>
                    <a:bodyPr/>
                    <a:lstStyle/>
                    <a:p>
                      <a:pPr algn="ctr"/>
                      <a:r>
                        <a:rPr lang="en-US" sz="1400" b="1" dirty="0" smtClean="0">
                          <a:solidFill>
                            <a:schemeClr val="bg1"/>
                          </a:solidFill>
                        </a:rPr>
                        <a:t>F-change, p</a:t>
                      </a:r>
                      <a:endParaRPr lang="en-US" sz="1400" b="1" dirty="0">
                        <a:solidFill>
                          <a:schemeClr val="bg1"/>
                        </a:solidFill>
                      </a:endParaRPr>
                    </a:p>
                  </a:txBody>
                  <a:tcPr marL="68580" marR="68580" marT="34290" marB="34290">
                    <a:lnB w="28575" cap="flat" cmpd="sng" algn="ctr">
                      <a:solidFill>
                        <a:schemeClr val="bg1"/>
                      </a:solidFill>
                      <a:prstDash val="solid"/>
                      <a:round/>
                      <a:headEnd type="none" w="med" len="med"/>
                      <a:tailEnd type="none" w="med" len="med"/>
                    </a:lnB>
                    <a:solidFill>
                      <a:srgbClr val="FF0000"/>
                    </a:solidFill>
                  </a:tcPr>
                </a:tc>
              </a:tr>
              <a:tr h="278130">
                <a:tc>
                  <a:txBody>
                    <a:bodyPr/>
                    <a:lstStyle/>
                    <a:p>
                      <a:pPr algn="ctr"/>
                      <a:r>
                        <a:rPr lang="en-US" sz="1400" b="1" dirty="0" smtClean="0"/>
                        <a:t>C957T </a:t>
                      </a:r>
                      <a:endParaRPr lang="en-US" sz="1400" b="1" dirty="0"/>
                    </a:p>
                  </a:txBody>
                  <a:tcPr marL="68580" marR="68580" marT="34290" marB="34290">
                    <a:lnT w="28575" cap="flat" cmpd="sng" algn="ctr">
                      <a:solidFill>
                        <a:schemeClr val="bg1"/>
                      </a:solidFill>
                      <a:prstDash val="solid"/>
                      <a:round/>
                      <a:headEnd type="none" w="med" len="med"/>
                      <a:tailEnd type="none" w="med" len="med"/>
                    </a:lnT>
                    <a:solidFill>
                      <a:srgbClr val="FD7373"/>
                    </a:solidFill>
                  </a:tcPr>
                </a:tc>
                <a:tc>
                  <a:txBody>
                    <a:bodyPr/>
                    <a:lstStyle/>
                    <a:p>
                      <a:pPr algn="ctr"/>
                      <a:r>
                        <a:rPr lang="en-US" sz="1400" b="1" dirty="0" smtClean="0"/>
                        <a:t>0.304</a:t>
                      </a:r>
                      <a:endParaRPr lang="en-US" sz="1400" b="1" dirty="0"/>
                    </a:p>
                  </a:txBody>
                  <a:tcPr marL="68580" marR="68580" marT="34290" marB="34290">
                    <a:lnT w="28575" cap="flat" cmpd="sng" algn="ctr">
                      <a:solidFill>
                        <a:schemeClr val="bg1"/>
                      </a:solidFill>
                      <a:prstDash val="solid"/>
                      <a:round/>
                      <a:headEnd type="none" w="med" len="med"/>
                      <a:tailEnd type="none" w="med" len="med"/>
                    </a:lnT>
                    <a:solidFill>
                      <a:srgbClr val="FD7373"/>
                    </a:solidFill>
                  </a:tcPr>
                </a:tc>
                <a:tc>
                  <a:txBody>
                    <a:bodyPr/>
                    <a:lstStyle/>
                    <a:p>
                      <a:pPr algn="ctr"/>
                      <a:r>
                        <a:rPr lang="en-US" sz="1400" b="1" dirty="0" smtClean="0"/>
                        <a:t>0.065</a:t>
                      </a:r>
                      <a:endParaRPr lang="en-US" sz="1400" b="1" dirty="0"/>
                    </a:p>
                  </a:txBody>
                  <a:tcPr marL="68580" marR="68580" marT="34290" marB="34290">
                    <a:lnT w="28575" cap="flat" cmpd="sng" algn="ctr">
                      <a:solidFill>
                        <a:schemeClr val="bg1"/>
                      </a:solidFill>
                      <a:prstDash val="solid"/>
                      <a:round/>
                      <a:headEnd type="none" w="med" len="med"/>
                      <a:tailEnd type="none" w="med" len="med"/>
                    </a:lnT>
                    <a:solidFill>
                      <a:srgbClr val="FD7373"/>
                    </a:solidFill>
                  </a:tcPr>
                </a:tc>
                <a:tc>
                  <a:txBody>
                    <a:bodyPr/>
                    <a:lstStyle/>
                    <a:p>
                      <a:pPr algn="ctr"/>
                      <a:r>
                        <a:rPr lang="en-US" sz="1400" b="1" dirty="0" smtClean="0"/>
                        <a:t>7.80, 0.007</a:t>
                      </a:r>
                      <a:endParaRPr lang="en-US" sz="1400" b="1" dirty="0"/>
                    </a:p>
                  </a:txBody>
                  <a:tcPr marL="68580" marR="68580" marT="34290" marB="34290">
                    <a:lnT w="28575" cap="flat" cmpd="sng" algn="ctr">
                      <a:solidFill>
                        <a:schemeClr val="bg1"/>
                      </a:solidFill>
                      <a:prstDash val="solid"/>
                      <a:round/>
                      <a:headEnd type="none" w="med" len="med"/>
                      <a:tailEnd type="none" w="med" len="med"/>
                    </a:lnT>
                    <a:solidFill>
                      <a:srgbClr val="FD7373"/>
                    </a:solidFill>
                  </a:tcPr>
                </a:tc>
              </a:tr>
              <a:tr h="278130">
                <a:tc>
                  <a:txBody>
                    <a:bodyPr/>
                    <a:lstStyle/>
                    <a:p>
                      <a:pPr algn="ctr"/>
                      <a:r>
                        <a:rPr lang="en-US" sz="1400" dirty="0" smtClean="0"/>
                        <a:t>+</a:t>
                      </a:r>
                      <a:r>
                        <a:rPr lang="en-US" sz="1400" dirty="0" err="1" smtClean="0"/>
                        <a:t>InsDel</a:t>
                      </a:r>
                      <a:endParaRPr lang="en-US" sz="1400" b="1" dirty="0"/>
                    </a:p>
                  </a:txBody>
                  <a:tcPr marL="68580" marR="68580" marT="34290" marB="34290">
                    <a:solidFill>
                      <a:srgbClr val="FCC1BC"/>
                    </a:solidFill>
                  </a:tcPr>
                </a:tc>
                <a:tc>
                  <a:txBody>
                    <a:bodyPr/>
                    <a:lstStyle/>
                    <a:p>
                      <a:pPr algn="ctr"/>
                      <a:r>
                        <a:rPr lang="en-US" sz="1400" dirty="0" smtClean="0"/>
                        <a:t>-0.004</a:t>
                      </a:r>
                      <a:endParaRPr lang="en-US" sz="1400" dirty="0"/>
                    </a:p>
                  </a:txBody>
                  <a:tcPr marL="68580" marR="68580" marT="34290" marB="34290">
                    <a:solidFill>
                      <a:srgbClr val="FCC1BC"/>
                    </a:solidFill>
                  </a:tcPr>
                </a:tc>
                <a:tc>
                  <a:txBody>
                    <a:bodyPr/>
                    <a:lstStyle/>
                    <a:p>
                      <a:pPr algn="ctr"/>
                      <a:r>
                        <a:rPr lang="en-US" sz="1400" dirty="0" smtClean="0"/>
                        <a:t>0.054</a:t>
                      </a:r>
                      <a:endParaRPr lang="en-US" sz="1400" dirty="0"/>
                    </a:p>
                  </a:txBody>
                  <a:tcPr marL="68580" marR="68580" marT="34290" marB="34290">
                    <a:solidFill>
                      <a:srgbClr val="FCC1BC"/>
                    </a:solidFill>
                  </a:tcPr>
                </a:tc>
                <a:tc>
                  <a:txBody>
                    <a:bodyPr/>
                    <a:lstStyle/>
                    <a:p>
                      <a:pPr algn="ctr"/>
                      <a:r>
                        <a:rPr lang="en-US" sz="1400" dirty="0" smtClean="0"/>
                        <a:t>0.001, ns</a:t>
                      </a:r>
                      <a:endParaRPr lang="en-US" sz="1400" b="1" i="1" dirty="0"/>
                    </a:p>
                  </a:txBody>
                  <a:tcPr marL="68580" marR="68580" marT="34290" marB="34290">
                    <a:solidFill>
                      <a:srgbClr val="FCC1BC"/>
                    </a:solidFill>
                  </a:tcPr>
                </a:tc>
              </a:tr>
              <a:tr h="278130">
                <a:tc>
                  <a:txBody>
                    <a:bodyPr/>
                    <a:lstStyle/>
                    <a:p>
                      <a:pPr algn="ctr"/>
                      <a:r>
                        <a:rPr lang="en-US" sz="1400" dirty="0" smtClean="0"/>
                        <a:t>+Taq1A</a:t>
                      </a:r>
                      <a:endParaRPr lang="en-US" sz="1400" b="1" dirty="0"/>
                    </a:p>
                  </a:txBody>
                  <a:tcPr marL="68580" marR="68580" marT="34290" marB="34290">
                    <a:solidFill>
                      <a:srgbClr val="FD7373"/>
                    </a:solidFill>
                  </a:tcPr>
                </a:tc>
                <a:tc>
                  <a:txBody>
                    <a:bodyPr/>
                    <a:lstStyle/>
                    <a:p>
                      <a:pPr algn="ctr"/>
                      <a:r>
                        <a:rPr lang="en-US" sz="1400" dirty="0" smtClean="0"/>
                        <a:t>0.048</a:t>
                      </a:r>
                      <a:endParaRPr lang="en-US" sz="1400" dirty="0"/>
                    </a:p>
                  </a:txBody>
                  <a:tcPr marL="68580" marR="68580" marT="34290" marB="34290">
                    <a:solidFill>
                      <a:srgbClr val="FD7373"/>
                    </a:solidFill>
                  </a:tcPr>
                </a:tc>
                <a:tc>
                  <a:txBody>
                    <a:bodyPr/>
                    <a:lstStyle/>
                    <a:p>
                      <a:pPr algn="ctr"/>
                      <a:r>
                        <a:rPr lang="en-US" sz="1400" dirty="0" smtClean="0"/>
                        <a:t>0.043</a:t>
                      </a:r>
                      <a:endParaRPr lang="en-US" sz="1400" dirty="0"/>
                    </a:p>
                  </a:txBody>
                  <a:tcPr marL="68580" marR="68580" marT="34290" marB="34290">
                    <a:solidFill>
                      <a:srgbClr val="FD7373"/>
                    </a:solidFill>
                  </a:tcPr>
                </a:tc>
                <a:tc>
                  <a:txBody>
                    <a:bodyPr/>
                    <a:lstStyle/>
                    <a:p>
                      <a:pPr algn="ctr"/>
                      <a:r>
                        <a:rPr lang="en-US" sz="1400" dirty="0" smtClean="0"/>
                        <a:t>0.171, ns</a:t>
                      </a:r>
                      <a:endParaRPr lang="en-US" sz="1400" b="1" i="1" dirty="0"/>
                    </a:p>
                  </a:txBody>
                  <a:tcPr marL="68580" marR="68580" marT="34290" marB="34290">
                    <a:solidFill>
                      <a:srgbClr val="FD7373"/>
                    </a:solidFill>
                  </a:tcPr>
                </a:tc>
              </a:tr>
              <a:tr h="278130">
                <a:tc>
                  <a:txBody>
                    <a:bodyPr/>
                    <a:lstStyle/>
                    <a:p>
                      <a:pPr algn="ctr"/>
                      <a:r>
                        <a:rPr lang="en-US" sz="1400" b="1" dirty="0" smtClean="0">
                          <a:solidFill>
                            <a:schemeClr val="bg1"/>
                          </a:solidFill>
                        </a:rPr>
                        <a:t>Caudate</a:t>
                      </a:r>
                      <a:endParaRPr lang="en-US" sz="1400" b="1" dirty="0">
                        <a:solidFill>
                          <a:schemeClr val="bg1"/>
                        </a:solidFill>
                      </a:endParaRPr>
                    </a:p>
                  </a:txBody>
                  <a:tcPr marL="68580" marR="68580" marT="34290" marB="34290">
                    <a:solidFill>
                      <a:srgbClr val="0070C0"/>
                    </a:solidFill>
                  </a:tcPr>
                </a:tc>
                <a:tc>
                  <a:txBody>
                    <a:bodyPr/>
                    <a:lstStyle/>
                    <a:p>
                      <a:pPr algn="ctr"/>
                      <a:r>
                        <a:rPr lang="en-US" sz="1400" b="1" dirty="0" smtClean="0">
                          <a:solidFill>
                            <a:schemeClr val="bg1"/>
                          </a:solidFill>
                        </a:rPr>
                        <a:t>Beta</a:t>
                      </a:r>
                      <a:endParaRPr lang="en-US" sz="1400" b="1" dirty="0">
                        <a:solidFill>
                          <a:schemeClr val="bg1"/>
                        </a:solidFill>
                      </a:endParaRPr>
                    </a:p>
                  </a:txBody>
                  <a:tcPr marL="68580" marR="68580" marT="34290" marB="34290">
                    <a:solidFill>
                      <a:srgbClr val="0070C0"/>
                    </a:solidFill>
                  </a:tcPr>
                </a:tc>
                <a:tc>
                  <a:txBody>
                    <a:bodyPr/>
                    <a:lstStyle/>
                    <a:p>
                      <a:pPr algn="ctr"/>
                      <a:r>
                        <a:rPr lang="en-US" sz="1400" b="1" dirty="0" smtClean="0">
                          <a:solidFill>
                            <a:schemeClr val="bg1"/>
                          </a:solidFill>
                        </a:rPr>
                        <a:t>R</a:t>
                      </a:r>
                      <a:r>
                        <a:rPr lang="en-US" sz="1400" b="1" baseline="30000" dirty="0" smtClean="0">
                          <a:solidFill>
                            <a:schemeClr val="bg1"/>
                          </a:solidFill>
                        </a:rPr>
                        <a:t>2</a:t>
                      </a:r>
                      <a:endParaRPr lang="en-US" sz="1400" b="1" baseline="30000" dirty="0">
                        <a:solidFill>
                          <a:schemeClr val="bg1"/>
                        </a:solidFill>
                      </a:endParaRPr>
                    </a:p>
                  </a:txBody>
                  <a:tcPr marL="68580" marR="68580" marT="34290" marB="34290">
                    <a:solidFill>
                      <a:srgbClr val="0070C0"/>
                    </a:solidFill>
                  </a:tcPr>
                </a:tc>
                <a:tc>
                  <a:txBody>
                    <a:bodyPr/>
                    <a:lstStyle/>
                    <a:p>
                      <a:pPr algn="ctr"/>
                      <a:r>
                        <a:rPr lang="en-US" sz="1400" b="1" dirty="0" smtClean="0">
                          <a:solidFill>
                            <a:schemeClr val="bg1"/>
                          </a:solidFill>
                        </a:rPr>
                        <a:t>F-change, p</a:t>
                      </a:r>
                      <a:endParaRPr lang="en-US" sz="1400" b="1" dirty="0">
                        <a:solidFill>
                          <a:schemeClr val="bg1"/>
                        </a:solidFill>
                      </a:endParaRPr>
                    </a:p>
                  </a:txBody>
                  <a:tcPr marL="68580" marR="68580" marT="34290" marB="34290">
                    <a:solidFill>
                      <a:srgbClr val="0070C0"/>
                    </a:solidFill>
                  </a:tcPr>
                </a:tc>
              </a:tr>
              <a:tr h="278130">
                <a:tc>
                  <a:txBody>
                    <a:bodyPr/>
                    <a:lstStyle/>
                    <a:p>
                      <a:pPr algn="ctr"/>
                      <a:r>
                        <a:rPr lang="en-US" sz="1400" dirty="0" smtClean="0"/>
                        <a:t>C957T </a:t>
                      </a:r>
                      <a:endParaRPr lang="en-US" sz="1400" b="1" dirty="0"/>
                    </a:p>
                  </a:txBody>
                  <a:tcPr marL="68580" marR="68580" marT="34290" marB="34290">
                    <a:solidFill>
                      <a:schemeClr val="accent1">
                        <a:lumMod val="40000"/>
                        <a:lumOff val="60000"/>
                      </a:schemeClr>
                    </a:solidFill>
                  </a:tcPr>
                </a:tc>
                <a:tc>
                  <a:txBody>
                    <a:bodyPr/>
                    <a:lstStyle/>
                    <a:p>
                      <a:pPr algn="ctr"/>
                      <a:r>
                        <a:rPr lang="en-US" sz="1400" dirty="0" smtClean="0"/>
                        <a:t>0.122</a:t>
                      </a:r>
                      <a:endParaRPr lang="en-US" sz="1400" b="1" dirty="0"/>
                    </a:p>
                  </a:txBody>
                  <a:tcPr marL="68580" marR="68580" marT="34290" marB="34290">
                    <a:solidFill>
                      <a:schemeClr val="accent1">
                        <a:lumMod val="40000"/>
                        <a:lumOff val="60000"/>
                      </a:schemeClr>
                    </a:solidFill>
                  </a:tcPr>
                </a:tc>
                <a:tc>
                  <a:txBody>
                    <a:bodyPr/>
                    <a:lstStyle/>
                    <a:p>
                      <a:pPr algn="ctr"/>
                      <a:r>
                        <a:rPr lang="en-US" sz="1400" dirty="0" smtClean="0"/>
                        <a:t>0.005</a:t>
                      </a:r>
                      <a:endParaRPr lang="en-US" sz="1400" b="1" dirty="0"/>
                    </a:p>
                  </a:txBody>
                  <a:tcPr marL="68580" marR="68580" marT="34290" marB="34290">
                    <a:solidFill>
                      <a:schemeClr val="accent1">
                        <a:lumMod val="40000"/>
                        <a:lumOff val="60000"/>
                      </a:schemeClr>
                    </a:solidFill>
                  </a:tcPr>
                </a:tc>
                <a:tc>
                  <a:txBody>
                    <a:bodyPr/>
                    <a:lstStyle/>
                    <a:p>
                      <a:pPr algn="ctr"/>
                      <a:r>
                        <a:rPr lang="en-US" sz="1400" dirty="0" smtClean="0"/>
                        <a:t>1.16, ns</a:t>
                      </a:r>
                      <a:endParaRPr lang="en-US" sz="1400" b="1" dirty="0"/>
                    </a:p>
                  </a:txBody>
                  <a:tcPr marL="68580" marR="68580" marT="34290" marB="34290">
                    <a:solidFill>
                      <a:schemeClr val="accent1">
                        <a:lumMod val="40000"/>
                        <a:lumOff val="60000"/>
                      </a:schemeClr>
                    </a:solidFill>
                  </a:tcPr>
                </a:tc>
              </a:tr>
              <a:tr h="278130">
                <a:tc>
                  <a:txBody>
                    <a:bodyPr/>
                    <a:lstStyle/>
                    <a:p>
                      <a:pPr algn="ctr"/>
                      <a:r>
                        <a:rPr lang="en-US" sz="1400" dirty="0" smtClean="0"/>
                        <a:t>+</a:t>
                      </a:r>
                      <a:r>
                        <a:rPr lang="en-US" sz="1400" dirty="0" err="1" smtClean="0"/>
                        <a:t>InsDel</a:t>
                      </a:r>
                      <a:endParaRPr lang="en-US" sz="1400" b="1" dirty="0"/>
                    </a:p>
                  </a:txBody>
                  <a:tcPr marL="68580" marR="68580" marT="34290" marB="34290">
                    <a:solidFill>
                      <a:schemeClr val="accent1">
                        <a:lumMod val="20000"/>
                        <a:lumOff val="80000"/>
                      </a:schemeClr>
                    </a:solidFill>
                  </a:tcPr>
                </a:tc>
                <a:tc>
                  <a:txBody>
                    <a:bodyPr/>
                    <a:lstStyle/>
                    <a:p>
                      <a:pPr algn="ctr"/>
                      <a:r>
                        <a:rPr lang="en-US" sz="1400" dirty="0" smtClean="0"/>
                        <a:t>-0.102</a:t>
                      </a:r>
                      <a:endParaRPr lang="en-US" sz="1400" dirty="0"/>
                    </a:p>
                  </a:txBody>
                  <a:tcPr marL="68580" marR="68580" marT="34290" marB="34290">
                    <a:solidFill>
                      <a:schemeClr val="accent1">
                        <a:lumMod val="20000"/>
                        <a:lumOff val="80000"/>
                      </a:schemeClr>
                    </a:solidFill>
                  </a:tcPr>
                </a:tc>
                <a:tc>
                  <a:txBody>
                    <a:bodyPr/>
                    <a:lstStyle/>
                    <a:p>
                      <a:pPr algn="ctr"/>
                      <a:r>
                        <a:rPr lang="en-US" sz="1400" dirty="0" smtClean="0"/>
                        <a:t>0.008</a:t>
                      </a:r>
                      <a:endParaRPr lang="en-US" sz="1400" dirty="0"/>
                    </a:p>
                  </a:txBody>
                  <a:tcPr marL="68580" marR="68580" marT="34290" marB="34290">
                    <a:solidFill>
                      <a:schemeClr val="accent1">
                        <a:lumMod val="20000"/>
                        <a:lumOff val="80000"/>
                      </a:schemeClr>
                    </a:solidFill>
                  </a:tcPr>
                </a:tc>
                <a:tc>
                  <a:txBody>
                    <a:bodyPr/>
                    <a:lstStyle/>
                    <a:p>
                      <a:pPr algn="ctr"/>
                      <a:r>
                        <a:rPr lang="en-US" sz="1400" dirty="0" smtClean="0"/>
                        <a:t>0.721, ns</a:t>
                      </a:r>
                      <a:endParaRPr lang="en-US" sz="1400" b="1" i="1" dirty="0"/>
                    </a:p>
                  </a:txBody>
                  <a:tcPr marL="68580" marR="68580" marT="34290" marB="34290">
                    <a:solidFill>
                      <a:schemeClr val="accent1">
                        <a:lumMod val="20000"/>
                        <a:lumOff val="80000"/>
                      </a:schemeClr>
                    </a:solidFill>
                  </a:tcPr>
                </a:tc>
              </a:tr>
              <a:tr h="278130">
                <a:tc>
                  <a:txBody>
                    <a:bodyPr/>
                    <a:lstStyle/>
                    <a:p>
                      <a:pPr algn="ctr"/>
                      <a:r>
                        <a:rPr lang="en-US" sz="1400" dirty="0" smtClean="0"/>
                        <a:t>+Taq1A</a:t>
                      </a:r>
                      <a:endParaRPr lang="en-US" sz="1400" b="1" dirty="0"/>
                    </a:p>
                  </a:txBody>
                  <a:tcPr marL="68580" marR="68580" marT="34290" marB="34290">
                    <a:solidFill>
                      <a:schemeClr val="accent1">
                        <a:lumMod val="40000"/>
                        <a:lumOff val="60000"/>
                      </a:schemeClr>
                    </a:solidFill>
                  </a:tcPr>
                </a:tc>
                <a:tc>
                  <a:txBody>
                    <a:bodyPr/>
                    <a:lstStyle/>
                    <a:p>
                      <a:pPr algn="ctr"/>
                      <a:r>
                        <a:rPr lang="en-US" sz="1400" dirty="0" smtClean="0"/>
                        <a:t>-0.061</a:t>
                      </a:r>
                      <a:endParaRPr lang="en-US" sz="1400" dirty="0"/>
                    </a:p>
                  </a:txBody>
                  <a:tcPr marL="68580" marR="68580" marT="34290" marB="34290">
                    <a:solidFill>
                      <a:schemeClr val="accent1">
                        <a:lumMod val="40000"/>
                        <a:lumOff val="60000"/>
                      </a:schemeClr>
                    </a:solidFill>
                  </a:tcPr>
                </a:tc>
                <a:tc>
                  <a:txBody>
                    <a:bodyPr/>
                    <a:lstStyle/>
                    <a:p>
                      <a:pPr algn="ctr"/>
                      <a:r>
                        <a:rPr lang="en-US" sz="1400" dirty="0" smtClean="0"/>
                        <a:t>0.018</a:t>
                      </a:r>
                      <a:endParaRPr lang="en-US" sz="1400" dirty="0"/>
                    </a:p>
                  </a:txBody>
                  <a:tcPr marL="68580" marR="68580" marT="34290" marB="34290">
                    <a:solidFill>
                      <a:schemeClr val="accent1">
                        <a:lumMod val="40000"/>
                        <a:lumOff val="60000"/>
                      </a:schemeClr>
                    </a:solidFill>
                  </a:tcPr>
                </a:tc>
                <a:tc>
                  <a:txBody>
                    <a:bodyPr/>
                    <a:lstStyle/>
                    <a:p>
                      <a:pPr algn="ctr"/>
                      <a:r>
                        <a:rPr lang="en-US" sz="1400" dirty="0" smtClean="0"/>
                        <a:t>0.252, ns</a:t>
                      </a:r>
                      <a:endParaRPr lang="en-US" sz="1400" b="1" i="1" dirty="0"/>
                    </a:p>
                  </a:txBody>
                  <a:tcPr marL="68580" marR="68580" marT="34290" marB="34290">
                    <a:solidFill>
                      <a:schemeClr val="accent1">
                        <a:lumMod val="40000"/>
                        <a:lumOff val="60000"/>
                      </a:schemeClr>
                    </a:solidFill>
                  </a:tcPr>
                </a:tc>
              </a:tr>
            </a:tbl>
          </a:graphicData>
        </a:graphic>
      </p:graphicFrame>
      <p:pic>
        <p:nvPicPr>
          <p:cNvPr id="5" name="Content Placeholder 3"/>
          <p:cNvPicPr>
            <a:picLocks noChangeAspect="1"/>
          </p:cNvPicPr>
          <p:nvPr/>
        </p:nvPicPr>
        <p:blipFill rotWithShape="1">
          <a:blip r:embed="rId2">
            <a:extLst>
              <a:ext uri="{28A0092B-C50C-407E-A947-70E740481C1C}">
                <a14:useLocalDpi xmlns:a14="http://schemas.microsoft.com/office/drawing/2010/main" val="0"/>
              </a:ext>
            </a:extLst>
          </a:blip>
          <a:srcRect t="2797" r="54976" b="58252"/>
          <a:stretch/>
        </p:blipFill>
        <p:spPr>
          <a:xfrm>
            <a:off x="433917" y="2645815"/>
            <a:ext cx="2097689" cy="1856336"/>
          </a:xfrm>
          <a:prstGeom prst="rect">
            <a:avLst/>
          </a:prstGeom>
        </p:spPr>
      </p:pic>
      <p:sp>
        <p:nvSpPr>
          <p:cNvPr id="6" name="TextBox 5"/>
          <p:cNvSpPr txBox="1"/>
          <p:nvPr/>
        </p:nvSpPr>
        <p:spPr>
          <a:xfrm>
            <a:off x="1240387" y="2368816"/>
            <a:ext cx="529312" cy="300082"/>
          </a:xfrm>
          <a:prstGeom prst="rect">
            <a:avLst/>
          </a:prstGeom>
          <a:noFill/>
        </p:spPr>
        <p:txBody>
          <a:bodyPr wrap="none" rtlCol="0">
            <a:spAutoFit/>
          </a:bodyPr>
          <a:lstStyle/>
          <a:p>
            <a:r>
              <a:rPr lang="en-US" sz="1350" b="1" dirty="0"/>
              <a:t>y=14</a:t>
            </a:r>
          </a:p>
        </p:txBody>
      </p:sp>
      <p:sp>
        <p:nvSpPr>
          <p:cNvPr id="7" name="TextBox 6"/>
          <p:cNvSpPr txBox="1"/>
          <p:nvPr/>
        </p:nvSpPr>
        <p:spPr>
          <a:xfrm>
            <a:off x="2901399" y="1860985"/>
            <a:ext cx="5423536" cy="530915"/>
          </a:xfrm>
          <a:prstGeom prst="rect">
            <a:avLst/>
          </a:prstGeom>
          <a:noFill/>
        </p:spPr>
        <p:txBody>
          <a:bodyPr wrap="square" rtlCol="0">
            <a:spAutoFit/>
          </a:bodyPr>
          <a:lstStyle/>
          <a:p>
            <a:pPr algn="ctr"/>
            <a:r>
              <a:rPr lang="en-US" sz="1500" b="1" dirty="0"/>
              <a:t>Results of step-wise multiple regression analyses </a:t>
            </a:r>
          </a:p>
          <a:p>
            <a:pPr algn="ctr"/>
            <a:r>
              <a:rPr lang="en-US" sz="1350" dirty="0"/>
              <a:t>(age &amp; sex entered as 1</a:t>
            </a:r>
            <a:r>
              <a:rPr lang="en-US" sz="1350" baseline="30000" dirty="0"/>
              <a:t>st</a:t>
            </a:r>
            <a:r>
              <a:rPr lang="en-US" sz="1350" dirty="0"/>
              <a:t> level predictors)</a:t>
            </a:r>
          </a:p>
        </p:txBody>
      </p:sp>
      <p:sp>
        <p:nvSpPr>
          <p:cNvPr id="3" name="Rectangle 2"/>
          <p:cNvSpPr/>
          <p:nvPr/>
        </p:nvSpPr>
        <p:spPr>
          <a:xfrm>
            <a:off x="4656667" y="2645815"/>
            <a:ext cx="3483865" cy="81916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4656666" y="4887207"/>
            <a:ext cx="3483865" cy="81916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4656666" y="3766511"/>
            <a:ext cx="3483865" cy="819169"/>
          </a:xfrm>
          <a:prstGeom prst="rect">
            <a:avLst/>
          </a:prstGeom>
          <a:solidFill>
            <a:srgbClr val="FCC1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Box 9"/>
          <p:cNvSpPr txBox="1"/>
          <p:nvPr/>
        </p:nvSpPr>
        <p:spPr>
          <a:xfrm>
            <a:off x="138666" y="6345322"/>
            <a:ext cx="4212820" cy="369332"/>
          </a:xfrm>
          <a:prstGeom prst="rect">
            <a:avLst/>
          </a:prstGeom>
          <a:noFill/>
        </p:spPr>
        <p:txBody>
          <a:bodyPr wrap="none" rtlCol="0">
            <a:spAutoFit/>
          </a:bodyPr>
          <a:lstStyle/>
          <a:p>
            <a:r>
              <a:rPr lang="en-US" b="1" dirty="0" smtClean="0">
                <a:hlinkClick r:id="rId3"/>
              </a:rPr>
              <a:t>Smith et al., 2017 Translational Psychiatry </a:t>
            </a:r>
            <a:endParaRPr lang="en-US" b="1" dirty="0"/>
          </a:p>
        </p:txBody>
      </p:sp>
    </p:spTree>
    <p:extLst>
      <p:ext uri="{BB962C8B-B14F-4D97-AF65-F5344CB8AC3E}">
        <p14:creationId xmlns:p14="http://schemas.microsoft.com/office/powerpoint/2010/main" val="362823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rmAutofit/>
          </a:bodyPr>
          <a:lstStyle/>
          <a:p>
            <a:r>
              <a:rPr lang="en-US" sz="3200" b="1" dirty="0" smtClean="0"/>
              <a:t>Advantages to Assessing </a:t>
            </a:r>
            <a:r>
              <a:rPr lang="en-US" sz="3200" b="1" i="1" dirty="0" smtClean="0"/>
              <a:t>Now </a:t>
            </a:r>
            <a:r>
              <a:rPr lang="en-US" sz="3200" b="1" dirty="0" smtClean="0"/>
              <a:t>Bias With Our Task </a:t>
            </a:r>
            <a:endParaRPr lang="en-US" sz="3200" b="1" dirty="0"/>
          </a:p>
        </p:txBody>
      </p:sp>
      <p:sp>
        <p:nvSpPr>
          <p:cNvPr id="16" name="TextBox 15"/>
          <p:cNvSpPr txBox="1"/>
          <p:nvPr/>
        </p:nvSpPr>
        <p:spPr>
          <a:xfrm>
            <a:off x="609600" y="762000"/>
            <a:ext cx="2990691" cy="461665"/>
          </a:xfrm>
          <a:prstGeom prst="rect">
            <a:avLst/>
          </a:prstGeom>
          <a:noFill/>
        </p:spPr>
        <p:txBody>
          <a:bodyPr wrap="none" rtlCol="0">
            <a:spAutoFit/>
          </a:bodyPr>
          <a:lstStyle/>
          <a:p>
            <a:r>
              <a:rPr lang="en-US" sz="2400" b="1" dirty="0" smtClean="0"/>
              <a:t>CONTROL (CON) Trials</a:t>
            </a:r>
            <a:endParaRPr lang="en-US" sz="2400" b="1" dirty="0"/>
          </a:p>
        </p:txBody>
      </p:sp>
      <p:pic>
        <p:nvPicPr>
          <p:cNvPr id="128003" name="Picture 3"/>
          <p:cNvPicPr>
            <a:picLocks noChangeAspect="1" noChangeArrowheads="1"/>
          </p:cNvPicPr>
          <p:nvPr/>
        </p:nvPicPr>
        <p:blipFill>
          <a:blip r:embed="rId4" cstate="print"/>
          <a:srcRect r="4762"/>
          <a:stretch>
            <a:fillRect/>
          </a:stretch>
        </p:blipFill>
        <p:spPr bwMode="auto">
          <a:xfrm>
            <a:off x="531844" y="1122218"/>
            <a:ext cx="3125756" cy="1392382"/>
          </a:xfrm>
          <a:prstGeom prst="rect">
            <a:avLst/>
          </a:prstGeom>
          <a:noFill/>
          <a:ln w="9525">
            <a:noFill/>
            <a:miter lim="800000"/>
            <a:headEnd/>
            <a:tailEnd/>
          </a:ln>
        </p:spPr>
      </p:pic>
      <p:sp>
        <p:nvSpPr>
          <p:cNvPr id="19" name="TextBox 18"/>
          <p:cNvSpPr txBox="1"/>
          <p:nvPr/>
        </p:nvSpPr>
        <p:spPr>
          <a:xfrm>
            <a:off x="304800" y="762000"/>
            <a:ext cx="3581400" cy="1754326"/>
          </a:xfrm>
          <a:prstGeom prst="rect">
            <a:avLst/>
          </a:prstGeom>
          <a:noFill/>
          <a:ln w="38100">
            <a:solidFill>
              <a:schemeClr val="tx1"/>
            </a:solidFill>
          </a:ln>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a:p>
        </p:txBody>
      </p:sp>
      <p:grpSp>
        <p:nvGrpSpPr>
          <p:cNvPr id="23" name="Group 22"/>
          <p:cNvGrpSpPr/>
          <p:nvPr/>
        </p:nvGrpSpPr>
        <p:grpSpPr>
          <a:xfrm>
            <a:off x="4419600" y="685800"/>
            <a:ext cx="4343400" cy="1857462"/>
            <a:chOff x="4419600" y="685800"/>
            <a:chExt cx="4343400" cy="1857462"/>
          </a:xfrm>
        </p:grpSpPr>
        <p:sp>
          <p:nvSpPr>
            <p:cNvPr id="11" name="TextBox 10"/>
            <p:cNvSpPr txBox="1"/>
            <p:nvPr/>
          </p:nvSpPr>
          <p:spPr>
            <a:xfrm>
              <a:off x="4419600" y="685800"/>
              <a:ext cx="4343400" cy="400110"/>
            </a:xfrm>
            <a:prstGeom prst="rect">
              <a:avLst/>
            </a:prstGeom>
            <a:noFill/>
          </p:spPr>
          <p:txBody>
            <a:bodyPr wrap="square" rtlCol="0">
              <a:spAutoFit/>
            </a:bodyPr>
            <a:lstStyle/>
            <a:p>
              <a:r>
                <a:rPr lang="en-US" sz="2000" b="1" dirty="0" smtClean="0"/>
                <a:t>Subjective Trials (RTs should be larger)</a:t>
              </a:r>
              <a:endParaRPr lang="en-US" sz="2000" b="1" dirty="0"/>
            </a:p>
          </p:txBody>
        </p:sp>
        <p:pic>
          <p:nvPicPr>
            <p:cNvPr id="128004" name="Picture 4"/>
            <p:cNvPicPr>
              <a:picLocks noChangeAspect="1" noChangeArrowheads="1"/>
            </p:cNvPicPr>
            <p:nvPr/>
          </p:nvPicPr>
          <p:blipFill>
            <a:blip r:embed="rId5" cstate="print"/>
            <a:srcRect/>
            <a:stretch>
              <a:fillRect/>
            </a:stretch>
          </p:blipFill>
          <p:spPr bwMode="auto">
            <a:xfrm>
              <a:off x="4724400" y="1066800"/>
              <a:ext cx="3352800" cy="1476462"/>
            </a:xfrm>
            <a:prstGeom prst="rect">
              <a:avLst/>
            </a:prstGeom>
            <a:noFill/>
            <a:ln w="9525">
              <a:noFill/>
              <a:miter lim="800000"/>
              <a:headEnd/>
              <a:tailEnd/>
            </a:ln>
          </p:spPr>
        </p:pic>
      </p:grpSp>
      <p:grpSp>
        <p:nvGrpSpPr>
          <p:cNvPr id="20" name="Group 19"/>
          <p:cNvGrpSpPr/>
          <p:nvPr/>
        </p:nvGrpSpPr>
        <p:grpSpPr>
          <a:xfrm>
            <a:off x="2438400" y="2971800"/>
            <a:ext cx="6457951" cy="3295650"/>
            <a:chOff x="2514600" y="3562350"/>
            <a:chExt cx="6457951" cy="3295650"/>
          </a:xfrm>
        </p:grpSpPr>
        <p:graphicFrame>
          <p:nvGraphicFramePr>
            <p:cNvPr id="17" name="Chart 16"/>
            <p:cNvGraphicFramePr/>
            <p:nvPr/>
          </p:nvGraphicFramePr>
          <p:xfrm>
            <a:off x="2514600" y="3562350"/>
            <a:ext cx="3457574" cy="329565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8" name="Chart 17"/>
            <p:cNvGraphicFramePr/>
            <p:nvPr/>
          </p:nvGraphicFramePr>
          <p:xfrm>
            <a:off x="5562600" y="3562350"/>
            <a:ext cx="3409951" cy="3295650"/>
          </p:xfrm>
          <a:graphic>
            <a:graphicData uri="http://schemas.openxmlformats.org/drawingml/2006/chart">
              <c:chart xmlns:c="http://schemas.openxmlformats.org/drawingml/2006/chart" xmlns:r="http://schemas.openxmlformats.org/officeDocument/2006/relationships" r:id="rId7"/>
            </a:graphicData>
          </a:graphic>
        </p:graphicFrame>
      </p:grpSp>
      <p:graphicFrame>
        <p:nvGraphicFramePr>
          <p:cNvPr id="22" name="Chart 21"/>
          <p:cNvGraphicFramePr/>
          <p:nvPr/>
        </p:nvGraphicFramePr>
        <p:xfrm>
          <a:off x="533400" y="2667000"/>
          <a:ext cx="2590800" cy="3276600"/>
        </p:xfrm>
        <a:graphic>
          <a:graphicData uri="http://schemas.openxmlformats.org/drawingml/2006/chart">
            <c:chart xmlns:c="http://schemas.openxmlformats.org/drawingml/2006/chart" xmlns:r="http://schemas.openxmlformats.org/officeDocument/2006/relationships" r:id="rId8"/>
          </a:graphicData>
        </a:graphic>
      </p:graphicFrame>
      <p:grpSp>
        <p:nvGrpSpPr>
          <p:cNvPr id="24" name="Group 23"/>
          <p:cNvGrpSpPr/>
          <p:nvPr/>
        </p:nvGrpSpPr>
        <p:grpSpPr>
          <a:xfrm>
            <a:off x="-228600" y="3276600"/>
            <a:ext cx="3429000" cy="2590800"/>
            <a:chOff x="13258800" y="22098000"/>
            <a:chExt cx="4019550" cy="2895600"/>
          </a:xfrm>
        </p:grpSpPr>
        <p:pic>
          <p:nvPicPr>
            <p:cNvPr id="25" name="Picture 2"/>
            <p:cNvPicPr>
              <a:picLocks noChangeAspect="1" noChangeArrowheads="1"/>
            </p:cNvPicPr>
            <p:nvPr/>
          </p:nvPicPr>
          <p:blipFill>
            <a:blip r:embed="rId9" cstate="print"/>
            <a:srcRect l="57828" t="67424" r="8974" b="25799"/>
            <a:stretch>
              <a:fillRect/>
            </a:stretch>
          </p:blipFill>
          <p:spPr bwMode="auto">
            <a:xfrm>
              <a:off x="14020800" y="22098000"/>
              <a:ext cx="2362200" cy="609600"/>
            </a:xfrm>
            <a:prstGeom prst="rect">
              <a:avLst/>
            </a:prstGeom>
            <a:noFill/>
            <a:ln w="9525">
              <a:noFill/>
              <a:miter lim="800000"/>
              <a:headEnd/>
              <a:tailEnd/>
            </a:ln>
          </p:spPr>
        </p:pic>
        <p:grpSp>
          <p:nvGrpSpPr>
            <p:cNvPr id="26" name="Group 106"/>
            <p:cNvGrpSpPr/>
            <p:nvPr/>
          </p:nvGrpSpPr>
          <p:grpSpPr>
            <a:xfrm>
              <a:off x="13258800" y="22621875"/>
              <a:ext cx="4019550" cy="2371725"/>
              <a:chOff x="13258800" y="30251400"/>
              <a:chExt cx="4019550" cy="2371725"/>
            </a:xfrm>
          </p:grpSpPr>
          <p:graphicFrame>
            <p:nvGraphicFramePr>
              <p:cNvPr id="27" name="Chart 26"/>
              <p:cNvGraphicFramePr/>
              <p:nvPr/>
            </p:nvGraphicFramePr>
            <p:xfrm>
              <a:off x="13258800" y="30251400"/>
              <a:ext cx="4019550" cy="2371725"/>
            </p:xfrm>
            <a:graphic>
              <a:graphicData uri="http://schemas.openxmlformats.org/drawingml/2006/chart">
                <c:chart xmlns:c="http://schemas.openxmlformats.org/drawingml/2006/chart" xmlns:r="http://schemas.openxmlformats.org/officeDocument/2006/relationships" r:id="rId10"/>
              </a:graphicData>
            </a:graphic>
          </p:graphicFrame>
          <p:sp>
            <p:nvSpPr>
              <p:cNvPr id="28" name="TextBox 27"/>
              <p:cNvSpPr txBox="1"/>
              <p:nvPr/>
            </p:nvSpPr>
            <p:spPr>
              <a:xfrm>
                <a:off x="14330680" y="31224648"/>
                <a:ext cx="533400" cy="461665"/>
              </a:xfrm>
              <a:prstGeom prst="rect">
                <a:avLst/>
              </a:prstGeom>
              <a:noFill/>
            </p:spPr>
            <p:txBody>
              <a:bodyPr wrap="square" rtlCol="0">
                <a:spAutoFit/>
              </a:bodyPr>
              <a:lstStyle/>
              <a:p>
                <a:r>
                  <a:rPr lang="en-US" sz="2000" dirty="0" smtClean="0">
                    <a:latin typeface="Arial Black" pitchFamily="34" charset="0"/>
                  </a:rPr>
                  <a:t>S</a:t>
                </a:r>
                <a:endParaRPr lang="en-US" sz="2000" dirty="0">
                  <a:latin typeface="Arial Black" pitchFamily="34" charset="0"/>
                </a:endParaRPr>
              </a:p>
            </p:txBody>
          </p:sp>
          <p:sp>
            <p:nvSpPr>
              <p:cNvPr id="29" name="TextBox 28"/>
              <p:cNvSpPr txBox="1"/>
              <p:nvPr/>
            </p:nvSpPr>
            <p:spPr>
              <a:xfrm>
                <a:off x="14509327" y="30713660"/>
                <a:ext cx="838200" cy="461665"/>
              </a:xfrm>
              <a:prstGeom prst="rect">
                <a:avLst/>
              </a:prstGeom>
              <a:noFill/>
            </p:spPr>
            <p:txBody>
              <a:bodyPr wrap="square" rtlCol="0">
                <a:spAutoFit/>
              </a:bodyPr>
              <a:lstStyle/>
              <a:p>
                <a:r>
                  <a:rPr lang="en-US" sz="2000" dirty="0" smtClean="0">
                    <a:latin typeface="Arial Black" pitchFamily="34" charset="0"/>
                  </a:rPr>
                  <a:t>DW</a:t>
                </a:r>
                <a:endParaRPr lang="en-US" sz="2000" dirty="0">
                  <a:latin typeface="Arial Black" pitchFamily="34" charset="0"/>
                </a:endParaRPr>
              </a:p>
            </p:txBody>
          </p:sp>
          <p:sp>
            <p:nvSpPr>
              <p:cNvPr id="30" name="TextBox 29"/>
              <p:cNvSpPr txBox="1"/>
              <p:nvPr/>
            </p:nvSpPr>
            <p:spPr>
              <a:xfrm>
                <a:off x="14779837" y="31771478"/>
                <a:ext cx="533400" cy="461665"/>
              </a:xfrm>
              <a:prstGeom prst="rect">
                <a:avLst/>
              </a:prstGeom>
              <a:noFill/>
            </p:spPr>
            <p:txBody>
              <a:bodyPr wrap="square" rtlCol="0">
                <a:spAutoFit/>
              </a:bodyPr>
              <a:lstStyle/>
              <a:p>
                <a:r>
                  <a:rPr lang="en-US" sz="2000" dirty="0" smtClean="0">
                    <a:latin typeface="Arial Black" pitchFamily="34" charset="0"/>
                  </a:rPr>
                  <a:t>L</a:t>
                </a:r>
                <a:endParaRPr lang="en-US" sz="2000" dirty="0">
                  <a:latin typeface="Arial Black" pitchFamily="34" charset="0"/>
                </a:endParaRPr>
              </a:p>
            </p:txBody>
          </p:sp>
          <p:sp>
            <p:nvSpPr>
              <p:cNvPr id="31" name="TextBox 30"/>
              <p:cNvSpPr txBox="1"/>
              <p:nvPr/>
            </p:nvSpPr>
            <p:spPr>
              <a:xfrm>
                <a:off x="15491883" y="31224648"/>
                <a:ext cx="533400" cy="461665"/>
              </a:xfrm>
              <a:prstGeom prst="rect">
                <a:avLst/>
              </a:prstGeom>
              <a:noFill/>
            </p:spPr>
            <p:txBody>
              <a:bodyPr wrap="square" rtlCol="0">
                <a:spAutoFit/>
              </a:bodyPr>
              <a:lstStyle/>
              <a:p>
                <a:r>
                  <a:rPr lang="en-US" sz="2000" dirty="0" smtClean="0">
                    <a:latin typeface="Arial Black" pitchFamily="34" charset="0"/>
                  </a:rPr>
                  <a:t>W</a:t>
                </a:r>
                <a:endParaRPr lang="en-US" sz="2000" dirty="0">
                  <a:latin typeface="Arial Black" pitchFamily="34" charset="0"/>
                </a:endParaRPr>
              </a:p>
            </p:txBody>
          </p:sp>
        </p:gr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800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2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animBg="1"/>
      <p:bldGraphic spid="22" grpId="0">
        <p:bldAsOne/>
      </p:bldGraphic>
      <p:bldGraphic spid="22" grpId="1">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p:cNvGrpSpPr/>
          <p:nvPr/>
        </p:nvGrpSpPr>
        <p:grpSpPr>
          <a:xfrm>
            <a:off x="2286000" y="2514600"/>
            <a:ext cx="4876799" cy="2063353"/>
            <a:chOff x="2286000" y="2514600"/>
            <a:chExt cx="4876799" cy="2063353"/>
          </a:xfrm>
        </p:grpSpPr>
        <p:grpSp>
          <p:nvGrpSpPr>
            <p:cNvPr id="33" name="Group 32"/>
            <p:cNvGrpSpPr/>
            <p:nvPr/>
          </p:nvGrpSpPr>
          <p:grpSpPr>
            <a:xfrm>
              <a:off x="2286000" y="2971800"/>
              <a:ext cx="4876799" cy="1606153"/>
              <a:chOff x="2286000" y="2971800"/>
              <a:chExt cx="4876799" cy="1606153"/>
            </a:xfrm>
          </p:grpSpPr>
          <p:grpSp>
            <p:nvGrpSpPr>
              <p:cNvPr id="14" name="Group 13"/>
              <p:cNvGrpSpPr/>
              <p:nvPr/>
            </p:nvGrpSpPr>
            <p:grpSpPr>
              <a:xfrm>
                <a:off x="2707369" y="3962400"/>
                <a:ext cx="4455430" cy="615553"/>
                <a:chOff x="957223" y="4742021"/>
                <a:chExt cx="2905235" cy="615553"/>
              </a:xfrm>
            </p:grpSpPr>
            <p:sp>
              <p:nvSpPr>
                <p:cNvPr id="15" name="TextBox 14"/>
                <p:cNvSpPr txBox="1"/>
                <p:nvPr/>
              </p:nvSpPr>
              <p:spPr>
                <a:xfrm>
                  <a:off x="957223" y="4742021"/>
                  <a:ext cx="1066800" cy="615553"/>
                </a:xfrm>
                <a:prstGeom prst="rect">
                  <a:avLst/>
                </a:prstGeom>
                <a:noFill/>
              </p:spPr>
              <p:txBody>
                <a:bodyPr wrap="square" rtlCol="0">
                  <a:spAutoFit/>
                </a:bodyPr>
                <a:lstStyle/>
                <a:p>
                  <a:r>
                    <a:rPr lang="en-US" sz="1600" b="1" dirty="0" smtClean="0">
                      <a:solidFill>
                        <a:srgbClr val="00B050"/>
                      </a:solidFill>
                      <a:latin typeface="Arial" pitchFamily="34" charset="0"/>
                      <a:cs typeface="Arial" pitchFamily="34" charset="0"/>
                    </a:rPr>
                    <a:t>Target</a:t>
                  </a:r>
                  <a:r>
                    <a:rPr lang="en-US" b="1" dirty="0" smtClean="0"/>
                    <a:t>	</a:t>
                  </a:r>
                  <a:endParaRPr lang="en-US" b="1" dirty="0"/>
                </a:p>
              </p:txBody>
            </p:sp>
            <p:sp>
              <p:nvSpPr>
                <p:cNvPr id="16" name="Rectangle 15"/>
                <p:cNvSpPr/>
                <p:nvPr/>
              </p:nvSpPr>
              <p:spPr>
                <a:xfrm>
                  <a:off x="2176612" y="4742021"/>
                  <a:ext cx="1685846" cy="369332"/>
                </a:xfrm>
                <a:prstGeom prst="rect">
                  <a:avLst/>
                </a:prstGeom>
              </p:spPr>
              <p:txBody>
                <a:bodyPr wrap="none">
                  <a:spAutoFit/>
                </a:bodyPr>
                <a:lstStyle/>
                <a:p>
                  <a:r>
                    <a:rPr lang="en-US" b="1" dirty="0" smtClean="0">
                      <a:solidFill>
                        <a:srgbClr val="C00000"/>
                      </a:solidFill>
                    </a:rPr>
                    <a:t>       </a:t>
                  </a:r>
                  <a:r>
                    <a:rPr lang="en-US" sz="1600" b="1" dirty="0" smtClean="0">
                      <a:solidFill>
                        <a:srgbClr val="C00000"/>
                      </a:solidFill>
                      <a:latin typeface="Arial" pitchFamily="34" charset="0"/>
                      <a:cs typeface="Arial" pitchFamily="34" charset="0"/>
                    </a:rPr>
                    <a:t>Non-Target</a:t>
                  </a:r>
                  <a:endParaRPr lang="en-US" sz="1600" dirty="0">
                    <a:solidFill>
                      <a:srgbClr val="C00000"/>
                    </a:solidFill>
                    <a:latin typeface="Arial" pitchFamily="34" charset="0"/>
                    <a:cs typeface="Arial" pitchFamily="34" charset="0"/>
                  </a:endParaRPr>
                </a:p>
              </p:txBody>
            </p:sp>
          </p:grpSp>
          <p:pic>
            <p:nvPicPr>
              <p:cNvPr id="31" name="Content Placeholder 3" descr="nihms312596f3.jpg"/>
              <p:cNvPicPr>
                <a:picLocks noChangeAspect="1"/>
              </p:cNvPicPr>
              <p:nvPr/>
            </p:nvPicPr>
            <p:blipFill>
              <a:blip r:embed="rId4" cstate="print"/>
              <a:srcRect l="36755" t="37683" r="50077" b="57098"/>
              <a:stretch>
                <a:fillRect/>
              </a:stretch>
            </p:blipFill>
            <p:spPr>
              <a:xfrm>
                <a:off x="2286000" y="2992582"/>
                <a:ext cx="2057400" cy="969818"/>
              </a:xfrm>
              <a:prstGeom prst="rect">
                <a:avLst/>
              </a:prstGeom>
            </p:spPr>
          </p:pic>
          <p:pic>
            <p:nvPicPr>
              <p:cNvPr id="32" name="Content Placeholder 3" descr="nihms312596f3.jpg"/>
              <p:cNvPicPr>
                <a:picLocks noChangeAspect="1"/>
              </p:cNvPicPr>
              <p:nvPr/>
            </p:nvPicPr>
            <p:blipFill>
              <a:blip r:embed="rId4" cstate="print"/>
              <a:srcRect l="51386" t="37683" r="35934" b="57098"/>
              <a:stretch>
                <a:fillRect/>
              </a:stretch>
            </p:blipFill>
            <p:spPr>
              <a:xfrm>
                <a:off x="4495800" y="2971800"/>
                <a:ext cx="1981200" cy="969818"/>
              </a:xfrm>
              <a:prstGeom prst="rect">
                <a:avLst/>
              </a:prstGeom>
            </p:spPr>
          </p:pic>
        </p:grpSp>
        <p:sp>
          <p:nvSpPr>
            <p:cNvPr id="34" name="TextBox 33"/>
            <p:cNvSpPr txBox="1"/>
            <p:nvPr/>
          </p:nvSpPr>
          <p:spPr>
            <a:xfrm>
              <a:off x="3505200" y="2514600"/>
              <a:ext cx="1846531" cy="461665"/>
            </a:xfrm>
            <a:prstGeom prst="rect">
              <a:avLst/>
            </a:prstGeom>
            <a:noFill/>
          </p:spPr>
          <p:txBody>
            <a:bodyPr wrap="none" rtlCol="0">
              <a:spAutoFit/>
            </a:bodyPr>
            <a:lstStyle/>
            <a:p>
              <a:r>
                <a:rPr lang="en-US" sz="2400" b="1" dirty="0" smtClean="0"/>
                <a:t>Optimum DA</a:t>
              </a:r>
              <a:endParaRPr lang="en-US" sz="2400" b="1" dirty="0"/>
            </a:p>
          </p:txBody>
        </p:sp>
      </p:grpSp>
      <p:sp>
        <p:nvSpPr>
          <p:cNvPr id="2" name="Title 1"/>
          <p:cNvSpPr>
            <a:spLocks noGrp="1"/>
          </p:cNvSpPr>
          <p:nvPr>
            <p:ph type="title"/>
          </p:nvPr>
        </p:nvSpPr>
        <p:spPr>
          <a:xfrm>
            <a:off x="0" y="-152400"/>
            <a:ext cx="9144000" cy="1143000"/>
          </a:xfrm>
        </p:spPr>
        <p:txBody>
          <a:bodyPr>
            <a:normAutofit/>
          </a:bodyPr>
          <a:lstStyle/>
          <a:p>
            <a:r>
              <a:rPr lang="en-US" sz="3100" b="1" dirty="0" smtClean="0"/>
              <a:t>DA </a:t>
            </a:r>
            <a:r>
              <a:rPr lang="en-US" sz="3200" b="1" dirty="0" smtClean="0"/>
              <a:t>Tunes PFC to ↑ Performance, ↓ Errors</a:t>
            </a:r>
            <a:endParaRPr lang="en-US" dirty="0"/>
          </a:p>
        </p:txBody>
      </p:sp>
      <p:pic>
        <p:nvPicPr>
          <p:cNvPr id="4" name="Content Placeholder 3" descr="nihms312596f3.jpg"/>
          <p:cNvPicPr>
            <a:picLocks noGrp="1" noChangeAspect="1"/>
          </p:cNvPicPr>
          <p:nvPr>
            <p:ph idx="1"/>
          </p:nvPr>
        </p:nvPicPr>
        <p:blipFill>
          <a:blip r:embed="rId4" cstate="print"/>
          <a:srcRect l="66609" t="49896" r="2477" b="41469"/>
          <a:stretch>
            <a:fillRect/>
          </a:stretch>
        </p:blipFill>
        <p:spPr>
          <a:xfrm>
            <a:off x="5638800" y="3581400"/>
            <a:ext cx="3440990" cy="1143000"/>
          </a:xfrm>
          <a:prstGeom prst="rect">
            <a:avLst/>
          </a:prstGeom>
        </p:spPr>
      </p:pic>
      <p:sp>
        <p:nvSpPr>
          <p:cNvPr id="5" name="TextBox 4"/>
          <p:cNvSpPr txBox="1"/>
          <p:nvPr/>
        </p:nvSpPr>
        <p:spPr>
          <a:xfrm>
            <a:off x="7997749" y="5029200"/>
            <a:ext cx="1222451" cy="584775"/>
          </a:xfrm>
          <a:prstGeom prst="rect">
            <a:avLst/>
          </a:prstGeom>
          <a:solidFill>
            <a:schemeClr val="bg1"/>
          </a:solidFill>
        </p:spPr>
        <p:txBody>
          <a:bodyPr wrap="none" rtlCol="0">
            <a:spAutoFit/>
          </a:bodyPr>
          <a:lstStyle/>
          <a:p>
            <a:r>
              <a:rPr lang="en-US" sz="1400" b="1" dirty="0" err="1" smtClean="0"/>
              <a:t>Arnsten</a:t>
            </a:r>
            <a:r>
              <a:rPr lang="en-US" sz="1400" b="1" dirty="0" smtClean="0"/>
              <a:t>, 2011</a:t>
            </a:r>
          </a:p>
          <a:p>
            <a:endParaRPr lang="en-US" dirty="0" smtClean="0"/>
          </a:p>
        </p:txBody>
      </p:sp>
      <p:sp>
        <p:nvSpPr>
          <p:cNvPr id="17" name="TextBox 16"/>
          <p:cNvSpPr txBox="1"/>
          <p:nvPr/>
        </p:nvSpPr>
        <p:spPr>
          <a:xfrm>
            <a:off x="152400" y="5305961"/>
            <a:ext cx="7394268" cy="1354217"/>
          </a:xfrm>
          <a:prstGeom prst="rect">
            <a:avLst/>
          </a:prstGeom>
          <a:noFill/>
        </p:spPr>
        <p:txBody>
          <a:bodyPr wrap="none" rtlCol="0">
            <a:spAutoFit/>
          </a:bodyPr>
          <a:lstStyle/>
          <a:p>
            <a:r>
              <a:rPr lang="en-US" sz="2000" b="1" u="sng" dirty="0" smtClean="0"/>
              <a:t>Relationship also observed in human studies:</a:t>
            </a:r>
            <a:r>
              <a:rPr lang="en-US" sz="2000" b="1" dirty="0" smtClean="0"/>
              <a:t> </a:t>
            </a:r>
          </a:p>
          <a:p>
            <a:r>
              <a:rPr lang="en-US" b="1" dirty="0" smtClean="0"/>
              <a:t>Wisconsin Card Sorting Task: </a:t>
            </a:r>
            <a:r>
              <a:rPr lang="en-US" dirty="0" smtClean="0"/>
              <a:t>Egan et al., 2001; </a:t>
            </a:r>
            <a:r>
              <a:rPr lang="en-US" dirty="0" err="1" smtClean="0"/>
              <a:t>Malhotra</a:t>
            </a:r>
            <a:r>
              <a:rPr lang="en-US" dirty="0" smtClean="0"/>
              <a:t> et al., 2002</a:t>
            </a:r>
          </a:p>
          <a:p>
            <a:endParaRPr lang="en-US" sz="800" b="1" dirty="0" smtClean="0"/>
          </a:p>
          <a:p>
            <a:r>
              <a:rPr lang="en-US" b="1" i="1" dirty="0" smtClean="0"/>
              <a:t>n</a:t>
            </a:r>
            <a:r>
              <a:rPr lang="en-US" b="1" dirty="0" smtClean="0"/>
              <a:t>-back Working Memory Task:  </a:t>
            </a:r>
            <a:r>
              <a:rPr lang="en-US" dirty="0" smtClean="0"/>
              <a:t>Jacobs &amp; </a:t>
            </a:r>
            <a:r>
              <a:rPr lang="en-US" dirty="0" err="1" smtClean="0"/>
              <a:t>D’Esposito</a:t>
            </a:r>
            <a:r>
              <a:rPr lang="en-US" dirty="0" smtClean="0"/>
              <a:t>, 2011</a:t>
            </a:r>
            <a:endParaRPr lang="en-US" b="1" dirty="0" smtClean="0"/>
          </a:p>
          <a:p>
            <a:r>
              <a:rPr lang="en-US" b="1" dirty="0" smtClean="0"/>
              <a:t>			</a:t>
            </a:r>
            <a:r>
              <a:rPr lang="en-US" b="1" dirty="0"/>
              <a:t> </a:t>
            </a:r>
            <a:r>
              <a:rPr lang="en-US" b="1" dirty="0" smtClean="0"/>
              <a:t>   </a:t>
            </a:r>
            <a:r>
              <a:rPr lang="en-US" b="1" dirty="0" smtClean="0">
                <a:hlinkClick r:id="rId5"/>
              </a:rPr>
              <a:t>Smith CT</a:t>
            </a:r>
            <a:r>
              <a:rPr lang="en-US" dirty="0" smtClean="0">
                <a:hlinkClick r:id="rId5"/>
              </a:rPr>
              <a:t>, Swift-</a:t>
            </a:r>
            <a:r>
              <a:rPr lang="en-US" dirty="0" err="1" smtClean="0">
                <a:hlinkClick r:id="rId5"/>
              </a:rPr>
              <a:t>Scanlan</a:t>
            </a:r>
            <a:r>
              <a:rPr lang="en-US" dirty="0" smtClean="0">
                <a:hlinkClick r:id="rId5"/>
              </a:rPr>
              <a:t> T, Boettiger CA; 2014</a:t>
            </a:r>
            <a:endParaRPr lang="en-US" dirty="0"/>
          </a:p>
        </p:txBody>
      </p:sp>
      <p:grpSp>
        <p:nvGrpSpPr>
          <p:cNvPr id="23" name="Group 22"/>
          <p:cNvGrpSpPr/>
          <p:nvPr/>
        </p:nvGrpSpPr>
        <p:grpSpPr>
          <a:xfrm>
            <a:off x="3124200" y="762000"/>
            <a:ext cx="2971800" cy="2197388"/>
            <a:chOff x="-3773055" y="2286000"/>
            <a:chExt cx="3872346" cy="2730751"/>
          </a:xfrm>
        </p:grpSpPr>
        <p:pic>
          <p:nvPicPr>
            <p:cNvPr id="19" name="Picture 2"/>
            <p:cNvPicPr>
              <a:picLocks noChangeAspect="1" noChangeArrowheads="1"/>
            </p:cNvPicPr>
            <p:nvPr/>
          </p:nvPicPr>
          <p:blipFill>
            <a:blip r:embed="rId6" cstate="print"/>
            <a:srcRect/>
            <a:stretch>
              <a:fillRect/>
            </a:stretch>
          </p:blipFill>
          <p:spPr bwMode="auto">
            <a:xfrm>
              <a:off x="-3276599" y="2286000"/>
              <a:ext cx="2286000" cy="2474535"/>
            </a:xfrm>
            <a:prstGeom prst="rect">
              <a:avLst/>
            </a:prstGeom>
            <a:noFill/>
            <a:ln w="9525">
              <a:noFill/>
              <a:miter lim="800000"/>
              <a:headEnd/>
              <a:tailEnd/>
            </a:ln>
          </p:spPr>
        </p:pic>
        <p:sp>
          <p:nvSpPr>
            <p:cNvPr id="18" name="TextBox 17"/>
            <p:cNvSpPr txBox="1"/>
            <p:nvPr/>
          </p:nvSpPr>
          <p:spPr>
            <a:xfrm>
              <a:off x="-3773055" y="4653393"/>
              <a:ext cx="3872346" cy="363358"/>
            </a:xfrm>
            <a:prstGeom prst="rect">
              <a:avLst/>
            </a:prstGeom>
            <a:solidFill>
              <a:schemeClr val="bg1"/>
            </a:solidFill>
          </p:spPr>
          <p:txBody>
            <a:bodyPr wrap="square" rtlCol="0">
              <a:spAutoFit/>
            </a:bodyPr>
            <a:lstStyle/>
            <a:p>
              <a:r>
                <a:rPr lang="en-US" sz="1300" dirty="0" err="1" smtClean="0"/>
                <a:t>Funahashi</a:t>
              </a:r>
              <a:r>
                <a:rPr lang="en-US" sz="1300" dirty="0" smtClean="0"/>
                <a:t>, Bruce, Goldman-</a:t>
              </a:r>
              <a:r>
                <a:rPr lang="en-US" sz="1300" dirty="0" err="1" smtClean="0"/>
                <a:t>Rakic</a:t>
              </a:r>
              <a:r>
                <a:rPr lang="en-US" sz="1300" dirty="0" smtClean="0"/>
                <a:t>, 1989</a:t>
              </a:r>
              <a:endParaRPr lang="en-US" sz="1300" dirty="0"/>
            </a:p>
          </p:txBody>
        </p:sp>
      </p:grpSp>
      <p:sp>
        <p:nvSpPr>
          <p:cNvPr id="24" name="Oval 23"/>
          <p:cNvSpPr/>
          <p:nvPr/>
        </p:nvSpPr>
        <p:spPr>
          <a:xfrm>
            <a:off x="4648200" y="1981200"/>
            <a:ext cx="457200" cy="4572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7"/>
          <p:cNvGrpSpPr/>
          <p:nvPr/>
        </p:nvGrpSpPr>
        <p:grpSpPr>
          <a:xfrm>
            <a:off x="3505200" y="914400"/>
            <a:ext cx="1754372" cy="1676400"/>
            <a:chOff x="4324351" y="2701925"/>
            <a:chExt cx="2192965" cy="2444750"/>
          </a:xfrm>
        </p:grpSpPr>
        <p:cxnSp>
          <p:nvCxnSpPr>
            <p:cNvPr id="26" name="Straight Connector 25"/>
            <p:cNvCxnSpPr/>
            <p:nvPr/>
          </p:nvCxnSpPr>
          <p:spPr>
            <a:xfrm>
              <a:off x="5467351" y="2701925"/>
              <a:ext cx="0" cy="244475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9" idx="1"/>
              <a:endCxn id="19" idx="3"/>
            </p:cNvCxnSpPr>
            <p:nvPr/>
          </p:nvCxnSpPr>
          <p:spPr>
            <a:xfrm>
              <a:off x="4324351" y="3931603"/>
              <a:ext cx="219296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3297577" y="838200"/>
            <a:ext cx="588623" cy="400110"/>
          </a:xfrm>
          <a:prstGeom prst="rect">
            <a:avLst/>
          </a:prstGeom>
          <a:noFill/>
        </p:spPr>
        <p:txBody>
          <a:bodyPr wrap="none" rtlCol="0">
            <a:spAutoFit/>
          </a:bodyPr>
          <a:lstStyle/>
          <a:p>
            <a:r>
              <a:rPr lang="en-US" sz="2000" b="1" dirty="0" smtClean="0"/>
              <a:t>Cue</a:t>
            </a:r>
            <a:endParaRPr lang="en-US" sz="2000" b="1" dirty="0"/>
          </a:p>
        </p:txBody>
      </p:sp>
      <p:sp>
        <p:nvSpPr>
          <p:cNvPr id="29" name="TextBox 28"/>
          <p:cNvSpPr txBox="1"/>
          <p:nvPr/>
        </p:nvSpPr>
        <p:spPr>
          <a:xfrm>
            <a:off x="3179622" y="838200"/>
            <a:ext cx="782778" cy="400110"/>
          </a:xfrm>
          <a:prstGeom prst="rect">
            <a:avLst/>
          </a:prstGeom>
          <a:noFill/>
        </p:spPr>
        <p:txBody>
          <a:bodyPr wrap="none" rtlCol="0">
            <a:spAutoFit/>
          </a:bodyPr>
          <a:lstStyle/>
          <a:p>
            <a:r>
              <a:rPr lang="en-US" sz="2000" b="1" dirty="0" smtClean="0"/>
              <a:t>Delay</a:t>
            </a:r>
            <a:endParaRPr lang="en-US" sz="2000" b="1" dirty="0"/>
          </a:p>
        </p:txBody>
      </p:sp>
      <p:sp>
        <p:nvSpPr>
          <p:cNvPr id="30" name="TextBox 29"/>
          <p:cNvSpPr txBox="1"/>
          <p:nvPr/>
        </p:nvSpPr>
        <p:spPr>
          <a:xfrm>
            <a:off x="2911201" y="838200"/>
            <a:ext cx="1203599" cy="400110"/>
          </a:xfrm>
          <a:prstGeom prst="rect">
            <a:avLst/>
          </a:prstGeom>
          <a:noFill/>
        </p:spPr>
        <p:txBody>
          <a:bodyPr wrap="none" rtlCol="0">
            <a:spAutoFit/>
          </a:bodyPr>
          <a:lstStyle/>
          <a:p>
            <a:r>
              <a:rPr lang="en-US" sz="2000" b="1" dirty="0" smtClean="0"/>
              <a:t>Response</a:t>
            </a:r>
            <a:endParaRPr lang="en-US" sz="2000" b="1" dirty="0"/>
          </a:p>
        </p:txBody>
      </p:sp>
      <p:sp>
        <p:nvSpPr>
          <p:cNvPr id="35" name="TextBox 34"/>
          <p:cNvSpPr txBox="1"/>
          <p:nvPr/>
        </p:nvSpPr>
        <p:spPr>
          <a:xfrm>
            <a:off x="4648200" y="990600"/>
            <a:ext cx="423514" cy="646331"/>
          </a:xfrm>
          <a:prstGeom prst="rect">
            <a:avLst/>
          </a:prstGeom>
          <a:noFill/>
        </p:spPr>
        <p:txBody>
          <a:bodyPr wrap="none" rtlCol="0">
            <a:spAutoFit/>
          </a:bodyPr>
          <a:lstStyle/>
          <a:p>
            <a:r>
              <a:rPr lang="en-US" sz="3600" dirty="0" smtClean="0">
                <a:solidFill>
                  <a:srgbClr val="C00000"/>
                </a:solidFill>
              </a:rPr>
              <a:t>X</a:t>
            </a:r>
            <a:endParaRPr lang="en-US" sz="3600" dirty="0">
              <a:solidFill>
                <a:srgbClr val="C00000"/>
              </a:solidFill>
            </a:endParaRPr>
          </a:p>
        </p:txBody>
      </p:sp>
      <p:grpSp>
        <p:nvGrpSpPr>
          <p:cNvPr id="40" name="Group 39"/>
          <p:cNvGrpSpPr/>
          <p:nvPr/>
        </p:nvGrpSpPr>
        <p:grpSpPr>
          <a:xfrm>
            <a:off x="215900" y="3581400"/>
            <a:ext cx="3524250" cy="1752600"/>
            <a:chOff x="215900" y="3657600"/>
            <a:chExt cx="3524250" cy="1752600"/>
          </a:xfrm>
        </p:grpSpPr>
        <p:grpSp>
          <p:nvGrpSpPr>
            <p:cNvPr id="10" name="Group 9"/>
            <p:cNvGrpSpPr/>
            <p:nvPr/>
          </p:nvGrpSpPr>
          <p:grpSpPr>
            <a:xfrm>
              <a:off x="304801" y="4794647"/>
              <a:ext cx="3352799" cy="615553"/>
              <a:chOff x="685800" y="4876800"/>
              <a:chExt cx="2638446" cy="615553"/>
            </a:xfrm>
          </p:grpSpPr>
          <p:sp>
            <p:nvSpPr>
              <p:cNvPr id="8" name="TextBox 7"/>
              <p:cNvSpPr txBox="1"/>
              <p:nvPr/>
            </p:nvSpPr>
            <p:spPr>
              <a:xfrm>
                <a:off x="685800" y="4876800"/>
                <a:ext cx="1066800" cy="615553"/>
              </a:xfrm>
              <a:prstGeom prst="rect">
                <a:avLst/>
              </a:prstGeom>
              <a:noFill/>
            </p:spPr>
            <p:txBody>
              <a:bodyPr wrap="square" rtlCol="0">
                <a:spAutoFit/>
              </a:bodyPr>
              <a:lstStyle/>
              <a:p>
                <a:r>
                  <a:rPr lang="en-US" sz="1600" b="1" dirty="0" smtClean="0">
                    <a:solidFill>
                      <a:srgbClr val="00B050"/>
                    </a:solidFill>
                    <a:latin typeface="Arial" pitchFamily="34" charset="0"/>
                    <a:cs typeface="Arial" pitchFamily="34" charset="0"/>
                  </a:rPr>
                  <a:t>       Target</a:t>
                </a:r>
                <a:r>
                  <a:rPr lang="en-US" b="1" dirty="0" smtClean="0"/>
                  <a:t>	</a:t>
                </a:r>
                <a:endParaRPr lang="en-US" b="1" dirty="0"/>
              </a:p>
            </p:txBody>
          </p:sp>
          <p:sp>
            <p:nvSpPr>
              <p:cNvPr id="9" name="Rectangle 8"/>
              <p:cNvSpPr/>
              <p:nvPr/>
            </p:nvSpPr>
            <p:spPr>
              <a:xfrm>
                <a:off x="1955960" y="4894421"/>
                <a:ext cx="1368286" cy="369332"/>
              </a:xfrm>
              <a:prstGeom prst="rect">
                <a:avLst/>
              </a:prstGeom>
            </p:spPr>
            <p:txBody>
              <a:bodyPr wrap="none">
                <a:spAutoFit/>
              </a:bodyPr>
              <a:lstStyle/>
              <a:p>
                <a:r>
                  <a:rPr lang="en-US" b="1" dirty="0" smtClean="0"/>
                  <a:t>        </a:t>
                </a:r>
                <a:r>
                  <a:rPr lang="en-US" sz="1600" b="1" dirty="0" smtClean="0">
                    <a:solidFill>
                      <a:srgbClr val="C00000"/>
                    </a:solidFill>
                    <a:latin typeface="Arial" pitchFamily="34" charset="0"/>
                    <a:cs typeface="Arial" pitchFamily="34" charset="0"/>
                  </a:rPr>
                  <a:t>Non-Target</a:t>
                </a:r>
                <a:endParaRPr lang="en-US" sz="1600" dirty="0">
                  <a:solidFill>
                    <a:srgbClr val="C00000"/>
                  </a:solidFill>
                  <a:latin typeface="Arial" pitchFamily="34" charset="0"/>
                  <a:cs typeface="Arial" pitchFamily="34" charset="0"/>
                </a:endParaRPr>
              </a:p>
            </p:txBody>
          </p:sp>
        </p:grpSp>
        <p:pic>
          <p:nvPicPr>
            <p:cNvPr id="36" name="Content Placeholder 3" descr="nihms312596f3.jpg"/>
            <p:cNvPicPr>
              <a:picLocks noChangeAspect="1"/>
            </p:cNvPicPr>
            <p:nvPr/>
          </p:nvPicPr>
          <p:blipFill>
            <a:blip r:embed="rId4" cstate="print"/>
            <a:srcRect l="4129" t="50198" r="65316" b="41469"/>
            <a:stretch>
              <a:fillRect/>
            </a:stretch>
          </p:blipFill>
          <p:spPr>
            <a:xfrm>
              <a:off x="215900" y="3657600"/>
              <a:ext cx="3524250" cy="1143000"/>
            </a:xfrm>
            <a:prstGeom prst="rect">
              <a:avLst/>
            </a:prstGeom>
          </p:spPr>
        </p:pic>
      </p:grpSp>
      <p:grpSp>
        <p:nvGrpSpPr>
          <p:cNvPr id="37" name="Group 36"/>
          <p:cNvGrpSpPr/>
          <p:nvPr/>
        </p:nvGrpSpPr>
        <p:grpSpPr>
          <a:xfrm>
            <a:off x="5562600" y="4718447"/>
            <a:ext cx="3349908" cy="615553"/>
            <a:chOff x="685800" y="4800600"/>
            <a:chExt cx="2636171" cy="615553"/>
          </a:xfrm>
        </p:grpSpPr>
        <p:sp>
          <p:nvSpPr>
            <p:cNvPr id="38" name="TextBox 37"/>
            <p:cNvSpPr txBox="1"/>
            <p:nvPr/>
          </p:nvSpPr>
          <p:spPr>
            <a:xfrm>
              <a:off x="685800" y="4800600"/>
              <a:ext cx="1066800" cy="615553"/>
            </a:xfrm>
            <a:prstGeom prst="rect">
              <a:avLst/>
            </a:prstGeom>
            <a:noFill/>
          </p:spPr>
          <p:txBody>
            <a:bodyPr wrap="square" rtlCol="0">
              <a:spAutoFit/>
            </a:bodyPr>
            <a:lstStyle/>
            <a:p>
              <a:r>
                <a:rPr lang="en-US" sz="1600" b="1" dirty="0" smtClean="0">
                  <a:solidFill>
                    <a:srgbClr val="00B050"/>
                  </a:solidFill>
                  <a:latin typeface="Arial" pitchFamily="34" charset="0"/>
                  <a:cs typeface="Arial" pitchFamily="34" charset="0"/>
                </a:rPr>
                <a:t>         Target</a:t>
              </a:r>
              <a:r>
                <a:rPr lang="en-US" b="1" dirty="0" smtClean="0"/>
                <a:t>	</a:t>
              </a:r>
              <a:endParaRPr lang="en-US" b="1" dirty="0"/>
            </a:p>
          </p:txBody>
        </p:sp>
        <p:sp>
          <p:nvSpPr>
            <p:cNvPr id="39" name="Rectangle 38"/>
            <p:cNvSpPr/>
            <p:nvPr/>
          </p:nvSpPr>
          <p:spPr>
            <a:xfrm>
              <a:off x="1828800" y="4812268"/>
              <a:ext cx="1493171" cy="369332"/>
            </a:xfrm>
            <a:prstGeom prst="rect">
              <a:avLst/>
            </a:prstGeom>
          </p:spPr>
          <p:txBody>
            <a:bodyPr wrap="none">
              <a:spAutoFit/>
            </a:bodyPr>
            <a:lstStyle/>
            <a:p>
              <a:r>
                <a:rPr lang="en-US" b="1" dirty="0" smtClean="0"/>
                <a:t>            </a:t>
              </a:r>
              <a:r>
                <a:rPr lang="en-US" sz="1600" b="1" dirty="0" smtClean="0">
                  <a:solidFill>
                    <a:srgbClr val="C00000"/>
                  </a:solidFill>
                  <a:latin typeface="Arial" pitchFamily="34" charset="0"/>
                  <a:cs typeface="Arial" pitchFamily="34" charset="0"/>
                </a:rPr>
                <a:t>Non-Target</a:t>
              </a:r>
              <a:endParaRPr lang="en-US" sz="1600" dirty="0">
                <a:solidFill>
                  <a:srgbClr val="C00000"/>
                </a:solidFill>
                <a:latin typeface="Arial" pitchFamily="34" charset="0"/>
                <a:cs typeface="Arial" pitchFamily="34" charset="0"/>
              </a:endParaRPr>
            </a:p>
          </p:txBody>
        </p:sp>
      </p:grpSp>
      <p:sp>
        <p:nvSpPr>
          <p:cNvPr id="41" name="TextBox 40"/>
          <p:cNvSpPr txBox="1"/>
          <p:nvPr/>
        </p:nvSpPr>
        <p:spPr>
          <a:xfrm>
            <a:off x="914400" y="3200400"/>
            <a:ext cx="1798313" cy="461665"/>
          </a:xfrm>
          <a:prstGeom prst="rect">
            <a:avLst/>
          </a:prstGeom>
          <a:noFill/>
        </p:spPr>
        <p:txBody>
          <a:bodyPr wrap="none" rtlCol="0">
            <a:spAutoFit/>
          </a:bodyPr>
          <a:lstStyle/>
          <a:p>
            <a:r>
              <a:rPr lang="en-US" sz="2400" b="1" dirty="0" smtClean="0"/>
              <a:t>Too Little DA</a:t>
            </a:r>
            <a:endParaRPr lang="en-US" sz="2400" b="1" dirty="0"/>
          </a:p>
        </p:txBody>
      </p:sp>
      <p:sp>
        <p:nvSpPr>
          <p:cNvPr id="42" name="TextBox 41"/>
          <p:cNvSpPr txBox="1"/>
          <p:nvPr/>
        </p:nvSpPr>
        <p:spPr>
          <a:xfrm>
            <a:off x="6553200" y="3200400"/>
            <a:ext cx="1878848" cy="461665"/>
          </a:xfrm>
          <a:prstGeom prst="rect">
            <a:avLst/>
          </a:prstGeom>
          <a:noFill/>
        </p:spPr>
        <p:txBody>
          <a:bodyPr wrap="none" rtlCol="0">
            <a:spAutoFit/>
          </a:bodyPr>
          <a:lstStyle/>
          <a:p>
            <a:r>
              <a:rPr lang="en-US" sz="2400" b="1" dirty="0" smtClean="0"/>
              <a:t>Too Much DA</a:t>
            </a:r>
            <a:endParaRPr lang="en-US" sz="2400" b="1" dirty="0"/>
          </a:p>
        </p:txBody>
      </p:sp>
      <p:grpSp>
        <p:nvGrpSpPr>
          <p:cNvPr id="43" name="Group 42"/>
          <p:cNvGrpSpPr/>
          <p:nvPr/>
        </p:nvGrpSpPr>
        <p:grpSpPr>
          <a:xfrm>
            <a:off x="2834548" y="3124200"/>
            <a:ext cx="2880452" cy="685800"/>
            <a:chOff x="914400" y="6172199"/>
            <a:chExt cx="3200400" cy="533400"/>
          </a:xfrm>
        </p:grpSpPr>
        <p:sp>
          <p:nvSpPr>
            <p:cNvPr id="44" name="Right Triangle 43"/>
            <p:cNvSpPr/>
            <p:nvPr/>
          </p:nvSpPr>
          <p:spPr>
            <a:xfrm rot="16200000">
              <a:off x="2247900" y="4838699"/>
              <a:ext cx="533400" cy="3200400"/>
            </a:xfrm>
            <a:prstGeom prst="rtTriangle">
              <a:avLst/>
            </a:prstGeom>
            <a:gradFill>
              <a:gsLst>
                <a:gs pos="0">
                  <a:srgbClr val="FFF200"/>
                </a:gs>
                <a:gs pos="45000">
                  <a:srgbClr val="FF7A00"/>
                </a:gs>
                <a:gs pos="70000">
                  <a:srgbClr val="FF0300"/>
                </a:gs>
                <a:gs pos="100000">
                  <a:srgbClr val="4D080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2954873" y="6346526"/>
              <a:ext cx="1092094" cy="359073"/>
            </a:xfrm>
            <a:prstGeom prst="rect">
              <a:avLst/>
            </a:prstGeom>
            <a:noFill/>
          </p:spPr>
          <p:txBody>
            <a:bodyPr wrap="none" rtlCol="0">
              <a:spAutoFit/>
            </a:bodyPr>
            <a:lstStyle/>
            <a:p>
              <a:r>
                <a:rPr lang="en-US" sz="2400" b="1" dirty="0" smtClean="0">
                  <a:solidFill>
                    <a:schemeClr val="bg1"/>
                  </a:solidFill>
                </a:rPr>
                <a:t>PFC DA</a:t>
              </a:r>
              <a:endParaRPr lang="en-US" sz="2400" b="1" dirty="0">
                <a:solidFill>
                  <a:schemeClr val="bg1"/>
                </a:solidFill>
              </a:endParaRPr>
            </a:p>
          </p:txBody>
        </p:sp>
      </p:grpSp>
      <p:sp>
        <p:nvSpPr>
          <p:cNvPr id="46" name="Freeform 45"/>
          <p:cNvSpPr/>
          <p:nvPr/>
        </p:nvSpPr>
        <p:spPr>
          <a:xfrm>
            <a:off x="2590800" y="2057400"/>
            <a:ext cx="3810000" cy="2069929"/>
          </a:xfrm>
          <a:custGeom>
            <a:avLst/>
            <a:gdLst>
              <a:gd name="connsiteX0" fmla="*/ 0 w 3331029"/>
              <a:gd name="connsiteY0" fmla="*/ 3284765 h 3333751"/>
              <a:gd name="connsiteX1" fmla="*/ 1094015 w 3331029"/>
              <a:gd name="connsiteY1" fmla="*/ 672193 h 3333751"/>
              <a:gd name="connsiteX2" fmla="*/ 2024743 w 3331029"/>
              <a:gd name="connsiteY2" fmla="*/ 443593 h 3333751"/>
              <a:gd name="connsiteX3" fmla="*/ 3331029 w 3331029"/>
              <a:gd name="connsiteY3" fmla="*/ 3333751 h 3333751"/>
            </a:gdLst>
            <a:ahLst/>
            <a:cxnLst>
              <a:cxn ang="0">
                <a:pos x="connsiteX0" y="connsiteY0"/>
              </a:cxn>
              <a:cxn ang="0">
                <a:pos x="connsiteX1" y="connsiteY1"/>
              </a:cxn>
              <a:cxn ang="0">
                <a:pos x="connsiteX2" y="connsiteY2"/>
              </a:cxn>
              <a:cxn ang="0">
                <a:pos x="connsiteX3" y="connsiteY3"/>
              </a:cxn>
            </a:cxnLst>
            <a:rect l="l" t="t" r="r" b="b"/>
            <a:pathLst>
              <a:path w="3331029" h="3333751">
                <a:moveTo>
                  <a:pt x="0" y="3284765"/>
                </a:moveTo>
                <a:cubicBezTo>
                  <a:pt x="378279" y="2215243"/>
                  <a:pt x="756558" y="1145722"/>
                  <a:pt x="1094015" y="672193"/>
                </a:cubicBezTo>
                <a:cubicBezTo>
                  <a:pt x="1431472" y="198664"/>
                  <a:pt x="1651907" y="0"/>
                  <a:pt x="2024743" y="443593"/>
                </a:cubicBezTo>
                <a:cubicBezTo>
                  <a:pt x="2397579" y="887186"/>
                  <a:pt x="2864304" y="2110468"/>
                  <a:pt x="3331029" y="3333751"/>
                </a:cubicBezTo>
              </a:path>
            </a:pathLst>
          </a:custGeom>
          <a:solidFill>
            <a:schemeClr val="bg1">
              <a:alpha val="0"/>
            </a:schemeClr>
          </a:solidFill>
          <a:ln w="95250">
            <a:gradFill flip="none" rotWithShape="1">
              <a:gsLst>
                <a:gs pos="0">
                  <a:srgbClr val="FFF200"/>
                </a:gs>
                <a:gs pos="45000">
                  <a:srgbClr val="FF7A00"/>
                </a:gs>
                <a:gs pos="70000">
                  <a:srgbClr val="FF0300"/>
                </a:gs>
                <a:gs pos="100000">
                  <a:srgbClr val="4D0808"/>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TextBox 47"/>
          <p:cNvSpPr txBox="1"/>
          <p:nvPr/>
        </p:nvSpPr>
        <p:spPr>
          <a:xfrm>
            <a:off x="2872785" y="2590800"/>
            <a:ext cx="3147015" cy="369332"/>
          </a:xfrm>
          <a:prstGeom prst="rect">
            <a:avLst/>
          </a:prstGeom>
          <a:solidFill>
            <a:schemeClr val="bg1"/>
          </a:solidFill>
        </p:spPr>
        <p:txBody>
          <a:bodyPr wrap="square" rtlCol="0">
            <a:spAutoFit/>
          </a:bodyPr>
          <a:lstStyle/>
          <a:p>
            <a:r>
              <a:rPr lang="en-US" dirty="0" smtClean="0"/>
              <a:t>                                                        </a:t>
            </a:r>
            <a:endParaRPr lang="en-US" dirty="0"/>
          </a:p>
        </p:txBody>
      </p:sp>
      <p:cxnSp>
        <p:nvCxnSpPr>
          <p:cNvPr id="50" name="Straight Arrow Connector 49"/>
          <p:cNvCxnSpPr/>
          <p:nvPr/>
        </p:nvCxnSpPr>
        <p:spPr>
          <a:xfrm>
            <a:off x="2819400" y="2514600"/>
            <a:ext cx="0" cy="38100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3048000" y="2514600"/>
            <a:ext cx="0" cy="38100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3962400" y="2514600"/>
            <a:ext cx="0" cy="38100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55" name="Group 54"/>
          <p:cNvGrpSpPr/>
          <p:nvPr/>
        </p:nvGrpSpPr>
        <p:grpSpPr>
          <a:xfrm>
            <a:off x="3124200" y="2480846"/>
            <a:ext cx="771365" cy="490954"/>
            <a:chOff x="3124200" y="2480846"/>
            <a:chExt cx="771365" cy="490954"/>
          </a:xfrm>
        </p:grpSpPr>
        <p:sp>
          <p:nvSpPr>
            <p:cNvPr id="53" name="TextBox 52"/>
            <p:cNvSpPr txBox="1"/>
            <p:nvPr/>
          </p:nvSpPr>
          <p:spPr>
            <a:xfrm>
              <a:off x="3124200" y="2480846"/>
              <a:ext cx="771365" cy="338554"/>
            </a:xfrm>
            <a:prstGeom prst="rect">
              <a:avLst/>
            </a:prstGeom>
            <a:noFill/>
          </p:spPr>
          <p:txBody>
            <a:bodyPr wrap="none" rtlCol="0">
              <a:spAutoFit/>
            </a:bodyPr>
            <a:lstStyle/>
            <a:p>
              <a:r>
                <a:rPr lang="en-US" sz="1600" dirty="0" smtClean="0"/>
                <a:t>3-6 sec</a:t>
              </a:r>
              <a:endParaRPr lang="en-US" sz="1600" dirty="0"/>
            </a:p>
          </p:txBody>
        </p:sp>
        <p:sp>
          <p:nvSpPr>
            <p:cNvPr id="54" name="Right Brace 53"/>
            <p:cNvSpPr/>
            <p:nvPr/>
          </p:nvSpPr>
          <p:spPr>
            <a:xfrm rot="16200000">
              <a:off x="3390900" y="2476500"/>
              <a:ext cx="228600" cy="762000"/>
            </a:xfrm>
            <a:prstGeom prst="rightBrace">
              <a:avLst/>
            </a:prstGeom>
            <a:no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3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1"/>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50"/>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24"/>
                                        </p:tgtEl>
                                        <p:attrNameLst>
                                          <p:attrName>style.visibility</p:attrName>
                                        </p:attrNameLst>
                                      </p:cBhvr>
                                      <p:to>
                                        <p:strVal val="hidden"/>
                                      </p:to>
                                    </p:set>
                                  </p:childTnLst>
                                </p:cTn>
                              </p:par>
                              <p:par>
                                <p:cTn id="43" presetID="1" presetClass="exit" presetSubtype="0" fill="hold" grpId="2" nodeType="withEffect">
                                  <p:stCondLst>
                                    <p:cond delay="0"/>
                                  </p:stCondLst>
                                  <p:childTnLst>
                                    <p:set>
                                      <p:cBhvr>
                                        <p:cTn id="44" dur="1" fill="hold">
                                          <p:stCondLst>
                                            <p:cond delay="0"/>
                                          </p:stCondLst>
                                        </p:cTn>
                                        <p:tgtEl>
                                          <p:spTgt spid="28"/>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23"/>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29"/>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par>
                                <p:cTn id="55" presetID="1" presetClass="exit" presetSubtype="0" fill="hold" nodeType="withEffect">
                                  <p:stCondLst>
                                    <p:cond delay="0"/>
                                  </p:stCondLst>
                                  <p:childTnLst>
                                    <p:set>
                                      <p:cBhvr>
                                        <p:cTn id="56" dur="1" fill="hold">
                                          <p:stCondLst>
                                            <p:cond delay="0"/>
                                          </p:stCondLst>
                                        </p:cTn>
                                        <p:tgtEl>
                                          <p:spTgt spid="55"/>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0"/>
                                          </p:stCondLst>
                                        </p:cTn>
                                        <p:tgtEl>
                                          <p:spTgt spid="52"/>
                                        </p:tgtEl>
                                        <p:attrNameLst>
                                          <p:attrName>style.visibility</p:attrName>
                                        </p:attrNameLst>
                                      </p:cBhvr>
                                      <p:to>
                                        <p:strVal val="visible"/>
                                      </p:to>
                                    </p:set>
                                  </p:childTnLst>
                                </p:cTn>
                              </p:par>
                              <p:par>
                                <p:cTn id="59" presetID="1" presetClass="exit" presetSubtype="0" fill="hold" nodeType="withEffect">
                                  <p:stCondLst>
                                    <p:cond delay="0"/>
                                  </p:stCondLst>
                                  <p:childTnLst>
                                    <p:set>
                                      <p:cBhvr>
                                        <p:cTn id="60" dur="1" fill="hold">
                                          <p:stCondLst>
                                            <p:cond delay="0"/>
                                          </p:stCondLst>
                                        </p:cTn>
                                        <p:tgtEl>
                                          <p:spTgt spid="51"/>
                                        </p:tgtEl>
                                        <p:attrNameLst>
                                          <p:attrName>style.visibility</p:attrName>
                                        </p:attrNameLst>
                                      </p:cBhvr>
                                      <p:to>
                                        <p:strVal val="hidden"/>
                                      </p:to>
                                    </p:set>
                                  </p:childTnLst>
                                </p:cTn>
                              </p:par>
                              <p:par>
                                <p:cTn id="61" presetID="1" presetClass="entr" presetSubtype="0" fill="hold" grpId="2" nodeType="with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2" nodeType="clickEffect">
                                  <p:stCondLst>
                                    <p:cond delay="0"/>
                                  </p:stCondLst>
                                  <p:childTnLst>
                                    <p:set>
                                      <p:cBhvr>
                                        <p:cTn id="66" dur="1" fill="hold">
                                          <p:stCondLst>
                                            <p:cond delay="0"/>
                                          </p:stCondLst>
                                        </p:cTn>
                                        <p:tgtEl>
                                          <p:spTgt spid="35"/>
                                        </p:tgtEl>
                                        <p:attrNameLst>
                                          <p:attrName>style.visibility</p:attrName>
                                        </p:attrNameLst>
                                      </p:cBhvr>
                                      <p:to>
                                        <p:strVal val="visible"/>
                                      </p:to>
                                    </p:set>
                                  </p:childTnLst>
                                </p:cTn>
                              </p:par>
                              <p:par>
                                <p:cTn id="67" presetID="1" presetClass="exit" presetSubtype="0" fill="hold" nodeType="withEffect">
                                  <p:stCondLst>
                                    <p:cond delay="0"/>
                                  </p:stCondLst>
                                  <p:childTnLst>
                                    <p:set>
                                      <p:cBhvr>
                                        <p:cTn id="68" dur="1" fill="hold">
                                          <p:stCondLst>
                                            <p:cond delay="0"/>
                                          </p:stCondLst>
                                        </p:cTn>
                                        <p:tgtEl>
                                          <p:spTgt spid="52"/>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3" nodeType="clickEffect">
                                  <p:stCondLst>
                                    <p:cond delay="0"/>
                                  </p:stCondLst>
                                  <p:childTnLst>
                                    <p:set>
                                      <p:cBhvr>
                                        <p:cTn id="72" dur="1" fill="hold">
                                          <p:stCondLst>
                                            <p:cond delay="0"/>
                                          </p:stCondLst>
                                        </p:cTn>
                                        <p:tgtEl>
                                          <p:spTgt spid="24"/>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22"/>
                                        </p:tgtEl>
                                        <p:attrNameLst>
                                          <p:attrName>style.visibility</p:attrName>
                                        </p:attrNameLst>
                                      </p:cBhvr>
                                      <p:to>
                                        <p:strVal val="hidden"/>
                                      </p:to>
                                    </p:set>
                                  </p:childTnLst>
                                </p:cTn>
                              </p:par>
                              <p:par>
                                <p:cTn id="75" presetID="1" presetClass="exit" presetSubtype="0" fill="hold" grpId="3" nodeType="withEffect">
                                  <p:stCondLst>
                                    <p:cond delay="0"/>
                                  </p:stCondLst>
                                  <p:childTnLst>
                                    <p:set>
                                      <p:cBhvr>
                                        <p:cTn id="76" dur="1" fill="hold">
                                          <p:stCondLst>
                                            <p:cond delay="0"/>
                                          </p:stCondLst>
                                        </p:cTn>
                                        <p:tgtEl>
                                          <p:spTgt spid="28"/>
                                        </p:tgtEl>
                                        <p:attrNameLst>
                                          <p:attrName>style.visibility</p:attrName>
                                        </p:attrNameLst>
                                      </p:cBhvr>
                                      <p:to>
                                        <p:strVal val="hidden"/>
                                      </p:to>
                                    </p:set>
                                  </p:childTnLst>
                                </p:cTn>
                              </p:par>
                              <p:par>
                                <p:cTn id="77" presetID="1" presetClass="exit" presetSubtype="0" fill="hold" grpId="2" nodeType="withEffect">
                                  <p:stCondLst>
                                    <p:cond delay="0"/>
                                  </p:stCondLst>
                                  <p:childTnLst>
                                    <p:set>
                                      <p:cBhvr>
                                        <p:cTn id="78" dur="1" fill="hold">
                                          <p:stCondLst>
                                            <p:cond delay="0"/>
                                          </p:stCondLst>
                                        </p:cTn>
                                        <p:tgtEl>
                                          <p:spTgt spid="29"/>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30"/>
                                        </p:tgtEl>
                                        <p:attrNameLst>
                                          <p:attrName>style.visibility</p:attrName>
                                        </p:attrNameLst>
                                      </p:cBhvr>
                                      <p:to>
                                        <p:strVal val="hidden"/>
                                      </p:to>
                                    </p:set>
                                  </p:childTnLst>
                                </p:cTn>
                              </p:par>
                              <p:par>
                                <p:cTn id="81" presetID="1" presetClass="exit" presetSubtype="0" fill="hold" grpId="3" nodeType="withEffect">
                                  <p:stCondLst>
                                    <p:cond delay="0"/>
                                  </p:stCondLst>
                                  <p:childTnLst>
                                    <p:set>
                                      <p:cBhvr>
                                        <p:cTn id="82" dur="1" fill="hold">
                                          <p:stCondLst>
                                            <p:cond delay="0"/>
                                          </p:stCondLst>
                                        </p:cTn>
                                        <p:tgtEl>
                                          <p:spTgt spid="35"/>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48"/>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64" presetClass="path" presetSubtype="0" accel="50000" decel="50000" fill="hold" nodeType="clickEffect">
                                  <p:stCondLst>
                                    <p:cond delay="0"/>
                                  </p:stCondLst>
                                  <p:childTnLst>
                                    <p:animMotion origin="layout" path="M -2.77778E-6 -1.79191E-6 L -0.00382 -0.27237 " pathEditMode="relative" rAng="0" ptsTypes="AA">
                                      <p:cBhvr>
                                        <p:cTn id="88" dur="2000" fill="hold"/>
                                        <p:tgtEl>
                                          <p:spTgt spid="47"/>
                                        </p:tgtEl>
                                        <p:attrNameLst>
                                          <p:attrName>ppt_x</p:attrName>
                                          <p:attrName>ppt_y</p:attrName>
                                        </p:attrNameLst>
                                      </p:cBhvr>
                                      <p:rCtr x="-200" y="-13600"/>
                                    </p:animMotion>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41"/>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40"/>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2"/>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37"/>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4"/>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43"/>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46"/>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p:bldP spid="24" grpId="0" animBg="1"/>
      <p:bldP spid="24" grpId="1" animBg="1"/>
      <p:bldP spid="24" grpId="2" animBg="1"/>
      <p:bldP spid="24" grpId="3" animBg="1"/>
      <p:bldP spid="28" grpId="0"/>
      <p:bldP spid="28" grpId="2"/>
      <p:bldP spid="28" grpId="3"/>
      <p:bldP spid="29" grpId="0"/>
      <p:bldP spid="29" grpId="1"/>
      <p:bldP spid="29" grpId="2"/>
      <p:bldP spid="30" grpId="0"/>
      <p:bldP spid="30" grpId="1"/>
      <p:bldP spid="35" grpId="0"/>
      <p:bldP spid="35" grpId="1"/>
      <p:bldP spid="35" grpId="2"/>
      <p:bldP spid="35" grpId="3"/>
      <p:bldP spid="41" grpId="0"/>
      <p:bldP spid="42" grpId="0"/>
      <p:bldP spid="46" grpId="0" animBg="1"/>
      <p:bldP spid="48" grpId="0" animBg="1"/>
      <p:bldP spid="48"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If an inverted-U model explains PFC DA (</a:t>
            </a:r>
            <a:r>
              <a:rPr lang="en-US" i="1" dirty="0" smtClean="0"/>
              <a:t>COMT x </a:t>
            </a:r>
            <a:r>
              <a:rPr lang="en-US" dirty="0" smtClean="0"/>
              <a:t>age) effects on ICR…..</a:t>
            </a:r>
            <a:endParaRPr lang="en-US" dirty="0"/>
          </a:p>
        </p:txBody>
      </p:sp>
      <p:sp>
        <p:nvSpPr>
          <p:cNvPr id="4" name="Content Placeholder 3"/>
          <p:cNvSpPr>
            <a:spLocks noGrp="1"/>
          </p:cNvSpPr>
          <p:nvPr>
            <p:ph idx="1"/>
          </p:nvPr>
        </p:nvSpPr>
        <p:spPr>
          <a:xfrm>
            <a:off x="1447800" y="1524000"/>
            <a:ext cx="5334000" cy="4525963"/>
          </a:xfrm>
          <a:custGeom>
            <a:avLst/>
            <a:gdLst>
              <a:gd name="connsiteX0" fmla="*/ 0 w 2167467"/>
              <a:gd name="connsiteY0" fmla="*/ 1975556 h 1975556"/>
              <a:gd name="connsiteX1" fmla="*/ 1083733 w 2167467"/>
              <a:gd name="connsiteY1" fmla="*/ 0 h 1975556"/>
              <a:gd name="connsiteX2" fmla="*/ 2167467 w 2167467"/>
              <a:gd name="connsiteY2" fmla="*/ 1975556 h 1975556"/>
            </a:gdLst>
            <a:ahLst/>
            <a:cxnLst>
              <a:cxn ang="0">
                <a:pos x="connsiteX0" y="connsiteY0"/>
              </a:cxn>
              <a:cxn ang="0">
                <a:pos x="connsiteX1" y="connsiteY1"/>
              </a:cxn>
              <a:cxn ang="0">
                <a:pos x="connsiteX2" y="connsiteY2"/>
              </a:cxn>
            </a:cxnLst>
            <a:rect l="l" t="t" r="r" b="b"/>
            <a:pathLst>
              <a:path w="2167467" h="1975556">
                <a:moveTo>
                  <a:pt x="0" y="1975556"/>
                </a:moveTo>
                <a:cubicBezTo>
                  <a:pt x="361244" y="987778"/>
                  <a:pt x="722489" y="0"/>
                  <a:pt x="1083733" y="0"/>
                </a:cubicBezTo>
                <a:cubicBezTo>
                  <a:pt x="1444977" y="0"/>
                  <a:pt x="1806222" y="987778"/>
                  <a:pt x="2167467" y="1975556"/>
                </a:cubicBezTo>
              </a:path>
            </a:pathLst>
          </a:custGeom>
          <a:ln w="1016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buNone/>
            </a:pPr>
            <a:endParaRPr lang="en-US" dirty="0"/>
          </a:p>
        </p:txBody>
      </p:sp>
      <p:sp>
        <p:nvSpPr>
          <p:cNvPr id="5" name="Rectangle 4"/>
          <p:cNvSpPr/>
          <p:nvPr/>
        </p:nvSpPr>
        <p:spPr>
          <a:xfrm>
            <a:off x="1752600" y="4267200"/>
            <a:ext cx="533400" cy="533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648200" y="2057400"/>
            <a:ext cx="609600" cy="533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35"/>
          <p:cNvGrpSpPr/>
          <p:nvPr/>
        </p:nvGrpSpPr>
        <p:grpSpPr>
          <a:xfrm>
            <a:off x="1524000" y="5410204"/>
            <a:ext cx="4800600" cy="986208"/>
            <a:chOff x="509337" y="5735053"/>
            <a:chExt cx="4002505" cy="685800"/>
          </a:xfrm>
        </p:grpSpPr>
        <p:sp>
          <p:nvSpPr>
            <p:cNvPr id="8" name="Right Triangle 7"/>
            <p:cNvSpPr/>
            <p:nvPr/>
          </p:nvSpPr>
          <p:spPr>
            <a:xfrm rot="16200000">
              <a:off x="2167690" y="4076700"/>
              <a:ext cx="685800" cy="4002505"/>
            </a:xfrm>
            <a:prstGeom prst="rtTriangle">
              <a:avLst/>
            </a:prstGeom>
            <a:gradFill>
              <a:gsLst>
                <a:gs pos="0">
                  <a:srgbClr val="FFF200"/>
                </a:gs>
                <a:gs pos="45000">
                  <a:srgbClr val="FF7A00"/>
                </a:gs>
                <a:gs pos="70000">
                  <a:srgbClr val="FF0300"/>
                </a:gs>
                <a:gs pos="100000">
                  <a:srgbClr val="4D080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3156722" y="6010220"/>
              <a:ext cx="1164524" cy="406647"/>
            </a:xfrm>
            <a:prstGeom prst="rect">
              <a:avLst/>
            </a:prstGeom>
            <a:noFill/>
          </p:spPr>
          <p:txBody>
            <a:bodyPr wrap="none" rtlCol="0">
              <a:spAutoFit/>
            </a:bodyPr>
            <a:lstStyle/>
            <a:p>
              <a:r>
                <a:rPr lang="en-US" sz="3200" b="1" dirty="0" smtClean="0">
                  <a:solidFill>
                    <a:schemeClr val="bg1"/>
                  </a:solidFill>
                </a:rPr>
                <a:t>PFC DA</a:t>
              </a:r>
              <a:endParaRPr lang="en-US" sz="3200" b="1" dirty="0">
                <a:solidFill>
                  <a:schemeClr val="bg1"/>
                </a:solidFill>
              </a:endParaRPr>
            </a:p>
          </p:txBody>
        </p:sp>
      </p:grpSp>
      <p:grpSp>
        <p:nvGrpSpPr>
          <p:cNvPr id="7" name="Group 9"/>
          <p:cNvGrpSpPr/>
          <p:nvPr/>
        </p:nvGrpSpPr>
        <p:grpSpPr>
          <a:xfrm>
            <a:off x="0" y="1447800"/>
            <a:ext cx="1295400" cy="4572000"/>
            <a:chOff x="-5791200" y="2057400"/>
            <a:chExt cx="1295400" cy="4572000"/>
          </a:xfrm>
        </p:grpSpPr>
        <p:cxnSp>
          <p:nvCxnSpPr>
            <p:cNvPr id="12" name="Straight Arrow Connector 11"/>
            <p:cNvCxnSpPr/>
            <p:nvPr/>
          </p:nvCxnSpPr>
          <p:spPr>
            <a:xfrm flipV="1">
              <a:off x="-4495800" y="2057400"/>
              <a:ext cx="0" cy="4572000"/>
            </a:xfrm>
            <a:prstGeom prst="straightConnector1">
              <a:avLst/>
            </a:prstGeom>
            <a:ln w="539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791200" y="3810000"/>
              <a:ext cx="1229824" cy="646331"/>
            </a:xfrm>
            <a:prstGeom prst="rect">
              <a:avLst/>
            </a:prstGeom>
            <a:noFill/>
          </p:spPr>
          <p:txBody>
            <a:bodyPr wrap="none" rtlCol="0">
              <a:spAutoFit/>
            </a:bodyPr>
            <a:lstStyle/>
            <a:p>
              <a:r>
                <a:rPr lang="en-US" sz="3600" b="1" dirty="0" smtClean="0"/>
                <a:t>↓ICR</a:t>
              </a:r>
              <a:endParaRPr lang="en-US" sz="3600" b="1" dirty="0"/>
            </a:p>
          </p:txBody>
        </p:sp>
      </p:grpSp>
      <p:sp>
        <p:nvSpPr>
          <p:cNvPr id="20" name="Oval 19"/>
          <p:cNvSpPr/>
          <p:nvPr/>
        </p:nvSpPr>
        <p:spPr>
          <a:xfrm>
            <a:off x="6553200" y="2057400"/>
            <a:ext cx="609600"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629400" y="3048000"/>
            <a:ext cx="533400" cy="533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6477000" y="1381780"/>
            <a:ext cx="2581797" cy="523220"/>
          </a:xfrm>
          <a:prstGeom prst="rect">
            <a:avLst/>
          </a:prstGeom>
          <a:noFill/>
        </p:spPr>
        <p:txBody>
          <a:bodyPr wrap="none" rtlCol="0">
            <a:spAutoFit/>
          </a:bodyPr>
          <a:lstStyle/>
          <a:p>
            <a:r>
              <a:rPr lang="en-US" sz="2800" b="1" i="1" u="sng" dirty="0" smtClean="0"/>
              <a:t>COMT </a:t>
            </a:r>
            <a:r>
              <a:rPr lang="en-US" sz="2800" b="1" u="sng" dirty="0" smtClean="0"/>
              <a:t>genotype</a:t>
            </a:r>
            <a:endParaRPr lang="en-US" sz="2800" b="1" u="sng" dirty="0"/>
          </a:p>
        </p:txBody>
      </p:sp>
      <p:sp>
        <p:nvSpPr>
          <p:cNvPr id="23" name="TextBox 22"/>
          <p:cNvSpPr txBox="1"/>
          <p:nvPr/>
        </p:nvSpPr>
        <p:spPr>
          <a:xfrm>
            <a:off x="7162800" y="2905780"/>
            <a:ext cx="1843133" cy="892552"/>
          </a:xfrm>
          <a:prstGeom prst="rect">
            <a:avLst/>
          </a:prstGeom>
          <a:noFill/>
        </p:spPr>
        <p:txBody>
          <a:bodyPr wrap="none" rtlCol="0">
            <a:spAutoFit/>
          </a:bodyPr>
          <a:lstStyle/>
          <a:p>
            <a:r>
              <a:rPr lang="en-US" sz="2800" b="1" dirty="0" smtClean="0"/>
              <a:t>Val carriers</a:t>
            </a:r>
          </a:p>
          <a:p>
            <a:r>
              <a:rPr lang="en-US" sz="2400" b="1" dirty="0" smtClean="0"/>
              <a:t>22-40 yr olds</a:t>
            </a:r>
            <a:endParaRPr lang="en-US" sz="2400" b="1" dirty="0"/>
          </a:p>
        </p:txBody>
      </p:sp>
      <p:sp>
        <p:nvSpPr>
          <p:cNvPr id="24" name="TextBox 23"/>
          <p:cNvSpPr txBox="1"/>
          <p:nvPr/>
        </p:nvSpPr>
        <p:spPr>
          <a:xfrm>
            <a:off x="7162800" y="1905000"/>
            <a:ext cx="1822935" cy="892552"/>
          </a:xfrm>
          <a:prstGeom prst="rect">
            <a:avLst/>
          </a:prstGeom>
          <a:noFill/>
        </p:spPr>
        <p:txBody>
          <a:bodyPr wrap="none" rtlCol="0">
            <a:spAutoFit/>
          </a:bodyPr>
          <a:lstStyle/>
          <a:p>
            <a:r>
              <a:rPr lang="en-US" sz="2800" b="1" dirty="0" smtClean="0"/>
              <a:t>Met/Met</a:t>
            </a:r>
          </a:p>
          <a:p>
            <a:r>
              <a:rPr lang="en-US" sz="2400" b="1" dirty="0" smtClean="0"/>
              <a:t>18-21 yr olds</a:t>
            </a:r>
            <a:endParaRPr lang="en-US" sz="2400" b="1" dirty="0"/>
          </a:p>
        </p:txBody>
      </p:sp>
      <p:cxnSp>
        <p:nvCxnSpPr>
          <p:cNvPr id="26" name="Straight Arrow Connector 25"/>
          <p:cNvCxnSpPr>
            <a:stCxn id="5" idx="3"/>
          </p:cNvCxnSpPr>
          <p:nvPr/>
        </p:nvCxnSpPr>
        <p:spPr>
          <a:xfrm flipV="1">
            <a:off x="2286000" y="2895600"/>
            <a:ext cx="914400" cy="1638300"/>
          </a:xfrm>
          <a:prstGeom prst="straightConnector1">
            <a:avLst/>
          </a:prstGeom>
          <a:ln w="444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953000" y="2667000"/>
            <a:ext cx="838200" cy="1600200"/>
          </a:xfrm>
          <a:prstGeom prst="straightConnector1">
            <a:avLst/>
          </a:prstGeom>
          <a:ln w="444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971800" y="5105400"/>
            <a:ext cx="2209800" cy="0"/>
          </a:xfrm>
          <a:prstGeom prst="straightConnector1">
            <a:avLst/>
          </a:prstGeom>
          <a:ln w="444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048000" y="4572000"/>
            <a:ext cx="1895968" cy="523220"/>
          </a:xfrm>
          <a:prstGeom prst="rect">
            <a:avLst/>
          </a:prstGeom>
          <a:noFill/>
        </p:spPr>
        <p:txBody>
          <a:bodyPr wrap="none" rtlCol="0">
            <a:spAutoFit/>
          </a:bodyPr>
          <a:lstStyle/>
          <a:p>
            <a:r>
              <a:rPr lang="en-US" sz="2800" b="1" dirty="0" smtClean="0"/>
              <a:t>↑ </a:t>
            </a:r>
            <a:r>
              <a:rPr lang="en-US" sz="2800" b="1" dirty="0" err="1" smtClean="0"/>
              <a:t>estradiol</a:t>
            </a:r>
            <a:endParaRPr lang="en-US" sz="2800" b="1" dirty="0"/>
          </a:p>
        </p:txBody>
      </p:sp>
      <p:sp>
        <p:nvSpPr>
          <p:cNvPr id="38" name="Rectangle 37"/>
          <p:cNvSpPr/>
          <p:nvPr/>
        </p:nvSpPr>
        <p:spPr>
          <a:xfrm>
            <a:off x="2743200" y="2286000"/>
            <a:ext cx="533400" cy="533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5867400" y="4191000"/>
            <a:ext cx="609600" cy="533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200400" y="6488668"/>
            <a:ext cx="5969904" cy="369332"/>
          </a:xfrm>
          <a:prstGeom prst="rect">
            <a:avLst/>
          </a:prstGeom>
          <a:noFill/>
        </p:spPr>
        <p:txBody>
          <a:bodyPr wrap="none" rtlCol="0">
            <a:spAutoFit/>
          </a:bodyPr>
          <a:lstStyle/>
          <a:p>
            <a:r>
              <a:rPr lang="en-US" dirty="0" smtClean="0"/>
              <a:t>Adapted from Smith and </a:t>
            </a:r>
            <a:r>
              <a:rPr lang="en-US" dirty="0" err="1" smtClean="0"/>
              <a:t>Boettiger</a:t>
            </a:r>
            <a:r>
              <a:rPr lang="en-US" dirty="0" smtClean="0"/>
              <a:t> 2012, </a:t>
            </a:r>
            <a:r>
              <a:rPr lang="en-US" i="1" dirty="0" smtClean="0"/>
              <a:t>Psychopharmacology</a:t>
            </a:r>
            <a:endParaRPr lang="en-US" dirty="0"/>
          </a:p>
        </p:txBody>
      </p:sp>
      <p:sp>
        <p:nvSpPr>
          <p:cNvPr id="30" name="Oval 29"/>
          <p:cNvSpPr/>
          <p:nvPr/>
        </p:nvSpPr>
        <p:spPr>
          <a:xfrm>
            <a:off x="6553200" y="3886200"/>
            <a:ext cx="609600" cy="533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162800" y="3733800"/>
            <a:ext cx="1822935" cy="892552"/>
          </a:xfrm>
          <a:prstGeom prst="rect">
            <a:avLst/>
          </a:prstGeom>
          <a:noFill/>
        </p:spPr>
        <p:txBody>
          <a:bodyPr wrap="none" rtlCol="0">
            <a:spAutoFit/>
          </a:bodyPr>
          <a:lstStyle/>
          <a:p>
            <a:r>
              <a:rPr lang="en-US" sz="2800" b="1" dirty="0" smtClean="0"/>
              <a:t>Met/Met</a:t>
            </a:r>
          </a:p>
          <a:p>
            <a:r>
              <a:rPr lang="en-US" sz="2400" b="1" dirty="0" smtClean="0"/>
              <a:t>22-40 yr olds</a:t>
            </a:r>
            <a:endParaRPr lang="en-US" sz="2400" b="1" dirty="0"/>
          </a:p>
        </p:txBody>
      </p:sp>
      <p:sp>
        <p:nvSpPr>
          <p:cNvPr id="33" name="Rectangle 32"/>
          <p:cNvSpPr/>
          <p:nvPr/>
        </p:nvSpPr>
        <p:spPr>
          <a:xfrm>
            <a:off x="6629400" y="4572000"/>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7162800" y="4495800"/>
            <a:ext cx="1843133" cy="892552"/>
          </a:xfrm>
          <a:prstGeom prst="rect">
            <a:avLst/>
          </a:prstGeom>
          <a:noFill/>
        </p:spPr>
        <p:txBody>
          <a:bodyPr wrap="none" rtlCol="0">
            <a:spAutoFit/>
          </a:bodyPr>
          <a:lstStyle/>
          <a:p>
            <a:r>
              <a:rPr lang="en-US" sz="2800" b="1" dirty="0" smtClean="0"/>
              <a:t>Val carriers</a:t>
            </a:r>
          </a:p>
          <a:p>
            <a:r>
              <a:rPr lang="en-US" sz="2400" b="1" dirty="0" smtClean="0"/>
              <a:t>18-21 yr olds</a:t>
            </a:r>
            <a:endParaRPr lang="en-US" sz="2400" b="1" dirty="0"/>
          </a:p>
        </p:txBody>
      </p:sp>
      <p:grpSp>
        <p:nvGrpSpPr>
          <p:cNvPr id="43" name="Group 42"/>
          <p:cNvGrpSpPr/>
          <p:nvPr/>
        </p:nvGrpSpPr>
        <p:grpSpPr>
          <a:xfrm>
            <a:off x="3200400" y="1295400"/>
            <a:ext cx="990600" cy="685800"/>
            <a:chOff x="3276600" y="1295400"/>
            <a:chExt cx="990600" cy="685800"/>
          </a:xfrm>
        </p:grpSpPr>
        <p:sp>
          <p:nvSpPr>
            <p:cNvPr id="35" name="Oval 34"/>
            <p:cNvSpPr/>
            <p:nvPr/>
          </p:nvSpPr>
          <p:spPr>
            <a:xfrm>
              <a:off x="3657600" y="1295400"/>
              <a:ext cx="609600" cy="533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3276600" y="1447800"/>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0" name="Straight Arrow Connector 39"/>
          <p:cNvCxnSpPr/>
          <p:nvPr/>
        </p:nvCxnSpPr>
        <p:spPr>
          <a:xfrm>
            <a:off x="3581400" y="2057400"/>
            <a:ext cx="533400" cy="0"/>
          </a:xfrm>
          <a:prstGeom prst="straightConnector1">
            <a:avLst/>
          </a:prstGeom>
          <a:ln w="444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4114800" y="1447800"/>
            <a:ext cx="990600" cy="685800"/>
            <a:chOff x="3276600" y="1295400"/>
            <a:chExt cx="990600" cy="685800"/>
          </a:xfrm>
        </p:grpSpPr>
        <p:sp>
          <p:nvSpPr>
            <p:cNvPr id="45" name="Oval 44"/>
            <p:cNvSpPr/>
            <p:nvPr/>
          </p:nvSpPr>
          <p:spPr>
            <a:xfrm>
              <a:off x="3657600" y="1295400"/>
              <a:ext cx="609600" cy="533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3276600" y="1447800"/>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9" presetClass="emph" presetSubtype="0" grpId="1" nodeType="clickEffect">
                                  <p:stCondLst>
                                    <p:cond delay="0"/>
                                  </p:stCondLst>
                                  <p:childTnLst>
                                    <p:set>
                                      <p:cBhvr rctx="PPT">
                                        <p:cTn id="38" dur="indefinite"/>
                                        <p:tgtEl>
                                          <p:spTgt spid="5"/>
                                        </p:tgtEl>
                                        <p:attrNameLst>
                                          <p:attrName>style.opacity</p:attrName>
                                        </p:attrNameLst>
                                      </p:cBhvr>
                                      <p:to>
                                        <p:strVal val="0.5"/>
                                      </p:to>
                                    </p:set>
                                    <p:animEffect filter="image" prLst="opacity: 0.5">
                                      <p:cBhvr rctx="IE">
                                        <p:cTn id="39" dur="indefinite"/>
                                        <p:tgtEl>
                                          <p:spTgt spid="5"/>
                                        </p:tgtEl>
                                      </p:cBhvr>
                                    </p:animEffect>
                                  </p:childTnLst>
                                </p:cTn>
                              </p:par>
                              <p:par>
                                <p:cTn id="40" presetID="1" presetClass="entr" presetSubtype="0" fill="hold" grpId="0" nodeType="withEffect">
                                  <p:stCondLst>
                                    <p:cond delay="0"/>
                                  </p:stCondLst>
                                  <p:childTnLst>
                                    <p:set>
                                      <p:cBhvr>
                                        <p:cTn id="41" dur="1" fill="hold">
                                          <p:stCondLst>
                                            <p:cond delay="0"/>
                                          </p:stCondLst>
                                        </p:cTn>
                                        <p:tgtEl>
                                          <p:spTgt spid="38"/>
                                        </p:tgtEl>
                                        <p:attrNameLst>
                                          <p:attrName>style.visibility</p:attrName>
                                        </p:attrNameLst>
                                      </p:cBhvr>
                                      <p:to>
                                        <p:strVal val="visible"/>
                                      </p:to>
                                    </p:set>
                                  </p:childTnLst>
                                </p:cTn>
                              </p:par>
                              <p:par>
                                <p:cTn id="42" presetID="9" presetClass="emph" presetSubtype="0" grpId="1" nodeType="withEffect">
                                  <p:stCondLst>
                                    <p:cond delay="0"/>
                                  </p:stCondLst>
                                  <p:childTnLst>
                                    <p:set>
                                      <p:cBhvr rctx="PPT">
                                        <p:cTn id="43" dur="indefinite"/>
                                        <p:tgtEl>
                                          <p:spTgt spid="6"/>
                                        </p:tgtEl>
                                        <p:attrNameLst>
                                          <p:attrName>style.opacity</p:attrName>
                                        </p:attrNameLst>
                                      </p:cBhvr>
                                      <p:to>
                                        <p:strVal val="0.5"/>
                                      </p:to>
                                    </p:set>
                                    <p:animEffect filter="image" prLst="opacity: 0.5">
                                      <p:cBhvr rctx="IE">
                                        <p:cTn id="44" dur="indefinite"/>
                                        <p:tgtEl>
                                          <p:spTgt spid="6"/>
                                        </p:tgtEl>
                                      </p:cBhvr>
                                    </p:animEffect>
                                  </p:childTnLst>
                                </p:cTn>
                              </p:par>
                              <p:par>
                                <p:cTn id="45" presetID="1" presetClass="entr" presetSubtype="0"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44"/>
                                        </p:tgtEl>
                                        <p:attrNameLst>
                                          <p:attrName>style.visibility</p:attrName>
                                        </p:attrNameLst>
                                      </p:cBhvr>
                                      <p:to>
                                        <p:strVal val="visible"/>
                                      </p:to>
                                    </p:set>
                                  </p:childTnLst>
                                </p:cTn>
                              </p:par>
                              <p:par>
                                <p:cTn id="69" presetID="9" presetClass="emph" presetSubtype="0" nodeType="withEffect">
                                  <p:stCondLst>
                                    <p:cond delay="0"/>
                                  </p:stCondLst>
                                  <p:childTnLst>
                                    <p:set>
                                      <p:cBhvr rctx="PPT">
                                        <p:cTn id="70" dur="indefinite"/>
                                        <p:tgtEl>
                                          <p:spTgt spid="43"/>
                                        </p:tgtEl>
                                        <p:attrNameLst>
                                          <p:attrName>style.opacity</p:attrName>
                                        </p:attrNameLst>
                                      </p:cBhvr>
                                      <p:to>
                                        <p:strVal val="0.5"/>
                                      </p:to>
                                    </p:set>
                                    <p:animEffect filter="image" prLst="opacity: 0.5">
                                      <p:cBhvr rctx="IE">
                                        <p:cTn id="71" dur="indefinite"/>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20" grpId="0" animBg="1"/>
      <p:bldP spid="21" grpId="0" animBg="1"/>
      <p:bldP spid="22" grpId="0"/>
      <p:bldP spid="23" grpId="0"/>
      <p:bldP spid="24" grpId="0"/>
      <p:bldP spid="37" grpId="0"/>
      <p:bldP spid="38" grpId="0" animBg="1"/>
      <p:bldP spid="39" grpId="0" animBg="1"/>
      <p:bldP spid="25" grpId="0"/>
      <p:bldP spid="30" grpId="0" animBg="1"/>
      <p:bldP spid="31" grpId="0"/>
      <p:bldP spid="33" grpId="0" animBg="1"/>
      <p:bldP spid="3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283247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Autofit/>
          </a:bodyPr>
          <a:lstStyle/>
          <a:p>
            <a:r>
              <a:rPr lang="en-US" sz="3200" b="1" dirty="0" smtClean="0"/>
              <a:t>ICR is a model-free measure of discounting behavior that correlates with more traditional measures (k)</a:t>
            </a:r>
            <a:endParaRPr lang="en-US" sz="3200" b="1" dirty="0"/>
          </a:p>
        </p:txBody>
      </p:sp>
      <p:graphicFrame>
        <p:nvGraphicFramePr>
          <p:cNvPr id="4" name="Chart 3"/>
          <p:cNvGraphicFramePr/>
          <p:nvPr/>
        </p:nvGraphicFramePr>
        <p:xfrm>
          <a:off x="4419600" y="1524000"/>
          <a:ext cx="4343400" cy="4191001"/>
        </p:xfrm>
        <a:graphic>
          <a:graphicData uri="http://schemas.openxmlformats.org/drawingml/2006/chart">
            <c:chart xmlns:c="http://schemas.openxmlformats.org/drawingml/2006/chart" xmlns:r="http://schemas.openxmlformats.org/officeDocument/2006/relationships" r:id="rId3"/>
          </a:graphicData>
        </a:graphic>
      </p:graphicFrame>
      <p:pic>
        <p:nvPicPr>
          <p:cNvPr id="1026" name="Picture 2"/>
          <p:cNvPicPr>
            <a:picLocks noChangeAspect="1" noChangeArrowheads="1"/>
          </p:cNvPicPr>
          <p:nvPr/>
        </p:nvPicPr>
        <p:blipFill>
          <a:blip r:embed="rId4" cstate="print"/>
          <a:srcRect/>
          <a:stretch>
            <a:fillRect/>
          </a:stretch>
        </p:blipFill>
        <p:spPr bwMode="auto">
          <a:xfrm>
            <a:off x="0" y="2743200"/>
            <a:ext cx="3757226" cy="2667000"/>
          </a:xfrm>
          <a:prstGeom prst="rect">
            <a:avLst/>
          </a:prstGeom>
          <a:noFill/>
          <a:ln w="9525">
            <a:noFill/>
            <a:miter lim="800000"/>
            <a:headEnd/>
            <a:tailEnd/>
          </a:ln>
        </p:spPr>
      </p:pic>
      <p:sp>
        <p:nvSpPr>
          <p:cNvPr id="6" name="TextBox 5"/>
          <p:cNvSpPr txBox="1"/>
          <p:nvPr/>
        </p:nvSpPr>
        <p:spPr>
          <a:xfrm>
            <a:off x="228600" y="1466671"/>
            <a:ext cx="3886200" cy="1200329"/>
          </a:xfrm>
          <a:prstGeom prst="rect">
            <a:avLst/>
          </a:prstGeom>
          <a:noFill/>
        </p:spPr>
        <p:txBody>
          <a:bodyPr wrap="square" rtlCol="0">
            <a:spAutoFit/>
          </a:bodyPr>
          <a:lstStyle/>
          <a:p>
            <a:r>
              <a:rPr lang="en-US" b="1" dirty="0" smtClean="0"/>
              <a:t>Traditionally, curves of subjective value of the delayed reward versus time are plotted and a discount slope term, k, is computed.</a:t>
            </a:r>
            <a:endParaRPr lang="en-US" b="1" dirty="0"/>
          </a:p>
        </p:txBody>
      </p:sp>
      <p:sp>
        <p:nvSpPr>
          <p:cNvPr id="7" name="TextBox 6"/>
          <p:cNvSpPr txBox="1"/>
          <p:nvPr/>
        </p:nvSpPr>
        <p:spPr>
          <a:xfrm>
            <a:off x="296319" y="5410200"/>
            <a:ext cx="4123281" cy="1200329"/>
          </a:xfrm>
          <a:prstGeom prst="rect">
            <a:avLst/>
          </a:prstGeom>
          <a:noFill/>
        </p:spPr>
        <p:txBody>
          <a:bodyPr wrap="square" rtlCol="0">
            <a:spAutoFit/>
          </a:bodyPr>
          <a:lstStyle/>
          <a:p>
            <a:r>
              <a:rPr lang="en-US" b="1" dirty="0" smtClean="0"/>
              <a:t>Studies have suggested discounting is:</a:t>
            </a:r>
          </a:p>
          <a:p>
            <a:r>
              <a:rPr lang="en-US" b="1" dirty="0" smtClean="0"/>
              <a:t>Exponential (Meyer, 1976): V = Ae</a:t>
            </a:r>
            <a:r>
              <a:rPr lang="en-US" b="1" baseline="30000" dirty="0" smtClean="0"/>
              <a:t>-kD</a:t>
            </a:r>
          </a:p>
          <a:p>
            <a:r>
              <a:rPr lang="en-US" b="1" dirty="0" smtClean="0"/>
              <a:t>     OR</a:t>
            </a:r>
          </a:p>
          <a:p>
            <a:r>
              <a:rPr lang="en-US" b="1" dirty="0" smtClean="0"/>
              <a:t>Hyperbolic (Mazur, 1987): V=A/(1+kD)</a:t>
            </a:r>
            <a:endParaRPr lang="en-US" b="1" dirty="0"/>
          </a:p>
        </p:txBody>
      </p:sp>
      <p:grpSp>
        <p:nvGrpSpPr>
          <p:cNvPr id="3" name="Group 11"/>
          <p:cNvGrpSpPr/>
          <p:nvPr/>
        </p:nvGrpSpPr>
        <p:grpSpPr>
          <a:xfrm>
            <a:off x="4434990" y="1524000"/>
            <a:ext cx="4237523" cy="3538954"/>
            <a:chOff x="4434990" y="1524000"/>
            <a:chExt cx="4237523" cy="3538954"/>
          </a:xfrm>
        </p:grpSpPr>
        <p:grpSp>
          <p:nvGrpSpPr>
            <p:cNvPr id="5" name="Group 9"/>
            <p:cNvGrpSpPr/>
            <p:nvPr/>
          </p:nvGrpSpPr>
          <p:grpSpPr>
            <a:xfrm>
              <a:off x="4434990" y="1524000"/>
              <a:ext cx="4237523" cy="3396128"/>
              <a:chOff x="4434990" y="1524000"/>
              <a:chExt cx="4237523" cy="3396128"/>
            </a:xfrm>
          </p:grpSpPr>
          <p:pic>
            <p:nvPicPr>
              <p:cNvPr id="1027" name="Picture 3"/>
              <p:cNvPicPr>
                <a:picLocks noChangeAspect="1" noChangeArrowheads="1"/>
              </p:cNvPicPr>
              <p:nvPr/>
            </p:nvPicPr>
            <p:blipFill>
              <a:blip r:embed="rId5" cstate="print"/>
              <a:srcRect/>
              <a:stretch>
                <a:fillRect/>
              </a:stretch>
            </p:blipFill>
            <p:spPr bwMode="auto">
              <a:xfrm>
                <a:off x="4495800" y="1524000"/>
                <a:ext cx="4176713" cy="3396128"/>
              </a:xfrm>
              <a:prstGeom prst="rect">
                <a:avLst/>
              </a:prstGeom>
              <a:noFill/>
              <a:ln w="9525">
                <a:noFill/>
                <a:miter lim="800000"/>
                <a:headEnd/>
                <a:tailEnd/>
              </a:ln>
            </p:spPr>
          </p:pic>
          <p:sp>
            <p:nvSpPr>
              <p:cNvPr id="9" name="TextBox 8"/>
              <p:cNvSpPr txBox="1"/>
              <p:nvPr/>
            </p:nvSpPr>
            <p:spPr>
              <a:xfrm rot="16200000">
                <a:off x="3118187" y="2917003"/>
                <a:ext cx="2972160" cy="338554"/>
              </a:xfrm>
              <a:prstGeom prst="rect">
                <a:avLst/>
              </a:prstGeom>
              <a:solidFill>
                <a:schemeClr val="bg1"/>
              </a:solidFill>
            </p:spPr>
            <p:txBody>
              <a:bodyPr wrap="none" rtlCol="0">
                <a:spAutoFit/>
              </a:bodyPr>
              <a:lstStyle/>
              <a:p>
                <a:r>
                  <a:rPr lang="en-US" sz="1600" b="1" dirty="0" smtClean="0"/>
                  <a:t>Subject value of Delayed Reward</a:t>
                </a:r>
                <a:endParaRPr lang="en-US" sz="1600" b="1" dirty="0"/>
              </a:p>
            </p:txBody>
          </p:sp>
        </p:grpSp>
        <p:sp>
          <p:nvSpPr>
            <p:cNvPr id="11" name="TextBox 10"/>
            <p:cNvSpPr txBox="1"/>
            <p:nvPr/>
          </p:nvSpPr>
          <p:spPr>
            <a:xfrm>
              <a:off x="6248400" y="4724400"/>
              <a:ext cx="1222707" cy="338554"/>
            </a:xfrm>
            <a:prstGeom prst="rect">
              <a:avLst/>
            </a:prstGeom>
            <a:solidFill>
              <a:schemeClr val="bg1"/>
            </a:solidFill>
          </p:spPr>
          <p:txBody>
            <a:bodyPr wrap="none" rtlCol="0">
              <a:spAutoFit/>
            </a:bodyPr>
            <a:lstStyle/>
            <a:p>
              <a:r>
                <a:rPr lang="en-US" sz="1600" b="1" dirty="0" smtClean="0"/>
                <a:t>Delay (days)</a:t>
              </a:r>
              <a:endParaRPr lang="en-US" sz="1600" b="1" dirty="0"/>
            </a:p>
          </p:txBody>
        </p:sp>
      </p:grpSp>
      <p:sp>
        <p:nvSpPr>
          <p:cNvPr id="13" name="TextBox 12"/>
          <p:cNvSpPr txBox="1"/>
          <p:nvPr/>
        </p:nvSpPr>
        <p:spPr>
          <a:xfrm>
            <a:off x="4572000" y="5382161"/>
            <a:ext cx="4876800" cy="1323439"/>
          </a:xfrm>
          <a:prstGeom prst="rect">
            <a:avLst/>
          </a:prstGeom>
          <a:noFill/>
        </p:spPr>
        <p:txBody>
          <a:bodyPr wrap="square" rtlCol="0">
            <a:spAutoFit/>
          </a:bodyPr>
          <a:lstStyle/>
          <a:p>
            <a:r>
              <a:rPr lang="en-US" sz="2000" b="1" dirty="0" smtClean="0">
                <a:solidFill>
                  <a:srgbClr val="C00000"/>
                </a:solidFill>
              </a:rPr>
              <a:t>Q-exponential discount function</a:t>
            </a:r>
            <a:r>
              <a:rPr lang="en-US" sz="2000" b="1" dirty="0" smtClean="0"/>
              <a:t>:</a:t>
            </a:r>
          </a:p>
          <a:p>
            <a:r>
              <a:rPr lang="en-US" sz="2000" b="1" dirty="0" smtClean="0"/>
              <a:t>Taking into account logarithmic time perception (Takahashi et al., 2007; 2008):</a:t>
            </a:r>
          </a:p>
          <a:p>
            <a:r>
              <a:rPr lang="en-US" sz="2000" b="1" dirty="0" smtClean="0"/>
              <a:t>V(q)=A/[1+(1-q)</a:t>
            </a:r>
            <a:r>
              <a:rPr lang="en-US" sz="2000" b="1" dirty="0" err="1" smtClean="0"/>
              <a:t>k</a:t>
            </a:r>
            <a:r>
              <a:rPr lang="en-US" sz="2000" b="1" baseline="-25000" dirty="0" err="1" smtClean="0"/>
              <a:t>q</a:t>
            </a:r>
            <a:r>
              <a:rPr lang="en-US" sz="2000" b="1" dirty="0" err="1" smtClean="0"/>
              <a:t>D</a:t>
            </a:r>
            <a:r>
              <a:rPr lang="en-US" sz="2000" b="1" dirty="0" smtClean="0"/>
              <a:t>]</a:t>
            </a:r>
            <a:r>
              <a:rPr lang="en-US" sz="2000" b="1" baseline="30000" dirty="0" smtClean="0"/>
              <a:t>1/(1-q)</a:t>
            </a:r>
            <a:endParaRPr lang="en-US" sz="2000" b="1" baseline="30000" dirty="0"/>
          </a:p>
        </p:txBody>
      </p:sp>
      <p:sp>
        <p:nvSpPr>
          <p:cNvPr id="14" name="Rectangle 13"/>
          <p:cNvSpPr/>
          <p:nvPr/>
        </p:nvSpPr>
        <p:spPr>
          <a:xfrm>
            <a:off x="304800" y="1752600"/>
            <a:ext cx="3505200" cy="4154984"/>
          </a:xfrm>
          <a:prstGeom prst="rect">
            <a:avLst/>
          </a:prstGeom>
        </p:spPr>
        <p:txBody>
          <a:bodyPr wrap="square">
            <a:spAutoFit/>
          </a:bodyPr>
          <a:lstStyle/>
          <a:p>
            <a:r>
              <a:rPr lang="en-US" sz="2000" b="1" dirty="0" smtClean="0"/>
              <a:t>Using the more sophisticated q-exp method to calculate k in a sample of 174 administrations of our Delay Discounting Task </a:t>
            </a:r>
            <a:r>
              <a:rPr lang="en-US" sz="1200" b="1" dirty="0" smtClean="0"/>
              <a:t>(Mitchell et al., 2005)</a:t>
            </a:r>
          </a:p>
          <a:p>
            <a:endParaRPr lang="en-US" sz="2000" b="1" dirty="0" smtClean="0"/>
          </a:p>
          <a:p>
            <a:r>
              <a:rPr lang="en-US" sz="2000" b="1" dirty="0" smtClean="0"/>
              <a:t>V(q)=A/[1+(1-q)</a:t>
            </a:r>
            <a:r>
              <a:rPr lang="en-US" sz="2000" b="1" dirty="0" err="1" smtClean="0"/>
              <a:t>k</a:t>
            </a:r>
            <a:r>
              <a:rPr lang="en-US" sz="2000" b="1" baseline="-25000" dirty="0" err="1" smtClean="0"/>
              <a:t>q</a:t>
            </a:r>
            <a:r>
              <a:rPr lang="en-US" sz="2000" b="1" dirty="0" err="1" smtClean="0"/>
              <a:t>D</a:t>
            </a:r>
            <a:r>
              <a:rPr lang="en-US" sz="2000" b="1" dirty="0" smtClean="0"/>
              <a:t>]</a:t>
            </a:r>
            <a:r>
              <a:rPr lang="en-US" sz="2000" b="1" baseline="30000" dirty="0" smtClean="0"/>
              <a:t>1/(1-q)</a:t>
            </a:r>
          </a:p>
          <a:p>
            <a:endParaRPr lang="en-US" sz="2000" b="1" dirty="0" smtClean="0"/>
          </a:p>
          <a:p>
            <a:r>
              <a:rPr lang="en-US" sz="2000" b="1" dirty="0" smtClean="0"/>
              <a:t>Only 134 datasets could be fit to the model (~77%). </a:t>
            </a:r>
          </a:p>
          <a:p>
            <a:r>
              <a:rPr lang="en-US" sz="2000" b="1" dirty="0" smtClean="0"/>
              <a:t>In those that did, however, ICR was highly correlated with k</a:t>
            </a:r>
          </a:p>
          <a:p>
            <a:endParaRPr lang="en-US" b="1" baseline="30000" dirty="0" smtClean="0"/>
          </a:p>
          <a:p>
            <a:endParaRPr lang="en-US" b="1" baseline="30000" dirty="0"/>
          </a:p>
        </p:txBody>
      </p:sp>
      <p:sp>
        <p:nvSpPr>
          <p:cNvPr id="15" name="TextBox 14"/>
          <p:cNvSpPr txBox="1"/>
          <p:nvPr/>
        </p:nvSpPr>
        <p:spPr>
          <a:xfrm>
            <a:off x="6019800" y="2133600"/>
            <a:ext cx="525721" cy="369332"/>
          </a:xfrm>
          <a:prstGeom prst="rect">
            <a:avLst/>
          </a:prstGeom>
          <a:noFill/>
        </p:spPr>
        <p:txBody>
          <a:bodyPr wrap="none" rtlCol="0">
            <a:spAutoFit/>
          </a:bodyPr>
          <a:lstStyle/>
          <a:p>
            <a:r>
              <a:rPr lang="en-US" b="1" dirty="0" smtClean="0"/>
              <a:t>exp</a:t>
            </a:r>
            <a:endParaRPr lang="en-US" b="1" dirty="0"/>
          </a:p>
        </p:txBody>
      </p:sp>
      <p:sp>
        <p:nvSpPr>
          <p:cNvPr id="16" name="TextBox 15"/>
          <p:cNvSpPr txBox="1"/>
          <p:nvPr/>
        </p:nvSpPr>
        <p:spPr>
          <a:xfrm>
            <a:off x="6324600" y="3440668"/>
            <a:ext cx="733534" cy="369332"/>
          </a:xfrm>
          <a:prstGeom prst="rect">
            <a:avLst/>
          </a:prstGeom>
          <a:noFill/>
        </p:spPr>
        <p:txBody>
          <a:bodyPr wrap="none" rtlCol="0">
            <a:spAutoFit/>
          </a:bodyPr>
          <a:lstStyle/>
          <a:p>
            <a:r>
              <a:rPr lang="en-US" b="1" dirty="0" smtClean="0"/>
              <a:t>hyper</a:t>
            </a:r>
            <a:endParaRPr lang="en-US" b="1" dirty="0"/>
          </a:p>
        </p:txBody>
      </p:sp>
      <p:grpSp>
        <p:nvGrpSpPr>
          <p:cNvPr id="8" name="Group 22"/>
          <p:cNvGrpSpPr/>
          <p:nvPr/>
        </p:nvGrpSpPr>
        <p:grpSpPr>
          <a:xfrm>
            <a:off x="5410200" y="1676400"/>
            <a:ext cx="2971800" cy="1676400"/>
            <a:chOff x="5410200" y="1676400"/>
            <a:chExt cx="2971800" cy="1676400"/>
          </a:xfrm>
        </p:grpSpPr>
        <p:sp>
          <p:nvSpPr>
            <p:cNvPr id="17" name="Oval 16"/>
            <p:cNvSpPr/>
            <p:nvPr/>
          </p:nvSpPr>
          <p:spPr>
            <a:xfrm>
              <a:off x="5410200" y="1676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54102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486400" y="2209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943600" y="2895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8305800" y="3276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562600" y="2438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5257800" y="1295400"/>
            <a:ext cx="3219215" cy="338554"/>
          </a:xfrm>
          <a:prstGeom prst="rect">
            <a:avLst/>
          </a:prstGeom>
          <a:noFill/>
        </p:spPr>
        <p:txBody>
          <a:bodyPr wrap="none" rtlCol="0">
            <a:spAutoFit/>
          </a:bodyPr>
          <a:lstStyle/>
          <a:p>
            <a:r>
              <a:rPr lang="en-US" sz="1600" dirty="0" smtClean="0"/>
              <a:t>Modified from Takahashi et al., 2008</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6"/>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026"/>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xit"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1" presetClass="exit" presetSubtype="0" fill="hold" nodeType="withEffect">
                                  <p:stCondLst>
                                    <p:cond delay="0"/>
                                  </p:stCondLst>
                                  <p:childTnLst>
                                    <p:set>
                                      <p:cBhvr>
                                        <p:cTn id="46" dur="1" fill="hold">
                                          <p:stCondLst>
                                            <p:cond delay="0"/>
                                          </p:stCondLst>
                                        </p:cTn>
                                        <p:tgtEl>
                                          <p:spTgt spid="3"/>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3"/>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24"/>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8"/>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15"/>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16"/>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0"/>
      <p:bldP spid="6" grpId="1"/>
      <p:bldP spid="7" grpId="0"/>
      <p:bldP spid="7" grpId="1"/>
      <p:bldP spid="13" grpId="0"/>
      <p:bldP spid="13" grpId="1"/>
      <p:bldP spid="14" grpId="0"/>
      <p:bldP spid="15" grpId="0"/>
      <p:bldP spid="15" grpId="1"/>
      <p:bldP spid="16" grpId="0"/>
      <p:bldP spid="16" grpId="1"/>
      <p:bldP spid="24" grpId="0"/>
      <p:bldP spid="24"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rmAutofit fontScale="90000"/>
          </a:bodyPr>
          <a:lstStyle/>
          <a:p>
            <a:r>
              <a:rPr lang="en-US" dirty="0" err="1" smtClean="0"/>
              <a:t>Catechol</a:t>
            </a:r>
            <a:r>
              <a:rPr lang="en-US" dirty="0" smtClean="0"/>
              <a:t>-O-</a:t>
            </a:r>
            <a:r>
              <a:rPr lang="en-US" dirty="0" err="1" smtClean="0"/>
              <a:t>methyltransferase</a:t>
            </a:r>
            <a:r>
              <a:rPr lang="en-US" dirty="0" smtClean="0"/>
              <a:t> (COMT) &amp; Val158Met Polymorphism</a:t>
            </a:r>
            <a:endParaRPr lang="en-US" dirty="0"/>
          </a:p>
        </p:txBody>
      </p:sp>
      <p:sp>
        <p:nvSpPr>
          <p:cNvPr id="3" name="Content Placeholder 2"/>
          <p:cNvSpPr>
            <a:spLocks noGrp="1"/>
          </p:cNvSpPr>
          <p:nvPr>
            <p:ph idx="1"/>
          </p:nvPr>
        </p:nvSpPr>
        <p:spPr>
          <a:xfrm>
            <a:off x="0" y="1371600"/>
            <a:ext cx="9144000" cy="5638800"/>
          </a:xfrm>
        </p:spPr>
        <p:txBody>
          <a:bodyPr>
            <a:normAutofit fontScale="92500" lnSpcReduction="20000"/>
          </a:bodyPr>
          <a:lstStyle/>
          <a:p>
            <a:r>
              <a:rPr lang="en-US" dirty="0" smtClean="0"/>
              <a:t>COMT main regulator of PFC DA (accounts for ~60% of DA turnover in this part of brain; </a:t>
            </a:r>
            <a:r>
              <a:rPr lang="en-US" sz="1800" dirty="0" err="1" smtClean="0"/>
              <a:t>Gogos</a:t>
            </a:r>
            <a:r>
              <a:rPr lang="en-US" sz="1800" dirty="0" smtClean="0"/>
              <a:t> et al., 1998</a:t>
            </a:r>
            <a:r>
              <a:rPr lang="en-US" dirty="0" smtClean="0"/>
              <a:t>) </a:t>
            </a:r>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In Humans, </a:t>
            </a:r>
            <a:r>
              <a:rPr lang="en-US" dirty="0" err="1" smtClean="0"/>
              <a:t>MetMet</a:t>
            </a:r>
            <a:r>
              <a:rPr lang="en-US" dirty="0" smtClean="0"/>
              <a:t> COMT polymorphism associated with less DA turnover, higher extracellular DA levels in PFC while </a:t>
            </a:r>
            <a:r>
              <a:rPr lang="en-US" dirty="0" err="1" smtClean="0"/>
              <a:t>ValVal</a:t>
            </a:r>
            <a:r>
              <a:rPr lang="en-US" dirty="0" smtClean="0"/>
              <a:t> individuals are thought to have lower PFC DA levels</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609600" y="2362200"/>
            <a:ext cx="3276600" cy="2447337"/>
          </a:xfrm>
          <a:prstGeom prst="rect">
            <a:avLst/>
          </a:prstGeom>
          <a:noFill/>
          <a:ln w="9525">
            <a:noFill/>
            <a:miter lim="800000"/>
            <a:headEnd/>
            <a:tailEnd/>
          </a:ln>
        </p:spPr>
      </p:pic>
      <p:sp>
        <p:nvSpPr>
          <p:cNvPr id="5" name="TextBox 4"/>
          <p:cNvSpPr txBox="1"/>
          <p:nvPr/>
        </p:nvSpPr>
        <p:spPr>
          <a:xfrm>
            <a:off x="3886200" y="2819400"/>
            <a:ext cx="1609158" cy="369332"/>
          </a:xfrm>
          <a:prstGeom prst="rect">
            <a:avLst/>
          </a:prstGeom>
          <a:noFill/>
        </p:spPr>
        <p:txBody>
          <a:bodyPr wrap="none" rtlCol="0">
            <a:spAutoFit/>
          </a:bodyPr>
          <a:lstStyle/>
          <a:p>
            <a:r>
              <a:rPr lang="en-US" b="1" dirty="0" smtClean="0"/>
              <a:t>COMT KO mice</a:t>
            </a:r>
            <a:endParaRPr lang="en-US" b="1" dirty="0"/>
          </a:p>
        </p:txBody>
      </p:sp>
      <p:cxnSp>
        <p:nvCxnSpPr>
          <p:cNvPr id="7" name="Straight Arrow Connector 6"/>
          <p:cNvCxnSpPr/>
          <p:nvPr/>
        </p:nvCxnSpPr>
        <p:spPr>
          <a:xfrm flipH="1">
            <a:off x="3886200" y="3124200"/>
            <a:ext cx="304800" cy="304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038601" y="3581400"/>
            <a:ext cx="4572000" cy="646331"/>
          </a:xfrm>
          <a:prstGeom prst="rect">
            <a:avLst/>
          </a:prstGeom>
          <a:noFill/>
        </p:spPr>
        <p:txBody>
          <a:bodyPr wrap="square" rtlCol="0">
            <a:spAutoFit/>
          </a:bodyPr>
          <a:lstStyle/>
          <a:p>
            <a:r>
              <a:rPr lang="en-US" b="1" dirty="0" smtClean="0"/>
              <a:t>Saw no significant differences in NE or 5-HT levels in frontal cortex of COMT KO mice.</a:t>
            </a:r>
            <a:endParaRPr lang="en-US"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19400"/>
            <a:ext cx="8229600" cy="1143000"/>
          </a:xfrm>
        </p:spPr>
        <p:txBody>
          <a:bodyPr>
            <a:normAutofit fontScale="90000"/>
          </a:bodyPr>
          <a:lstStyle/>
          <a:p>
            <a:r>
              <a:rPr lang="en-US" b="1" dirty="0" smtClean="0"/>
              <a:t>More on our Delay Discounting Task</a:t>
            </a:r>
            <a:endParaRPr lang="en-US"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362200"/>
            <a:ext cx="8229600" cy="1143000"/>
          </a:xfrm>
        </p:spPr>
        <p:txBody>
          <a:bodyPr>
            <a:normAutofit fontScale="90000"/>
          </a:bodyPr>
          <a:lstStyle/>
          <a:p>
            <a:r>
              <a:rPr lang="en-US" dirty="0" smtClean="0"/>
              <a:t>Estradiol and COMT Interact to Affect ICR in Naturally Cycling Women</a:t>
            </a:r>
            <a:endParaRPr lang="en-US" dirty="0"/>
          </a:p>
        </p:txBody>
      </p:sp>
    </p:spTree>
    <p:extLst>
      <p:ext uri="{BB962C8B-B14F-4D97-AF65-F5344CB8AC3E}">
        <p14:creationId xmlns:p14="http://schemas.microsoft.com/office/powerpoint/2010/main" val="1402572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2"/>
          <p:cNvPicPr>
            <a:picLocks noGrp="1" noChangeAspect="1" noChangeArrowheads="1"/>
          </p:cNvPicPr>
          <p:nvPr>
            <p:ph idx="1"/>
          </p:nvPr>
        </p:nvPicPr>
        <p:blipFill>
          <a:blip r:embed="rId3" cstate="print"/>
          <a:srcRect l="60073" t="61644" b="1370"/>
          <a:stretch>
            <a:fillRect/>
          </a:stretch>
        </p:blipFill>
        <p:spPr>
          <a:xfrm>
            <a:off x="228600" y="3429000"/>
            <a:ext cx="2133600" cy="2795900"/>
          </a:xfrm>
        </p:spPr>
      </p:pic>
      <p:sp>
        <p:nvSpPr>
          <p:cNvPr id="8196" name="TextBox 4"/>
          <p:cNvSpPr txBox="1">
            <a:spLocks noChangeArrowheads="1"/>
          </p:cNvSpPr>
          <p:nvPr/>
        </p:nvSpPr>
        <p:spPr bwMode="auto">
          <a:xfrm>
            <a:off x="0" y="5867400"/>
            <a:ext cx="1495425" cy="276225"/>
          </a:xfrm>
          <a:prstGeom prst="rect">
            <a:avLst/>
          </a:prstGeom>
          <a:noFill/>
          <a:ln w="9525">
            <a:noFill/>
            <a:miter lim="800000"/>
            <a:headEnd/>
            <a:tailEnd/>
          </a:ln>
        </p:spPr>
        <p:txBody>
          <a:bodyPr wrap="none">
            <a:spAutoFit/>
          </a:bodyPr>
          <a:lstStyle/>
          <a:p>
            <a:r>
              <a:rPr lang="en-US" sz="1200" dirty="0" err="1">
                <a:latin typeface="Calibri" pitchFamily="-97" charset="0"/>
              </a:rPr>
              <a:t>Boettiger</a:t>
            </a:r>
            <a:r>
              <a:rPr lang="en-US" sz="1200" dirty="0">
                <a:latin typeface="Calibri" pitchFamily="-97" charset="0"/>
              </a:rPr>
              <a:t> et al., 2007</a:t>
            </a:r>
          </a:p>
        </p:txBody>
      </p:sp>
      <p:sp>
        <p:nvSpPr>
          <p:cNvPr id="8194" name="Title 1"/>
          <p:cNvSpPr>
            <a:spLocks noGrp="1"/>
          </p:cNvSpPr>
          <p:nvPr>
            <p:ph type="title"/>
          </p:nvPr>
        </p:nvSpPr>
        <p:spPr>
          <a:xfrm>
            <a:off x="0" y="0"/>
            <a:ext cx="9144000" cy="1143000"/>
          </a:xfrm>
        </p:spPr>
        <p:txBody>
          <a:bodyPr/>
          <a:lstStyle/>
          <a:p>
            <a:r>
              <a:rPr lang="en-US" sz="2800" dirty="0" smtClean="0"/>
              <a:t>Reaction Times and Accuracy on Control Trials Used to Screen Out Those Not Performing the Task as Instructed</a:t>
            </a:r>
          </a:p>
        </p:txBody>
      </p:sp>
      <p:grpSp>
        <p:nvGrpSpPr>
          <p:cNvPr id="2" name="Group 14"/>
          <p:cNvGrpSpPr/>
          <p:nvPr/>
        </p:nvGrpSpPr>
        <p:grpSpPr>
          <a:xfrm>
            <a:off x="152400" y="1066800"/>
            <a:ext cx="3657600" cy="1676400"/>
            <a:chOff x="152400" y="1066800"/>
            <a:chExt cx="3657600" cy="1676400"/>
          </a:xfrm>
        </p:grpSpPr>
        <p:pic>
          <p:nvPicPr>
            <p:cNvPr id="8" name="Picture 5"/>
            <p:cNvPicPr>
              <a:picLocks noChangeAspect="1" noChangeArrowheads="1"/>
            </p:cNvPicPr>
            <p:nvPr/>
          </p:nvPicPr>
          <p:blipFill>
            <a:blip r:embed="rId4" cstate="print"/>
            <a:srcRect r="49812"/>
            <a:stretch>
              <a:fillRect/>
            </a:stretch>
          </p:blipFill>
          <p:spPr bwMode="auto">
            <a:xfrm>
              <a:off x="228600" y="1371600"/>
              <a:ext cx="1467365" cy="1371600"/>
            </a:xfrm>
            <a:prstGeom prst="rect">
              <a:avLst/>
            </a:prstGeom>
            <a:noFill/>
            <a:ln w="9525">
              <a:noFill/>
              <a:miter lim="800000"/>
              <a:headEnd/>
              <a:tailEnd/>
            </a:ln>
          </p:spPr>
        </p:pic>
        <p:pic>
          <p:nvPicPr>
            <p:cNvPr id="10" name="Picture 5"/>
            <p:cNvPicPr>
              <a:picLocks noChangeAspect="1" noChangeArrowheads="1"/>
            </p:cNvPicPr>
            <p:nvPr/>
          </p:nvPicPr>
          <p:blipFill>
            <a:blip r:embed="rId4" cstate="print"/>
            <a:srcRect l="47546"/>
            <a:stretch>
              <a:fillRect/>
            </a:stretch>
          </p:blipFill>
          <p:spPr bwMode="auto">
            <a:xfrm>
              <a:off x="1905000" y="1371601"/>
              <a:ext cx="1524000" cy="1362989"/>
            </a:xfrm>
            <a:prstGeom prst="rect">
              <a:avLst/>
            </a:prstGeom>
            <a:noFill/>
            <a:ln w="9525">
              <a:noFill/>
              <a:miter lim="800000"/>
              <a:headEnd/>
              <a:tailEnd/>
            </a:ln>
          </p:spPr>
        </p:pic>
        <p:sp>
          <p:nvSpPr>
            <p:cNvPr id="11" name="TextBox 10"/>
            <p:cNvSpPr txBox="1"/>
            <p:nvPr/>
          </p:nvSpPr>
          <p:spPr>
            <a:xfrm>
              <a:off x="152400" y="1066800"/>
              <a:ext cx="3657600" cy="369332"/>
            </a:xfrm>
            <a:prstGeom prst="rect">
              <a:avLst/>
            </a:prstGeom>
            <a:noFill/>
          </p:spPr>
          <p:txBody>
            <a:bodyPr wrap="square" rtlCol="0">
              <a:spAutoFit/>
            </a:bodyPr>
            <a:lstStyle/>
            <a:p>
              <a:r>
                <a:rPr lang="en-US" dirty="0" smtClean="0"/>
                <a:t>Objective Trials (Check Accuracy)</a:t>
              </a:r>
              <a:endParaRPr lang="en-US" dirty="0"/>
            </a:p>
          </p:txBody>
        </p:sp>
      </p:grpSp>
      <p:grpSp>
        <p:nvGrpSpPr>
          <p:cNvPr id="3" name="Group 15"/>
          <p:cNvGrpSpPr/>
          <p:nvPr/>
        </p:nvGrpSpPr>
        <p:grpSpPr>
          <a:xfrm>
            <a:off x="4800600" y="1078468"/>
            <a:ext cx="4343400" cy="1740932"/>
            <a:chOff x="4800600" y="1078468"/>
            <a:chExt cx="4343400" cy="1740932"/>
          </a:xfrm>
        </p:grpSpPr>
        <p:pic>
          <p:nvPicPr>
            <p:cNvPr id="12" name="Picture 4"/>
            <p:cNvPicPr>
              <a:picLocks noChangeAspect="1" noChangeArrowheads="1"/>
            </p:cNvPicPr>
            <p:nvPr/>
          </p:nvPicPr>
          <p:blipFill>
            <a:blip r:embed="rId5" cstate="print"/>
            <a:srcRect/>
            <a:stretch>
              <a:fillRect/>
            </a:stretch>
          </p:blipFill>
          <p:spPr bwMode="auto">
            <a:xfrm>
              <a:off x="6934200" y="1371600"/>
              <a:ext cx="1518152" cy="1447800"/>
            </a:xfrm>
            <a:prstGeom prst="rect">
              <a:avLst/>
            </a:prstGeom>
            <a:noFill/>
            <a:ln w="9525">
              <a:noFill/>
              <a:miter lim="800000"/>
              <a:headEnd/>
              <a:tailEnd/>
            </a:ln>
          </p:spPr>
        </p:pic>
        <p:pic>
          <p:nvPicPr>
            <p:cNvPr id="13" name="Picture 3"/>
            <p:cNvPicPr>
              <a:picLocks noChangeAspect="1" noChangeArrowheads="1"/>
            </p:cNvPicPr>
            <p:nvPr/>
          </p:nvPicPr>
          <p:blipFill>
            <a:blip r:embed="rId6" cstate="print"/>
            <a:srcRect/>
            <a:stretch>
              <a:fillRect/>
            </a:stretch>
          </p:blipFill>
          <p:spPr bwMode="auto">
            <a:xfrm>
              <a:off x="5105400" y="1358744"/>
              <a:ext cx="1524000" cy="1460655"/>
            </a:xfrm>
            <a:prstGeom prst="rect">
              <a:avLst/>
            </a:prstGeom>
            <a:noFill/>
            <a:ln w="9525">
              <a:noFill/>
              <a:miter lim="800000"/>
              <a:headEnd/>
              <a:tailEnd/>
            </a:ln>
          </p:spPr>
        </p:pic>
        <p:sp>
          <p:nvSpPr>
            <p:cNvPr id="14" name="TextBox 13"/>
            <p:cNvSpPr txBox="1"/>
            <p:nvPr/>
          </p:nvSpPr>
          <p:spPr>
            <a:xfrm>
              <a:off x="4800600" y="1078468"/>
              <a:ext cx="4343400" cy="369332"/>
            </a:xfrm>
            <a:prstGeom prst="rect">
              <a:avLst/>
            </a:prstGeom>
            <a:noFill/>
          </p:spPr>
          <p:txBody>
            <a:bodyPr wrap="square" rtlCol="0">
              <a:spAutoFit/>
            </a:bodyPr>
            <a:lstStyle/>
            <a:p>
              <a:r>
                <a:rPr lang="en-US" dirty="0" smtClean="0"/>
                <a:t>Subjective Trials (RTs should be larger)</a:t>
              </a:r>
              <a:endParaRPr lang="en-US" dirty="0"/>
            </a:p>
          </p:txBody>
        </p:sp>
      </p:grpSp>
      <p:graphicFrame>
        <p:nvGraphicFramePr>
          <p:cNvPr id="15" name="Chart 14"/>
          <p:cNvGraphicFramePr/>
          <p:nvPr/>
        </p:nvGraphicFramePr>
        <p:xfrm>
          <a:off x="2743200" y="2819400"/>
          <a:ext cx="6400800" cy="4191000"/>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Autofit/>
          </a:bodyPr>
          <a:lstStyle/>
          <a:p>
            <a:r>
              <a:rPr lang="en-US" sz="3600" dirty="0" smtClean="0"/>
              <a:t>How ICR Changes with Increasing Delayed Reward</a:t>
            </a:r>
            <a:endParaRPr lang="en-US" sz="3600" dirty="0"/>
          </a:p>
        </p:txBody>
      </p:sp>
      <p:graphicFrame>
        <p:nvGraphicFramePr>
          <p:cNvPr id="4" name="Content Placeholder 3"/>
          <p:cNvGraphicFramePr>
            <a:graphicFrameLocks noGrp="1"/>
          </p:cNvGraphicFramePr>
          <p:nvPr>
            <p:ph idx="1"/>
          </p:nvPr>
        </p:nvGraphicFramePr>
        <p:xfrm>
          <a:off x="381000" y="1447800"/>
          <a:ext cx="8305800" cy="5105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600" dirty="0" smtClean="0"/>
              <a:t>How </a:t>
            </a:r>
            <a:r>
              <a:rPr lang="en-US" sz="3600" dirty="0" err="1" smtClean="0"/>
              <a:t>ICRChanges</a:t>
            </a:r>
            <a:r>
              <a:rPr lang="en-US" sz="3600" dirty="0" smtClean="0"/>
              <a:t> with Increasing Wait Time</a:t>
            </a:r>
            <a:endParaRPr lang="en-US" sz="3600" dirty="0"/>
          </a:p>
        </p:txBody>
      </p:sp>
      <p:graphicFrame>
        <p:nvGraphicFramePr>
          <p:cNvPr id="4" name="Content Placeholder 3"/>
          <p:cNvGraphicFramePr>
            <a:graphicFrameLocks noGrp="1"/>
          </p:cNvGraphicFramePr>
          <p:nvPr>
            <p:ph idx="1"/>
          </p:nvPr>
        </p:nvGraphicFramePr>
        <p:xfrm>
          <a:off x="228600" y="1600200"/>
          <a:ext cx="8458200" cy="4876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0"/>
            <a:ext cx="8229600" cy="1143000"/>
          </a:xfrm>
        </p:spPr>
        <p:txBody>
          <a:bodyPr/>
          <a:lstStyle/>
          <a:p>
            <a:r>
              <a:rPr lang="en-US" smtClean="0"/>
              <a:t>Previous ICR findings</a:t>
            </a:r>
          </a:p>
        </p:txBody>
      </p:sp>
      <p:sp>
        <p:nvSpPr>
          <p:cNvPr id="25603" name="Content Placeholder 2"/>
          <p:cNvSpPr>
            <a:spLocks noGrp="1"/>
          </p:cNvSpPr>
          <p:nvPr>
            <p:ph idx="1"/>
          </p:nvPr>
        </p:nvSpPr>
        <p:spPr>
          <a:xfrm>
            <a:off x="457200" y="1600200"/>
            <a:ext cx="8229600" cy="685800"/>
          </a:xfrm>
        </p:spPr>
        <p:txBody>
          <a:bodyPr/>
          <a:lstStyle/>
          <a:p>
            <a:r>
              <a:rPr lang="en-US" smtClean="0"/>
              <a:t>Boettiger et al., 2007</a:t>
            </a:r>
          </a:p>
          <a:p>
            <a:endParaRPr lang="en-US" smtClean="0"/>
          </a:p>
        </p:txBody>
      </p:sp>
      <p:pic>
        <p:nvPicPr>
          <p:cNvPr id="25604" name="Picture 3"/>
          <p:cNvPicPr>
            <a:picLocks noChangeAspect="1" noChangeArrowheads="1"/>
          </p:cNvPicPr>
          <p:nvPr/>
        </p:nvPicPr>
        <p:blipFill>
          <a:blip r:embed="rId3" cstate="print"/>
          <a:srcRect/>
          <a:stretch>
            <a:fillRect/>
          </a:stretch>
        </p:blipFill>
        <p:spPr bwMode="auto">
          <a:xfrm>
            <a:off x="1143000" y="2209800"/>
            <a:ext cx="2973388" cy="3343275"/>
          </a:xfrm>
          <a:prstGeom prst="rect">
            <a:avLst/>
          </a:prstGeom>
          <a:noFill/>
          <a:ln w="9525">
            <a:noFill/>
            <a:miter lim="800000"/>
            <a:headEnd/>
            <a:tailEnd/>
          </a:ln>
        </p:spPr>
      </p:pic>
      <p:pic>
        <p:nvPicPr>
          <p:cNvPr id="25605" name="Picture 4"/>
          <p:cNvPicPr>
            <a:picLocks noChangeAspect="1" noChangeArrowheads="1"/>
          </p:cNvPicPr>
          <p:nvPr/>
        </p:nvPicPr>
        <p:blipFill>
          <a:blip r:embed="rId4" cstate="print"/>
          <a:srcRect/>
          <a:stretch>
            <a:fillRect/>
          </a:stretch>
        </p:blipFill>
        <p:spPr bwMode="auto">
          <a:xfrm>
            <a:off x="6248400" y="1789113"/>
            <a:ext cx="2133600" cy="5068887"/>
          </a:xfrm>
          <a:prstGeom prst="rect">
            <a:avLst/>
          </a:prstGeom>
          <a:noFill/>
          <a:ln w="9525">
            <a:noFill/>
            <a:miter lim="800000"/>
            <a:headEnd/>
            <a:tailEnd/>
          </a:ln>
        </p:spPr>
      </p:pic>
      <p:sp>
        <p:nvSpPr>
          <p:cNvPr id="25606" name="Content Placeholder 2"/>
          <p:cNvSpPr txBox="1">
            <a:spLocks/>
          </p:cNvSpPr>
          <p:nvPr/>
        </p:nvSpPr>
        <p:spPr bwMode="auto">
          <a:xfrm>
            <a:off x="5105400" y="990600"/>
            <a:ext cx="3886200" cy="685800"/>
          </a:xfrm>
          <a:prstGeom prst="rect">
            <a:avLst/>
          </a:prstGeom>
          <a:noFill/>
          <a:ln w="9525">
            <a:noFill/>
            <a:miter lim="800000"/>
            <a:headEnd/>
            <a:tailEnd/>
          </a:ln>
        </p:spPr>
        <p:txBody>
          <a:bodyPr/>
          <a:lstStyle/>
          <a:p>
            <a:pPr marL="342900" indent="-342900">
              <a:spcBef>
                <a:spcPct val="20000"/>
              </a:spcBef>
              <a:buFont typeface="Arial" charset="0"/>
              <a:buChar char="•"/>
            </a:pPr>
            <a:r>
              <a:rPr lang="en-US" sz="3200">
                <a:latin typeface="Calibri" pitchFamily="-97" charset="0"/>
              </a:rPr>
              <a:t>Mitchell et al., 2005</a:t>
            </a:r>
          </a:p>
          <a:p>
            <a:pPr marL="342900" indent="-342900">
              <a:spcBef>
                <a:spcPct val="20000"/>
              </a:spcBef>
              <a:buFont typeface="Arial" charset="0"/>
              <a:buChar char="•"/>
            </a:pPr>
            <a:endParaRPr lang="en-US" sz="3200">
              <a:latin typeface="Calibri" pitchFamily="-97"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9"/>
          <p:cNvSpPr>
            <a:spLocks noChangeArrowheads="1"/>
          </p:cNvSpPr>
          <p:nvPr/>
        </p:nvSpPr>
        <p:spPr bwMode="auto">
          <a:xfrm>
            <a:off x="762000" y="6172200"/>
            <a:ext cx="2547938" cy="400050"/>
          </a:xfrm>
          <a:prstGeom prst="rect">
            <a:avLst/>
          </a:prstGeom>
          <a:noFill/>
          <a:ln w="9525">
            <a:noFill/>
            <a:miter lim="800000"/>
            <a:headEnd/>
            <a:tailEnd/>
          </a:ln>
        </p:spPr>
        <p:txBody>
          <a:bodyPr wrap="none">
            <a:spAutoFit/>
          </a:bodyPr>
          <a:lstStyle/>
          <a:p>
            <a:r>
              <a:rPr lang="en-US" sz="2000" dirty="0" err="1"/>
              <a:t>Boettiger</a:t>
            </a:r>
            <a:r>
              <a:rPr lang="en-US" sz="2000" dirty="0"/>
              <a:t> et al., 2007</a:t>
            </a:r>
          </a:p>
        </p:txBody>
      </p:sp>
      <p:pic>
        <p:nvPicPr>
          <p:cNvPr id="12292" name="Picture 4"/>
          <p:cNvPicPr>
            <a:picLocks noChangeAspect="1" noChangeArrowheads="1"/>
          </p:cNvPicPr>
          <p:nvPr/>
        </p:nvPicPr>
        <p:blipFill>
          <a:blip r:embed="rId3" cstate="print"/>
          <a:srcRect/>
          <a:stretch>
            <a:fillRect/>
          </a:stretch>
        </p:blipFill>
        <p:spPr bwMode="auto">
          <a:xfrm>
            <a:off x="4214813" y="762000"/>
            <a:ext cx="4929187" cy="3254375"/>
          </a:xfrm>
          <a:prstGeom prst="rect">
            <a:avLst/>
          </a:prstGeom>
          <a:noFill/>
          <a:ln w="9525">
            <a:noFill/>
            <a:miter lim="800000"/>
            <a:headEnd/>
            <a:tailEnd/>
          </a:ln>
        </p:spPr>
      </p:pic>
      <p:sp>
        <p:nvSpPr>
          <p:cNvPr id="12293" name="TextBox 9"/>
          <p:cNvSpPr txBox="1">
            <a:spLocks noChangeArrowheads="1"/>
          </p:cNvSpPr>
          <p:nvPr/>
        </p:nvSpPr>
        <p:spPr bwMode="auto">
          <a:xfrm>
            <a:off x="5791200" y="6457950"/>
            <a:ext cx="2819400" cy="400050"/>
          </a:xfrm>
          <a:prstGeom prst="rect">
            <a:avLst/>
          </a:prstGeom>
          <a:noFill/>
          <a:ln w="9525">
            <a:noFill/>
            <a:miter lim="800000"/>
            <a:headEnd/>
            <a:tailEnd/>
          </a:ln>
        </p:spPr>
        <p:txBody>
          <a:bodyPr>
            <a:spAutoFit/>
          </a:bodyPr>
          <a:lstStyle/>
          <a:p>
            <a:r>
              <a:rPr lang="en-US" sz="2000" dirty="0"/>
              <a:t>Mitchell et al.,2005</a:t>
            </a:r>
          </a:p>
        </p:txBody>
      </p:sp>
      <p:sp>
        <p:nvSpPr>
          <p:cNvPr id="12294" name="Rectangle 2"/>
          <p:cNvSpPr>
            <a:spLocks noGrp="1" noChangeArrowheads="1"/>
          </p:cNvSpPr>
          <p:nvPr>
            <p:ph type="title"/>
          </p:nvPr>
        </p:nvSpPr>
        <p:spPr>
          <a:xfrm>
            <a:off x="533400" y="0"/>
            <a:ext cx="8153400" cy="990600"/>
          </a:xfrm>
        </p:spPr>
        <p:txBody>
          <a:bodyPr/>
          <a:lstStyle/>
          <a:p>
            <a:pPr eaLnBrk="1" hangingPunct="1"/>
            <a:r>
              <a:rPr lang="en-US" sz="2800" dirty="0" smtClean="0"/>
              <a:t>Previous Results: Delay Discounting</a:t>
            </a:r>
          </a:p>
        </p:txBody>
      </p:sp>
      <p:sp>
        <p:nvSpPr>
          <p:cNvPr id="7" name="TextBox 6"/>
          <p:cNvSpPr txBox="1"/>
          <p:nvPr/>
        </p:nvSpPr>
        <p:spPr>
          <a:xfrm>
            <a:off x="914400" y="1066800"/>
            <a:ext cx="2281074" cy="369332"/>
          </a:xfrm>
          <a:prstGeom prst="rect">
            <a:avLst/>
          </a:prstGeom>
          <a:noFill/>
        </p:spPr>
        <p:txBody>
          <a:bodyPr wrap="none" rtlCol="0">
            <a:spAutoFit/>
          </a:bodyPr>
          <a:lstStyle/>
          <a:p>
            <a:r>
              <a:rPr lang="en-US" dirty="0" smtClean="0"/>
              <a:t>Mean Age = 28.3 ± 5.8</a:t>
            </a:r>
            <a:endParaRPr lang="en-US" dirty="0"/>
          </a:p>
        </p:txBody>
      </p:sp>
      <p:sp>
        <p:nvSpPr>
          <p:cNvPr id="9" name="TextBox 8"/>
          <p:cNvSpPr txBox="1"/>
          <p:nvPr/>
        </p:nvSpPr>
        <p:spPr>
          <a:xfrm>
            <a:off x="7010400" y="838200"/>
            <a:ext cx="1962076" cy="369332"/>
          </a:xfrm>
          <a:prstGeom prst="rect">
            <a:avLst/>
          </a:prstGeom>
          <a:noFill/>
        </p:spPr>
        <p:txBody>
          <a:bodyPr wrap="none" rtlCol="0">
            <a:spAutoFit/>
          </a:bodyPr>
          <a:lstStyle/>
          <a:p>
            <a:r>
              <a:rPr lang="en-US" dirty="0" smtClean="0"/>
              <a:t>Mean age = 29 ± 6</a:t>
            </a:r>
            <a:endParaRPr lang="en-US" dirty="0"/>
          </a:p>
        </p:txBody>
      </p:sp>
      <p:sp>
        <p:nvSpPr>
          <p:cNvPr id="10" name="TextBox 9"/>
          <p:cNvSpPr txBox="1"/>
          <p:nvPr/>
        </p:nvSpPr>
        <p:spPr>
          <a:xfrm>
            <a:off x="7086600" y="2209800"/>
            <a:ext cx="1909177" cy="369332"/>
          </a:xfrm>
          <a:prstGeom prst="rect">
            <a:avLst/>
          </a:prstGeom>
          <a:noFill/>
        </p:spPr>
        <p:txBody>
          <a:bodyPr wrap="none" rtlCol="0">
            <a:spAutoFit/>
          </a:bodyPr>
          <a:lstStyle/>
          <a:p>
            <a:r>
              <a:rPr lang="en-US" dirty="0" smtClean="0"/>
              <a:t>Mean age = 26 ± 6</a:t>
            </a:r>
            <a:endParaRPr lang="en-US" dirty="0"/>
          </a:p>
        </p:txBody>
      </p:sp>
      <p:pic>
        <p:nvPicPr>
          <p:cNvPr id="1027" name="Picture 3"/>
          <p:cNvPicPr>
            <a:picLocks noChangeAspect="1" noChangeArrowheads="1"/>
          </p:cNvPicPr>
          <p:nvPr/>
        </p:nvPicPr>
        <p:blipFill>
          <a:blip r:embed="rId4" cstate="print"/>
          <a:srcRect/>
          <a:stretch>
            <a:fillRect/>
          </a:stretch>
        </p:blipFill>
        <p:spPr bwMode="auto">
          <a:xfrm>
            <a:off x="5562600" y="3886200"/>
            <a:ext cx="2562225" cy="2628300"/>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304800" y="1524000"/>
            <a:ext cx="3528064" cy="4491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Autofit/>
          </a:bodyPr>
          <a:lstStyle/>
          <a:p>
            <a:r>
              <a:rPr lang="en-US" sz="3600" b="1" dirty="0" err="1" smtClean="0"/>
              <a:t>Estradiol</a:t>
            </a:r>
            <a:r>
              <a:rPr lang="en-US" sz="3600" b="1" dirty="0" smtClean="0"/>
              <a:t> (E) Modulates DA signaling</a:t>
            </a:r>
            <a:endParaRPr lang="en-US" sz="3600" b="1" dirty="0"/>
          </a:p>
        </p:txBody>
      </p:sp>
      <p:sp>
        <p:nvSpPr>
          <p:cNvPr id="7" name="TextBox 6"/>
          <p:cNvSpPr txBox="1"/>
          <p:nvPr/>
        </p:nvSpPr>
        <p:spPr>
          <a:xfrm>
            <a:off x="5105400" y="1120914"/>
            <a:ext cx="4267200" cy="707886"/>
          </a:xfrm>
          <a:prstGeom prst="rect">
            <a:avLst/>
          </a:prstGeom>
          <a:noFill/>
        </p:spPr>
        <p:txBody>
          <a:bodyPr wrap="square" rtlCol="0">
            <a:spAutoFit/>
          </a:bodyPr>
          <a:lstStyle/>
          <a:p>
            <a:r>
              <a:rPr lang="en-US" sz="2000" b="1" dirty="0" smtClean="0"/>
              <a:t>Xiao and Becker, 1994: </a:t>
            </a:r>
            <a:r>
              <a:rPr lang="en-US" sz="2000" b="1" dirty="0" err="1" smtClean="0"/>
              <a:t>striatal</a:t>
            </a:r>
            <a:r>
              <a:rPr lang="en-US" sz="2000" b="1" dirty="0" smtClean="0"/>
              <a:t> DA levels ↓ when estrogen ↓</a:t>
            </a:r>
            <a:endParaRPr lang="en-US" sz="2000" b="1" dirty="0"/>
          </a:p>
        </p:txBody>
      </p:sp>
      <p:grpSp>
        <p:nvGrpSpPr>
          <p:cNvPr id="10" name="Group 9"/>
          <p:cNvGrpSpPr/>
          <p:nvPr/>
        </p:nvGrpSpPr>
        <p:grpSpPr>
          <a:xfrm>
            <a:off x="221036" y="1828800"/>
            <a:ext cx="4486909" cy="2590800"/>
            <a:chOff x="221036" y="3642049"/>
            <a:chExt cx="4318076" cy="2326433"/>
          </a:xfrm>
        </p:grpSpPr>
        <p:pic>
          <p:nvPicPr>
            <p:cNvPr id="3074" name="Picture 2"/>
            <p:cNvPicPr>
              <a:picLocks noChangeAspect="1" noChangeArrowheads="1"/>
            </p:cNvPicPr>
            <p:nvPr/>
          </p:nvPicPr>
          <p:blipFill>
            <a:blip r:embed="rId4" cstate="print"/>
            <a:srcRect b="30612"/>
            <a:stretch>
              <a:fillRect/>
            </a:stretch>
          </p:blipFill>
          <p:spPr bwMode="auto">
            <a:xfrm>
              <a:off x="221036" y="3642049"/>
              <a:ext cx="3685597" cy="2326433"/>
            </a:xfrm>
            <a:prstGeom prst="rect">
              <a:avLst/>
            </a:prstGeom>
            <a:noFill/>
            <a:ln w="9525">
              <a:noFill/>
              <a:miter lim="800000"/>
              <a:headEnd/>
              <a:tailEnd/>
            </a:ln>
          </p:spPr>
        </p:pic>
        <p:sp>
          <p:nvSpPr>
            <p:cNvPr id="8" name="TextBox 7"/>
            <p:cNvSpPr txBox="1"/>
            <p:nvPr/>
          </p:nvSpPr>
          <p:spPr>
            <a:xfrm>
              <a:off x="2501631" y="3847322"/>
              <a:ext cx="2037481" cy="369332"/>
            </a:xfrm>
            <a:prstGeom prst="rect">
              <a:avLst/>
            </a:prstGeom>
            <a:noFill/>
          </p:spPr>
          <p:txBody>
            <a:bodyPr wrap="none" rtlCol="0">
              <a:spAutoFit/>
            </a:bodyPr>
            <a:lstStyle/>
            <a:p>
              <a:r>
                <a:rPr lang="en-US" b="1" dirty="0" smtClean="0"/>
                <a:t>Estrogen treatment</a:t>
              </a:r>
              <a:endParaRPr lang="en-US" b="1" dirty="0"/>
            </a:p>
          </p:txBody>
        </p:sp>
        <p:sp>
          <p:nvSpPr>
            <p:cNvPr id="9" name="TextBox 8"/>
            <p:cNvSpPr txBox="1"/>
            <p:nvPr/>
          </p:nvSpPr>
          <p:spPr>
            <a:xfrm>
              <a:off x="2208300" y="4736841"/>
              <a:ext cx="579005" cy="369332"/>
            </a:xfrm>
            <a:prstGeom prst="rect">
              <a:avLst/>
            </a:prstGeom>
            <a:noFill/>
          </p:spPr>
          <p:txBody>
            <a:bodyPr wrap="none" rtlCol="0">
              <a:spAutoFit/>
            </a:bodyPr>
            <a:lstStyle/>
            <a:p>
              <a:r>
                <a:rPr lang="en-US" b="1" dirty="0" smtClean="0"/>
                <a:t>VEH</a:t>
              </a:r>
              <a:endParaRPr lang="en-US" b="1" dirty="0"/>
            </a:p>
          </p:txBody>
        </p:sp>
      </p:grpSp>
      <p:sp>
        <p:nvSpPr>
          <p:cNvPr id="5" name="TextBox 4"/>
          <p:cNvSpPr txBox="1"/>
          <p:nvPr/>
        </p:nvSpPr>
        <p:spPr>
          <a:xfrm>
            <a:off x="228600" y="1066800"/>
            <a:ext cx="4419600" cy="707886"/>
          </a:xfrm>
          <a:prstGeom prst="rect">
            <a:avLst/>
          </a:prstGeom>
          <a:solidFill>
            <a:schemeClr val="bg1"/>
          </a:solidFill>
        </p:spPr>
        <p:txBody>
          <a:bodyPr wrap="square" rtlCol="0">
            <a:spAutoFit/>
          </a:bodyPr>
          <a:lstStyle/>
          <a:p>
            <a:r>
              <a:rPr lang="en-US" sz="2000" b="1" dirty="0" smtClean="0"/>
              <a:t>Becker et al., 1990: Estrogen enhances </a:t>
            </a:r>
            <a:r>
              <a:rPr lang="en-US" sz="2000" b="1" dirty="0" err="1" smtClean="0"/>
              <a:t>amph</a:t>
            </a:r>
            <a:r>
              <a:rPr lang="en-US" sz="2000" b="1" dirty="0" smtClean="0"/>
              <a:t>-induced DA release in striatum</a:t>
            </a:r>
          </a:p>
        </p:txBody>
      </p:sp>
      <p:sp>
        <p:nvSpPr>
          <p:cNvPr id="18" name="Rectangle 17"/>
          <p:cNvSpPr/>
          <p:nvPr/>
        </p:nvSpPr>
        <p:spPr>
          <a:xfrm>
            <a:off x="169239" y="5029200"/>
            <a:ext cx="9127161" cy="1200329"/>
          </a:xfrm>
          <a:prstGeom prst="rect">
            <a:avLst/>
          </a:prstGeom>
        </p:spPr>
        <p:txBody>
          <a:bodyPr wrap="square">
            <a:spAutoFit/>
          </a:bodyPr>
          <a:lstStyle/>
          <a:p>
            <a:r>
              <a:rPr lang="en-US" sz="2400" b="1" dirty="0" smtClean="0">
                <a:latin typeface="Calibri" pitchFamily="-97" charset="0"/>
              </a:rPr>
              <a:t>And naturally cycling E modulates DA-dependent frontal function:</a:t>
            </a:r>
          </a:p>
          <a:p>
            <a:pPr>
              <a:buFont typeface="Arial" pitchFamily="34" charset="0"/>
              <a:buChar char="•"/>
            </a:pPr>
            <a:r>
              <a:rPr lang="en-US" sz="2400" dirty="0" smtClean="0">
                <a:latin typeface="Calibri" pitchFamily="-97" charset="0"/>
              </a:rPr>
              <a:t> Rodents </a:t>
            </a:r>
            <a:r>
              <a:rPr lang="en-US" sz="1600" dirty="0" smtClean="0"/>
              <a:t>(</a:t>
            </a:r>
            <a:r>
              <a:rPr lang="en-US" sz="1600" dirty="0" err="1" smtClean="0"/>
              <a:t>Shansky</a:t>
            </a:r>
            <a:r>
              <a:rPr lang="en-US" sz="1600" dirty="0" smtClean="0"/>
              <a:t> et al., 2004)</a:t>
            </a:r>
          </a:p>
          <a:p>
            <a:pPr>
              <a:buFont typeface="Arial" pitchFamily="34" charset="0"/>
              <a:buChar char="•"/>
            </a:pPr>
            <a:r>
              <a:rPr lang="en-US" sz="2400" dirty="0" smtClean="0">
                <a:latin typeface="+mj-lt"/>
              </a:rPr>
              <a:t> Humans, but data inconsistent </a:t>
            </a:r>
            <a:r>
              <a:rPr lang="en-US" sz="1600" dirty="0" smtClean="0">
                <a:latin typeface="+mj-lt"/>
              </a:rPr>
              <a:t>(Rosenberg and Park, 2002; </a:t>
            </a:r>
            <a:r>
              <a:rPr lang="en-US" sz="1600" dirty="0" err="1" smtClean="0">
                <a:latin typeface="+mj-lt"/>
              </a:rPr>
              <a:t>Gasbarri</a:t>
            </a:r>
            <a:r>
              <a:rPr lang="en-US" sz="1600" dirty="0" smtClean="0">
                <a:latin typeface="+mj-lt"/>
              </a:rPr>
              <a:t> et al., 2008)</a:t>
            </a:r>
          </a:p>
        </p:txBody>
      </p:sp>
      <p:sp>
        <p:nvSpPr>
          <p:cNvPr id="22" name="TextBox 21"/>
          <p:cNvSpPr txBox="1"/>
          <p:nvPr/>
        </p:nvSpPr>
        <p:spPr>
          <a:xfrm>
            <a:off x="4876800" y="1900535"/>
            <a:ext cx="3810000" cy="461665"/>
          </a:xfrm>
          <a:prstGeom prst="rect">
            <a:avLst/>
          </a:prstGeom>
          <a:noFill/>
        </p:spPr>
        <p:txBody>
          <a:bodyPr wrap="square" rtlCol="0">
            <a:spAutoFit/>
          </a:bodyPr>
          <a:lstStyle/>
          <a:p>
            <a:r>
              <a:rPr lang="en-US" sz="2400" b="1" dirty="0" smtClean="0"/>
              <a:t>Human Menstrual Cycle</a:t>
            </a:r>
            <a:endParaRPr lang="en-US" sz="2400" b="1" dirty="0"/>
          </a:p>
        </p:txBody>
      </p:sp>
      <p:grpSp>
        <p:nvGrpSpPr>
          <p:cNvPr id="25" name="Group 24"/>
          <p:cNvGrpSpPr/>
          <p:nvPr/>
        </p:nvGrpSpPr>
        <p:grpSpPr>
          <a:xfrm>
            <a:off x="0" y="2362200"/>
            <a:ext cx="4114800" cy="2514600"/>
            <a:chOff x="838200" y="2514599"/>
            <a:chExt cx="2514600" cy="1479126"/>
          </a:xfrm>
        </p:grpSpPr>
        <p:pic>
          <p:nvPicPr>
            <p:cNvPr id="51202" name="Picture 2" descr="Unfortunately we are unable to provide accessible alternative text for this. If you require assistance to access this image, or to obtain a text description, please contact npg@nature.com"/>
            <p:cNvPicPr>
              <a:picLocks noChangeAspect="1" noChangeArrowheads="1"/>
            </p:cNvPicPr>
            <p:nvPr/>
          </p:nvPicPr>
          <p:blipFill>
            <a:blip r:embed="rId5" cstate="print"/>
            <a:srcRect l="2462" t="13759" r="56923" b="67497"/>
            <a:stretch>
              <a:fillRect/>
            </a:stretch>
          </p:blipFill>
          <p:spPr bwMode="auto">
            <a:xfrm>
              <a:off x="838200" y="2514599"/>
              <a:ext cx="2514600" cy="726657"/>
            </a:xfrm>
            <a:prstGeom prst="rect">
              <a:avLst/>
            </a:prstGeom>
            <a:noFill/>
          </p:spPr>
        </p:pic>
        <p:pic>
          <p:nvPicPr>
            <p:cNvPr id="24" name="Picture 2" descr="Unfortunately we are unable to provide accessible alternative text for this. If you require assistance to access this image, or to obtain a text description, please contact npg@nature.com"/>
            <p:cNvPicPr>
              <a:picLocks noChangeAspect="1" noChangeArrowheads="1"/>
            </p:cNvPicPr>
            <p:nvPr/>
          </p:nvPicPr>
          <p:blipFill>
            <a:blip r:embed="rId5" cstate="print"/>
            <a:srcRect l="2462" t="80590" r="56923"/>
            <a:stretch>
              <a:fillRect/>
            </a:stretch>
          </p:blipFill>
          <p:spPr bwMode="auto">
            <a:xfrm>
              <a:off x="838200" y="3241250"/>
              <a:ext cx="2514600" cy="752475"/>
            </a:xfrm>
            <a:prstGeom prst="rect">
              <a:avLst/>
            </a:prstGeom>
            <a:noFill/>
          </p:spPr>
        </p:pic>
      </p:grpSp>
      <p:sp>
        <p:nvSpPr>
          <p:cNvPr id="29" name="TextBox 28"/>
          <p:cNvSpPr txBox="1"/>
          <p:nvPr/>
        </p:nvSpPr>
        <p:spPr>
          <a:xfrm>
            <a:off x="762000" y="1900535"/>
            <a:ext cx="3810000" cy="461665"/>
          </a:xfrm>
          <a:prstGeom prst="rect">
            <a:avLst/>
          </a:prstGeom>
          <a:noFill/>
        </p:spPr>
        <p:txBody>
          <a:bodyPr wrap="square" rtlCol="0">
            <a:spAutoFit/>
          </a:bodyPr>
          <a:lstStyle/>
          <a:p>
            <a:r>
              <a:rPr lang="en-US" sz="2400" b="1" dirty="0" smtClean="0"/>
              <a:t>Rodent Estrus Cycle</a:t>
            </a:r>
            <a:endParaRPr lang="en-US" sz="2400" b="1" dirty="0"/>
          </a:p>
        </p:txBody>
      </p:sp>
      <p:grpSp>
        <p:nvGrpSpPr>
          <p:cNvPr id="32" name="Group 31"/>
          <p:cNvGrpSpPr/>
          <p:nvPr/>
        </p:nvGrpSpPr>
        <p:grpSpPr>
          <a:xfrm>
            <a:off x="4267200" y="2286000"/>
            <a:ext cx="4648200" cy="2743200"/>
            <a:chOff x="3886200" y="1676400"/>
            <a:chExt cx="2743200" cy="1514476"/>
          </a:xfrm>
        </p:grpSpPr>
        <p:pic>
          <p:nvPicPr>
            <p:cNvPr id="51204" name="Picture 4" descr="Unfortunately we are unable to provide accessible alternative text for this. If you require assistance to access this image, or to obtain a text description, please contact npg@nature.com"/>
            <p:cNvPicPr>
              <a:picLocks noChangeAspect="1" noChangeArrowheads="1"/>
            </p:cNvPicPr>
            <p:nvPr/>
          </p:nvPicPr>
          <p:blipFill>
            <a:blip r:embed="rId5" cstate="print"/>
            <a:srcRect l="50462" t="13759" r="5231" b="66585"/>
            <a:stretch>
              <a:fillRect/>
            </a:stretch>
          </p:blipFill>
          <p:spPr bwMode="auto">
            <a:xfrm>
              <a:off x="3886200" y="1676400"/>
              <a:ext cx="2743200" cy="762000"/>
            </a:xfrm>
            <a:prstGeom prst="rect">
              <a:avLst/>
            </a:prstGeom>
            <a:noFill/>
          </p:spPr>
        </p:pic>
        <p:pic>
          <p:nvPicPr>
            <p:cNvPr id="31" name="Picture 4" descr="Unfortunately we are unable to provide accessible alternative text for this. If you require assistance to access this image, or to obtain a text description, please contact npg@nature.com"/>
            <p:cNvPicPr>
              <a:picLocks noChangeAspect="1" noChangeArrowheads="1"/>
            </p:cNvPicPr>
            <p:nvPr/>
          </p:nvPicPr>
          <p:blipFill>
            <a:blip r:embed="rId5" cstate="print"/>
            <a:srcRect l="50462" t="80590" r="5231"/>
            <a:stretch>
              <a:fillRect/>
            </a:stretch>
          </p:blipFill>
          <p:spPr bwMode="auto">
            <a:xfrm>
              <a:off x="3886200" y="2438400"/>
              <a:ext cx="2743200" cy="752476"/>
            </a:xfrm>
            <a:prstGeom prst="rect">
              <a:avLst/>
            </a:prstGeom>
            <a:noFill/>
          </p:spPr>
        </p:pic>
      </p:grpSp>
      <p:sp>
        <p:nvSpPr>
          <p:cNvPr id="33" name="TextBox 32"/>
          <p:cNvSpPr txBox="1"/>
          <p:nvPr/>
        </p:nvSpPr>
        <p:spPr>
          <a:xfrm>
            <a:off x="7053556" y="4343400"/>
            <a:ext cx="2090444" cy="307777"/>
          </a:xfrm>
          <a:prstGeom prst="rect">
            <a:avLst/>
          </a:prstGeom>
          <a:solidFill>
            <a:schemeClr val="bg1"/>
          </a:solidFill>
        </p:spPr>
        <p:txBody>
          <a:bodyPr wrap="none" rtlCol="0">
            <a:spAutoFit/>
          </a:bodyPr>
          <a:lstStyle/>
          <a:p>
            <a:r>
              <a:rPr lang="en-US" sz="1400" b="1" dirty="0" smtClean="0"/>
              <a:t>Staley &amp; </a:t>
            </a:r>
            <a:r>
              <a:rPr lang="en-US" sz="1400" b="1" dirty="0" err="1" smtClean="0"/>
              <a:t>Scharfman</a:t>
            </a:r>
            <a:r>
              <a:rPr lang="en-US" sz="1400" b="1" dirty="0" smtClean="0"/>
              <a:t>, 2005</a:t>
            </a:r>
            <a:endParaRPr lang="en-US" sz="1400" b="1" dirty="0"/>
          </a:p>
        </p:txBody>
      </p:sp>
      <p:grpSp>
        <p:nvGrpSpPr>
          <p:cNvPr id="38" name="Group 37"/>
          <p:cNvGrpSpPr/>
          <p:nvPr/>
        </p:nvGrpSpPr>
        <p:grpSpPr>
          <a:xfrm>
            <a:off x="4876800" y="1752600"/>
            <a:ext cx="3429000" cy="3143250"/>
            <a:chOff x="4876800" y="1752600"/>
            <a:chExt cx="3429000" cy="3143250"/>
          </a:xfrm>
        </p:grpSpPr>
        <p:grpSp>
          <p:nvGrpSpPr>
            <p:cNvPr id="28" name="Group 27"/>
            <p:cNvGrpSpPr/>
            <p:nvPr/>
          </p:nvGrpSpPr>
          <p:grpSpPr>
            <a:xfrm>
              <a:off x="4876800" y="1752600"/>
              <a:ext cx="3429000" cy="3143250"/>
              <a:chOff x="5334000" y="1809750"/>
              <a:chExt cx="3073337" cy="2762250"/>
            </a:xfrm>
          </p:grpSpPr>
          <p:grpSp>
            <p:nvGrpSpPr>
              <p:cNvPr id="16" name="Group 15"/>
              <p:cNvGrpSpPr/>
              <p:nvPr/>
            </p:nvGrpSpPr>
            <p:grpSpPr>
              <a:xfrm>
                <a:off x="6477000" y="1809750"/>
                <a:ext cx="1930337" cy="2762250"/>
                <a:chOff x="6299263" y="3200400"/>
                <a:chExt cx="1930337" cy="2762250"/>
              </a:xfrm>
            </p:grpSpPr>
            <p:pic>
              <p:nvPicPr>
                <p:cNvPr id="3075" name="Picture 3"/>
                <p:cNvPicPr>
                  <a:picLocks noChangeAspect="1" noChangeArrowheads="1"/>
                </p:cNvPicPr>
                <p:nvPr/>
              </p:nvPicPr>
              <p:blipFill>
                <a:blip r:embed="rId6" cstate="print"/>
                <a:srcRect l="40829" r="17752"/>
                <a:stretch>
                  <a:fillRect/>
                </a:stretch>
              </p:blipFill>
              <p:spPr bwMode="auto">
                <a:xfrm>
                  <a:off x="6375463" y="3200400"/>
                  <a:ext cx="1777937" cy="2762250"/>
                </a:xfrm>
                <a:prstGeom prst="rect">
                  <a:avLst/>
                </a:prstGeom>
                <a:noFill/>
                <a:ln w="9525">
                  <a:noFill/>
                  <a:miter lim="800000"/>
                  <a:headEnd/>
                  <a:tailEnd/>
                </a:ln>
              </p:spPr>
            </p:pic>
            <p:sp>
              <p:nvSpPr>
                <p:cNvPr id="12" name="TextBox 11"/>
                <p:cNvSpPr txBox="1"/>
                <p:nvPr/>
              </p:nvSpPr>
              <p:spPr>
                <a:xfrm>
                  <a:off x="6299263" y="3923729"/>
                  <a:ext cx="152400" cy="1754326"/>
                </a:xfrm>
                <a:prstGeom prst="rect">
                  <a:avLst/>
                </a:prstGeom>
                <a:solidFill>
                  <a:prstClr val="white"/>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13" name="TextBox 12"/>
                <p:cNvSpPr txBox="1"/>
                <p:nvPr/>
              </p:nvSpPr>
              <p:spPr>
                <a:xfrm>
                  <a:off x="6858000" y="3923729"/>
                  <a:ext cx="152400" cy="1754326"/>
                </a:xfrm>
                <a:prstGeom prst="rect">
                  <a:avLst/>
                </a:prstGeom>
                <a:solidFill>
                  <a:prstClr val="white"/>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14" name="TextBox 13"/>
                <p:cNvSpPr txBox="1"/>
                <p:nvPr/>
              </p:nvSpPr>
              <p:spPr>
                <a:xfrm>
                  <a:off x="7467600" y="3923729"/>
                  <a:ext cx="152400" cy="1754326"/>
                </a:xfrm>
                <a:prstGeom prst="rect">
                  <a:avLst/>
                </a:prstGeom>
                <a:solidFill>
                  <a:prstClr val="white"/>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15" name="TextBox 14"/>
                <p:cNvSpPr txBox="1"/>
                <p:nvPr/>
              </p:nvSpPr>
              <p:spPr>
                <a:xfrm>
                  <a:off x="8077200" y="3886200"/>
                  <a:ext cx="152400" cy="1754326"/>
                </a:xfrm>
                <a:prstGeom prst="rect">
                  <a:avLst/>
                </a:prstGeom>
                <a:solidFill>
                  <a:prstClr val="white"/>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a:p>
              </p:txBody>
            </p:sp>
          </p:grpSp>
          <p:pic>
            <p:nvPicPr>
              <p:cNvPr id="26" name="Picture 3"/>
              <p:cNvPicPr>
                <a:picLocks noChangeAspect="1" noChangeArrowheads="1"/>
              </p:cNvPicPr>
              <p:nvPr/>
            </p:nvPicPr>
            <p:blipFill>
              <a:blip r:embed="rId6" cstate="print"/>
              <a:srcRect r="71597"/>
              <a:stretch>
                <a:fillRect/>
              </a:stretch>
            </p:blipFill>
            <p:spPr bwMode="auto">
              <a:xfrm>
                <a:off x="5334000" y="1809750"/>
                <a:ext cx="1219200" cy="2762250"/>
              </a:xfrm>
              <a:prstGeom prst="rect">
                <a:avLst/>
              </a:prstGeom>
              <a:noFill/>
              <a:ln w="9525">
                <a:noFill/>
                <a:miter lim="800000"/>
                <a:headEnd/>
                <a:tailEnd/>
              </a:ln>
            </p:spPr>
          </p:pic>
          <p:sp>
            <p:nvSpPr>
              <p:cNvPr id="27" name="TextBox 26"/>
              <p:cNvSpPr txBox="1"/>
              <p:nvPr/>
            </p:nvSpPr>
            <p:spPr>
              <a:xfrm>
                <a:off x="6400800" y="2514600"/>
                <a:ext cx="152400" cy="1754326"/>
              </a:xfrm>
              <a:prstGeom prst="rect">
                <a:avLst/>
              </a:prstGeom>
              <a:solidFill>
                <a:prstClr val="white"/>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a:p>
            </p:txBody>
          </p:sp>
        </p:grpSp>
        <p:cxnSp>
          <p:nvCxnSpPr>
            <p:cNvPr id="36" name="Straight Connector 35"/>
            <p:cNvCxnSpPr/>
            <p:nvPr/>
          </p:nvCxnSpPr>
          <p:spPr>
            <a:xfrm flipV="1">
              <a:off x="5486400" y="4572000"/>
              <a:ext cx="2743200"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5"/>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7"/>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38"/>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18">
                                            <p:txEl>
                                              <p:pRg st="2" end="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5" grpId="0" animBg="1"/>
      <p:bldP spid="5" grpId="1" animBg="1"/>
      <p:bldP spid="22" grpId="0"/>
      <p:bldP spid="29" grpId="0"/>
      <p:bldP spid="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4953000" y="1219200"/>
            <a:ext cx="4191000" cy="6063198"/>
          </a:xfrm>
          <a:prstGeom prst="rect">
            <a:avLst/>
          </a:prstGeom>
          <a:noFill/>
        </p:spPr>
        <p:txBody>
          <a:bodyPr wrap="square" rtlCol="0">
            <a:spAutoFit/>
          </a:bodyPr>
          <a:lstStyle/>
          <a:p>
            <a:r>
              <a:rPr lang="en-US" sz="2400" b="1" u="sng" dirty="0" smtClean="0"/>
              <a:t>Hypotheses:</a:t>
            </a:r>
          </a:p>
          <a:p>
            <a:r>
              <a:rPr lang="en-US" sz="2400" b="1" dirty="0" smtClean="0"/>
              <a:t>1) Does ICR change with E? </a:t>
            </a:r>
          </a:p>
          <a:p>
            <a:r>
              <a:rPr lang="en-US" sz="2400" b="1" dirty="0" smtClean="0"/>
              <a:t>2) Do </a:t>
            </a:r>
            <a:r>
              <a:rPr lang="en-US" sz="2400" b="1" dirty="0" err="1" smtClean="0"/>
              <a:t>estradiol</a:t>
            </a:r>
            <a:r>
              <a:rPr lang="en-US" sz="2400" b="1" dirty="0" smtClean="0"/>
              <a:t> and </a:t>
            </a:r>
            <a:r>
              <a:rPr lang="en-US" sz="2400" b="1" i="1" dirty="0" smtClean="0"/>
              <a:t>COMT </a:t>
            </a:r>
            <a:r>
              <a:rPr lang="en-US" sz="2400" b="1" dirty="0" smtClean="0"/>
              <a:t>interact to affect ICR according to an inverted-U function?</a:t>
            </a:r>
            <a:endParaRPr lang="en-US" sz="2400" b="1" i="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800" b="1" dirty="0" smtClean="0"/>
          </a:p>
          <a:p>
            <a:r>
              <a:rPr lang="en-US" sz="2400" b="1" dirty="0" smtClean="0"/>
              <a:t>Measured ICR: </a:t>
            </a:r>
          </a:p>
          <a:p>
            <a:pPr>
              <a:buFont typeface="Arial" pitchFamily="34" charset="0"/>
              <a:buChar char="•"/>
            </a:pPr>
            <a:r>
              <a:rPr lang="en-US" sz="2400" b="1" dirty="0" smtClean="0">
                <a:solidFill>
                  <a:schemeClr val="accent6">
                    <a:lumMod val="75000"/>
                  </a:schemeClr>
                </a:solidFill>
              </a:rPr>
              <a:t> Cycle Day 1-2 (MP, low E) </a:t>
            </a:r>
            <a:endParaRPr lang="en-US" sz="2400" b="1" dirty="0" smtClean="0"/>
          </a:p>
          <a:p>
            <a:pPr>
              <a:buFont typeface="Arial" pitchFamily="34" charset="0"/>
              <a:buChar char="•"/>
            </a:pPr>
            <a:r>
              <a:rPr lang="en-US" sz="2400" b="1" dirty="0" smtClean="0">
                <a:solidFill>
                  <a:srgbClr val="C00000"/>
                </a:solidFill>
              </a:rPr>
              <a:t> Cycle Day 11-12 (FP, high E)</a:t>
            </a:r>
          </a:p>
          <a:p>
            <a:pPr>
              <a:buFont typeface="Arial" pitchFamily="34" charset="0"/>
              <a:buChar char="•"/>
            </a:pPr>
            <a:endParaRPr lang="en-US" sz="2400" b="1" dirty="0" smtClean="0">
              <a:solidFill>
                <a:srgbClr val="C00000"/>
              </a:solidFill>
            </a:endParaRPr>
          </a:p>
          <a:p>
            <a:endParaRPr lang="en-US" sz="2000" b="1" dirty="0" smtClean="0"/>
          </a:p>
        </p:txBody>
      </p:sp>
      <p:pic>
        <p:nvPicPr>
          <p:cNvPr id="1026" name="Picture 2"/>
          <p:cNvPicPr>
            <a:picLocks noChangeAspect="1" noChangeArrowheads="1"/>
          </p:cNvPicPr>
          <p:nvPr/>
        </p:nvPicPr>
        <p:blipFill>
          <a:blip r:embed="rId4" cstate="print"/>
          <a:srcRect/>
          <a:stretch>
            <a:fillRect/>
          </a:stretch>
        </p:blipFill>
        <p:spPr bwMode="auto">
          <a:xfrm>
            <a:off x="33875" y="1504950"/>
            <a:ext cx="4690525" cy="4514850"/>
          </a:xfrm>
          <a:prstGeom prst="rect">
            <a:avLst/>
          </a:prstGeom>
          <a:noFill/>
          <a:ln w="9525">
            <a:noFill/>
            <a:miter lim="800000"/>
            <a:headEnd/>
            <a:tailEnd/>
          </a:ln>
        </p:spPr>
      </p:pic>
      <p:sp>
        <p:nvSpPr>
          <p:cNvPr id="4" name="TextBox 3"/>
          <p:cNvSpPr txBox="1"/>
          <p:nvPr/>
        </p:nvSpPr>
        <p:spPr>
          <a:xfrm>
            <a:off x="152400" y="0"/>
            <a:ext cx="8807115" cy="1415772"/>
          </a:xfrm>
          <a:prstGeom prst="rect">
            <a:avLst/>
          </a:prstGeom>
          <a:noFill/>
        </p:spPr>
        <p:txBody>
          <a:bodyPr wrap="square" rtlCol="0">
            <a:spAutoFit/>
          </a:bodyPr>
          <a:lstStyle/>
          <a:p>
            <a:pPr algn="ctr"/>
            <a:r>
              <a:rPr lang="en-US" sz="3200" b="1" dirty="0" smtClean="0"/>
              <a:t>Ovarian Cycle Modulates Dopamine-dependent Frontal Function in a </a:t>
            </a:r>
            <a:r>
              <a:rPr lang="en-US" sz="3200" b="1" i="1" dirty="0" smtClean="0"/>
              <a:t>COMT</a:t>
            </a:r>
            <a:r>
              <a:rPr lang="en-US" sz="3200" b="1" dirty="0" smtClean="0"/>
              <a:t>-specific Manner</a:t>
            </a:r>
            <a:endParaRPr lang="en-US" sz="3200" b="1" dirty="0" smtClean="0">
              <a:latin typeface="Calibri" pitchFamily="-97" charset="0"/>
            </a:endParaRPr>
          </a:p>
          <a:p>
            <a:r>
              <a:rPr lang="en-US" sz="2200" dirty="0" smtClean="0">
                <a:latin typeface="Calibri" pitchFamily="-97" charset="0"/>
              </a:rPr>
              <a:t>          </a:t>
            </a:r>
            <a:endParaRPr lang="en-US" sz="1100" dirty="0" smtClean="0">
              <a:latin typeface="Calibri" pitchFamily="-97" charset="0"/>
            </a:endParaRPr>
          </a:p>
        </p:txBody>
      </p:sp>
      <p:grpSp>
        <p:nvGrpSpPr>
          <p:cNvPr id="2" name="Group 35"/>
          <p:cNvGrpSpPr/>
          <p:nvPr/>
        </p:nvGrpSpPr>
        <p:grpSpPr>
          <a:xfrm>
            <a:off x="1524000" y="4491337"/>
            <a:ext cx="2946071" cy="766463"/>
            <a:chOff x="509337" y="5735053"/>
            <a:chExt cx="4002505" cy="691958"/>
          </a:xfrm>
        </p:grpSpPr>
        <p:sp>
          <p:nvSpPr>
            <p:cNvPr id="10" name="Right Triangle 9"/>
            <p:cNvSpPr/>
            <p:nvPr/>
          </p:nvSpPr>
          <p:spPr>
            <a:xfrm rot="16200000">
              <a:off x="2167690" y="4076700"/>
              <a:ext cx="685800" cy="4002505"/>
            </a:xfrm>
            <a:prstGeom prst="rtTriangle">
              <a:avLst/>
            </a:prstGeom>
            <a:gradFill>
              <a:gsLst>
                <a:gs pos="0">
                  <a:srgbClr val="FFF200"/>
                </a:gs>
                <a:gs pos="45000">
                  <a:srgbClr val="FF7A00"/>
                </a:gs>
                <a:gs pos="70000">
                  <a:srgbClr val="FF0300"/>
                </a:gs>
                <a:gs pos="100000">
                  <a:srgbClr val="4D080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2890402" y="6010223"/>
              <a:ext cx="1483709" cy="416788"/>
            </a:xfrm>
            <a:prstGeom prst="rect">
              <a:avLst/>
            </a:prstGeom>
            <a:noFill/>
          </p:spPr>
          <p:txBody>
            <a:bodyPr wrap="none" rtlCol="0">
              <a:spAutoFit/>
            </a:bodyPr>
            <a:lstStyle/>
            <a:p>
              <a:r>
                <a:rPr lang="en-US" sz="2400" b="1" dirty="0" smtClean="0">
                  <a:solidFill>
                    <a:schemeClr val="bg1"/>
                  </a:solidFill>
                </a:rPr>
                <a:t>PFC DA</a:t>
              </a:r>
              <a:endParaRPr lang="en-US" sz="2400" b="1" dirty="0">
                <a:solidFill>
                  <a:schemeClr val="bg1"/>
                </a:solidFill>
              </a:endParaRPr>
            </a:p>
          </p:txBody>
        </p:sp>
      </p:grpSp>
      <p:sp>
        <p:nvSpPr>
          <p:cNvPr id="12" name="TextBox 11"/>
          <p:cNvSpPr txBox="1"/>
          <p:nvPr/>
        </p:nvSpPr>
        <p:spPr>
          <a:xfrm>
            <a:off x="0" y="1459468"/>
            <a:ext cx="685800" cy="369332"/>
          </a:xfrm>
          <a:prstGeom prst="rect">
            <a:avLst/>
          </a:prstGeom>
          <a:solidFill>
            <a:schemeClr val="bg1"/>
          </a:solidFill>
        </p:spPr>
        <p:txBody>
          <a:bodyPr wrap="square" rtlCol="0">
            <a:spAutoFit/>
          </a:bodyPr>
          <a:lstStyle/>
          <a:p>
            <a:endParaRPr lang="en-US" dirty="0"/>
          </a:p>
        </p:txBody>
      </p:sp>
      <p:sp>
        <p:nvSpPr>
          <p:cNvPr id="22" name="TextBox 21"/>
          <p:cNvSpPr txBox="1"/>
          <p:nvPr/>
        </p:nvSpPr>
        <p:spPr>
          <a:xfrm rot="16200000">
            <a:off x="-529800" y="2975403"/>
            <a:ext cx="2057402" cy="830997"/>
          </a:xfrm>
          <a:prstGeom prst="rect">
            <a:avLst/>
          </a:prstGeom>
          <a:solidFill>
            <a:schemeClr val="bg1"/>
          </a:solidFill>
        </p:spPr>
        <p:txBody>
          <a:bodyPr wrap="square" rtlCol="0">
            <a:spAutoFit/>
          </a:bodyPr>
          <a:lstStyle/>
          <a:p>
            <a:pPr algn="ctr"/>
            <a:r>
              <a:rPr lang="en-US" sz="2400" b="1" dirty="0" smtClean="0">
                <a:cs typeface="Arial" pitchFamily="34" charset="0"/>
              </a:rPr>
              <a:t>Cognitive Performance</a:t>
            </a:r>
            <a:endParaRPr lang="en-US" sz="2400" b="1" dirty="0">
              <a:cs typeface="Arial" pitchFamily="34" charset="0"/>
            </a:endParaRPr>
          </a:p>
        </p:txBody>
      </p:sp>
      <p:sp>
        <p:nvSpPr>
          <p:cNvPr id="24" name="TextBox 23"/>
          <p:cNvSpPr txBox="1"/>
          <p:nvPr/>
        </p:nvSpPr>
        <p:spPr>
          <a:xfrm>
            <a:off x="1295400" y="5619690"/>
            <a:ext cx="3570004" cy="400110"/>
          </a:xfrm>
          <a:prstGeom prst="rect">
            <a:avLst/>
          </a:prstGeom>
          <a:solidFill>
            <a:srgbClr val="FFFF99"/>
          </a:solidFill>
        </p:spPr>
        <p:txBody>
          <a:bodyPr wrap="square" rtlCol="0">
            <a:spAutoFit/>
          </a:bodyPr>
          <a:lstStyle/>
          <a:p>
            <a:r>
              <a:rPr lang="en-US" sz="2000" b="1" dirty="0" smtClean="0"/>
              <a:t>COMT   Val/Val	   Met/Met</a:t>
            </a:r>
            <a:endParaRPr lang="en-US" sz="2000" b="1" dirty="0"/>
          </a:p>
        </p:txBody>
      </p:sp>
      <p:sp>
        <p:nvSpPr>
          <p:cNvPr id="14" name="Freeform 13"/>
          <p:cNvSpPr/>
          <p:nvPr/>
        </p:nvSpPr>
        <p:spPr>
          <a:xfrm>
            <a:off x="1752600" y="2241060"/>
            <a:ext cx="2819400" cy="2940540"/>
          </a:xfrm>
          <a:custGeom>
            <a:avLst/>
            <a:gdLst>
              <a:gd name="connsiteX0" fmla="*/ 0 w 2167467"/>
              <a:gd name="connsiteY0" fmla="*/ 1975556 h 1975556"/>
              <a:gd name="connsiteX1" fmla="*/ 1083733 w 2167467"/>
              <a:gd name="connsiteY1" fmla="*/ 0 h 1975556"/>
              <a:gd name="connsiteX2" fmla="*/ 2167467 w 2167467"/>
              <a:gd name="connsiteY2" fmla="*/ 1975556 h 1975556"/>
            </a:gdLst>
            <a:ahLst/>
            <a:cxnLst>
              <a:cxn ang="0">
                <a:pos x="connsiteX0" y="connsiteY0"/>
              </a:cxn>
              <a:cxn ang="0">
                <a:pos x="connsiteX1" y="connsiteY1"/>
              </a:cxn>
              <a:cxn ang="0">
                <a:pos x="connsiteX2" y="connsiteY2"/>
              </a:cxn>
            </a:cxnLst>
            <a:rect l="l" t="t" r="r" b="b"/>
            <a:pathLst>
              <a:path w="2167467" h="1975556">
                <a:moveTo>
                  <a:pt x="0" y="1975556"/>
                </a:moveTo>
                <a:cubicBezTo>
                  <a:pt x="361244" y="987778"/>
                  <a:pt x="722489" y="0"/>
                  <a:pt x="1083733" y="0"/>
                </a:cubicBezTo>
                <a:cubicBezTo>
                  <a:pt x="1444977" y="0"/>
                  <a:pt x="1806222" y="987778"/>
                  <a:pt x="2167467" y="1975556"/>
                </a:cubicBezTo>
              </a:path>
            </a:pathLst>
          </a:custGeom>
          <a:ln w="1016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5" name="Group 5"/>
          <p:cNvGrpSpPr>
            <a:grpSpLocks/>
          </p:cNvGrpSpPr>
          <p:nvPr/>
        </p:nvGrpSpPr>
        <p:grpSpPr bwMode="auto">
          <a:xfrm>
            <a:off x="5105400" y="3124200"/>
            <a:ext cx="3810000" cy="1828801"/>
            <a:chOff x="1610115" y="1371600"/>
            <a:chExt cx="2593431" cy="1264116"/>
          </a:xfrm>
        </p:grpSpPr>
        <p:pic>
          <p:nvPicPr>
            <p:cNvPr id="16" name="Picture 2" descr="http://bio.classes.ucsc.edu/bio80as/FiguresandIllustrations/FemReproCycle.gif"/>
            <p:cNvPicPr>
              <a:picLocks noChangeAspect="1" noChangeArrowheads="1"/>
            </p:cNvPicPr>
            <p:nvPr/>
          </p:nvPicPr>
          <p:blipFill>
            <a:blip r:embed="rId5" cstate="print"/>
            <a:srcRect l="30185" t="26389" r="16112" b="53612"/>
            <a:stretch>
              <a:fillRect/>
            </a:stretch>
          </p:blipFill>
          <p:spPr bwMode="auto">
            <a:xfrm>
              <a:off x="1610115" y="1371600"/>
              <a:ext cx="2593431" cy="1143000"/>
            </a:xfrm>
            <a:prstGeom prst="rect">
              <a:avLst/>
            </a:prstGeom>
            <a:noFill/>
            <a:ln w="9525">
              <a:noFill/>
              <a:miter lim="800000"/>
              <a:headEnd/>
              <a:tailEnd/>
            </a:ln>
          </p:spPr>
        </p:pic>
        <p:pic>
          <p:nvPicPr>
            <p:cNvPr id="17" name="Picture 4" descr="http://bio.classes.ucsc.edu/bio80as/FiguresandIllustrations/FemReproCycle.gif"/>
            <p:cNvPicPr>
              <a:picLocks noChangeAspect="1" noChangeArrowheads="1"/>
            </p:cNvPicPr>
            <p:nvPr/>
          </p:nvPicPr>
          <p:blipFill>
            <a:blip r:embed="rId5" cstate="print"/>
            <a:srcRect l="30186" t="91940" r="16111" b="4374"/>
            <a:stretch>
              <a:fillRect/>
            </a:stretch>
          </p:blipFill>
          <p:spPr bwMode="auto">
            <a:xfrm>
              <a:off x="1610115" y="2425030"/>
              <a:ext cx="2593431" cy="210686"/>
            </a:xfrm>
            <a:prstGeom prst="rect">
              <a:avLst/>
            </a:prstGeom>
            <a:noFill/>
            <a:ln w="9525">
              <a:noFill/>
              <a:miter lim="800000"/>
              <a:headEnd/>
              <a:tailEnd/>
            </a:ln>
          </p:spPr>
        </p:pic>
      </p:grpSp>
      <p:sp>
        <p:nvSpPr>
          <p:cNvPr id="23" name="TextBox 22"/>
          <p:cNvSpPr txBox="1"/>
          <p:nvPr/>
        </p:nvSpPr>
        <p:spPr>
          <a:xfrm>
            <a:off x="0" y="6248400"/>
            <a:ext cx="2387577" cy="338554"/>
          </a:xfrm>
          <a:prstGeom prst="rect">
            <a:avLst/>
          </a:prstGeom>
          <a:noFill/>
        </p:spPr>
        <p:txBody>
          <a:bodyPr wrap="none" rtlCol="0">
            <a:spAutoFit/>
          </a:bodyPr>
          <a:lstStyle/>
          <a:p>
            <a:r>
              <a:rPr lang="en-US" sz="1600" b="1" dirty="0" smtClean="0"/>
              <a:t>Jacobs &amp; </a:t>
            </a:r>
            <a:r>
              <a:rPr lang="en-US" sz="1600" b="1" dirty="0" err="1" smtClean="0"/>
              <a:t>D’Esposito</a:t>
            </a:r>
            <a:r>
              <a:rPr lang="en-US" sz="1600" b="1" dirty="0" smtClean="0"/>
              <a:t>, 2011</a:t>
            </a:r>
            <a:endParaRPr lang="en-US" sz="1600" b="1" dirty="0"/>
          </a:p>
        </p:txBody>
      </p:sp>
      <p:sp>
        <p:nvSpPr>
          <p:cNvPr id="21" name="Oval 20"/>
          <p:cNvSpPr/>
          <p:nvPr/>
        </p:nvSpPr>
        <p:spPr>
          <a:xfrm>
            <a:off x="6858000" y="3276600"/>
            <a:ext cx="228600" cy="228600"/>
          </a:xfrm>
          <a:prstGeom prst="ellipse">
            <a:avLst/>
          </a:prstGeom>
          <a:solidFill>
            <a:schemeClr val="accent2">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334000" y="4114800"/>
            <a:ext cx="228600" cy="22860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204924" y="3821668"/>
            <a:ext cx="510076" cy="369332"/>
          </a:xfrm>
          <a:prstGeom prst="rect">
            <a:avLst/>
          </a:prstGeom>
        </p:spPr>
        <p:txBody>
          <a:bodyPr wrap="none">
            <a:spAutoFit/>
          </a:bodyPr>
          <a:lstStyle/>
          <a:p>
            <a:r>
              <a:rPr lang="en-US" b="1" dirty="0" smtClean="0">
                <a:solidFill>
                  <a:schemeClr val="accent6">
                    <a:lumMod val="75000"/>
                  </a:schemeClr>
                </a:solidFill>
              </a:rPr>
              <a:t>MP</a:t>
            </a:r>
            <a:endParaRPr lang="en-US" dirty="0">
              <a:solidFill>
                <a:schemeClr val="accent6">
                  <a:lumMod val="75000"/>
                </a:schemeClr>
              </a:solidFill>
            </a:endParaRPr>
          </a:p>
        </p:txBody>
      </p:sp>
      <p:sp>
        <p:nvSpPr>
          <p:cNvPr id="27" name="Rectangle 26"/>
          <p:cNvSpPr/>
          <p:nvPr/>
        </p:nvSpPr>
        <p:spPr>
          <a:xfrm>
            <a:off x="6781800" y="3505200"/>
            <a:ext cx="413896" cy="369332"/>
          </a:xfrm>
          <a:prstGeom prst="rect">
            <a:avLst/>
          </a:prstGeom>
        </p:spPr>
        <p:txBody>
          <a:bodyPr wrap="none">
            <a:spAutoFit/>
          </a:bodyPr>
          <a:lstStyle/>
          <a:p>
            <a:r>
              <a:rPr lang="en-US" b="1" dirty="0" smtClean="0">
                <a:solidFill>
                  <a:srgbClr val="C00000"/>
                </a:solidFill>
              </a:rPr>
              <a:t>FP</a:t>
            </a:r>
            <a:endParaRPr lang="en-US" dirty="0">
              <a:solidFill>
                <a:srgbClr val="C0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9">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
                                            <p:txEl>
                                              <p:pRg st="11" end="11"/>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9">
                                            <p:txEl>
                                              <p:pRg st="12" end="12"/>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14" grpId="0" animBg="1"/>
      <p:bldP spid="23" grpId="0"/>
      <p:bldP spid="21" grpId="0" animBg="1"/>
      <p:bldP spid="25" grpId="0" animBg="1"/>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rmAutofit/>
          </a:bodyPr>
          <a:lstStyle/>
          <a:p>
            <a:r>
              <a:rPr lang="en-US" sz="3200" b="1" dirty="0" smtClean="0"/>
              <a:t>As Estradiol ↑, ICR↓</a:t>
            </a:r>
            <a:endParaRPr lang="en-US" sz="3200" b="1" dirty="0"/>
          </a:p>
        </p:txBody>
      </p:sp>
      <p:graphicFrame>
        <p:nvGraphicFramePr>
          <p:cNvPr id="17" name="Chart 16"/>
          <p:cNvGraphicFramePr>
            <a:graphicFrameLocks/>
          </p:cNvGraphicFramePr>
          <p:nvPr/>
        </p:nvGraphicFramePr>
        <p:xfrm>
          <a:off x="228600" y="762000"/>
          <a:ext cx="3886200" cy="5334000"/>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p:cNvSpPr txBox="1"/>
          <p:nvPr/>
        </p:nvSpPr>
        <p:spPr>
          <a:xfrm>
            <a:off x="1295400" y="4419600"/>
            <a:ext cx="2358338" cy="369332"/>
          </a:xfrm>
          <a:prstGeom prst="rect">
            <a:avLst/>
          </a:prstGeom>
          <a:noFill/>
        </p:spPr>
        <p:txBody>
          <a:bodyPr wrap="none" rtlCol="0">
            <a:spAutoFit/>
          </a:bodyPr>
          <a:lstStyle/>
          <a:p>
            <a:r>
              <a:rPr lang="en-US" b="1" i="1" dirty="0" smtClean="0"/>
              <a:t>F</a:t>
            </a:r>
            <a:r>
              <a:rPr lang="en-US" b="1" dirty="0" smtClean="0"/>
              <a:t> (1,86) =4.54, </a:t>
            </a:r>
            <a:r>
              <a:rPr lang="en-US" b="1" i="1" dirty="0" smtClean="0"/>
              <a:t>p</a:t>
            </a:r>
            <a:r>
              <a:rPr lang="en-US" b="1" dirty="0" smtClean="0"/>
              <a:t>=0.036</a:t>
            </a:r>
            <a:endParaRPr lang="en-US" b="1" dirty="0"/>
          </a:p>
        </p:txBody>
      </p:sp>
      <p:sp>
        <p:nvSpPr>
          <p:cNvPr id="21" name="TextBox 20"/>
          <p:cNvSpPr txBox="1"/>
          <p:nvPr/>
        </p:nvSpPr>
        <p:spPr>
          <a:xfrm>
            <a:off x="3830238" y="6488668"/>
            <a:ext cx="5127814" cy="369332"/>
          </a:xfrm>
          <a:prstGeom prst="rect">
            <a:avLst/>
          </a:prstGeom>
          <a:noFill/>
        </p:spPr>
        <p:txBody>
          <a:bodyPr wrap="none" rtlCol="0">
            <a:spAutoFit/>
          </a:bodyPr>
          <a:lstStyle/>
          <a:p>
            <a:r>
              <a:rPr lang="en-US" dirty="0" smtClean="0">
                <a:hlinkClick r:id="rId5"/>
              </a:rPr>
              <a:t>Smith, Sierra, </a:t>
            </a:r>
            <a:r>
              <a:rPr lang="en-US" dirty="0" err="1" smtClean="0">
                <a:hlinkClick r:id="rId5"/>
              </a:rPr>
              <a:t>Oppler</a:t>
            </a:r>
            <a:r>
              <a:rPr lang="en-US" dirty="0" smtClean="0">
                <a:hlinkClick r:id="rId5"/>
              </a:rPr>
              <a:t> and Boettiger, </a:t>
            </a:r>
            <a:r>
              <a:rPr lang="en-US" i="1" dirty="0" smtClean="0">
                <a:hlinkClick r:id="rId5"/>
              </a:rPr>
              <a:t>J </a:t>
            </a:r>
            <a:r>
              <a:rPr lang="en-US" i="1" dirty="0" err="1" smtClean="0">
                <a:hlinkClick r:id="rId5"/>
              </a:rPr>
              <a:t>Neurosci</a:t>
            </a:r>
            <a:r>
              <a:rPr lang="en-US" i="1" dirty="0" smtClean="0">
                <a:hlinkClick r:id="rId5"/>
              </a:rPr>
              <a:t>, 2014.</a:t>
            </a:r>
            <a:endParaRPr lang="en-US" i="1" dirty="0"/>
          </a:p>
        </p:txBody>
      </p:sp>
      <p:graphicFrame>
        <p:nvGraphicFramePr>
          <p:cNvPr id="13" name="Chart 12"/>
          <p:cNvGraphicFramePr/>
          <p:nvPr/>
        </p:nvGraphicFramePr>
        <p:xfrm>
          <a:off x="4343400" y="990600"/>
          <a:ext cx="4572000" cy="5181600"/>
        </p:xfrm>
        <a:graphic>
          <a:graphicData uri="http://schemas.openxmlformats.org/drawingml/2006/chart">
            <c:chart xmlns:c="http://schemas.openxmlformats.org/drawingml/2006/chart" xmlns:r="http://schemas.openxmlformats.org/officeDocument/2006/relationships" r:id="rId6"/>
          </a:graphicData>
        </a:graphic>
      </p:graphicFrame>
      <p:sp>
        <p:nvSpPr>
          <p:cNvPr id="12" name="Right Brace 11"/>
          <p:cNvSpPr/>
          <p:nvPr/>
        </p:nvSpPr>
        <p:spPr>
          <a:xfrm rot="16200000">
            <a:off x="6934200" y="609600"/>
            <a:ext cx="457200" cy="167640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p:nvPr/>
        </p:nvSpPr>
        <p:spPr>
          <a:xfrm>
            <a:off x="6934200" y="785336"/>
            <a:ext cx="425116" cy="738664"/>
          </a:xfrm>
          <a:prstGeom prst="rect">
            <a:avLst/>
          </a:prstGeom>
          <a:noFill/>
        </p:spPr>
        <p:txBody>
          <a:bodyPr wrap="square" rtlCol="0">
            <a:spAutoFit/>
          </a:bodyPr>
          <a:lstStyle/>
          <a:p>
            <a:r>
              <a:rPr lang="en-US" sz="4200" dirty="0" smtClean="0"/>
              <a:t>*</a:t>
            </a:r>
            <a:endParaRPr lang="en-US" sz="4200" dirty="0"/>
          </a:p>
        </p:txBody>
      </p:sp>
      <p:sp>
        <p:nvSpPr>
          <p:cNvPr id="20" name="TextBox 19"/>
          <p:cNvSpPr txBox="1"/>
          <p:nvPr/>
        </p:nvSpPr>
        <p:spPr>
          <a:xfrm>
            <a:off x="7315200" y="2667000"/>
            <a:ext cx="1227003" cy="369332"/>
          </a:xfrm>
          <a:prstGeom prst="rect">
            <a:avLst/>
          </a:prstGeom>
          <a:noFill/>
        </p:spPr>
        <p:txBody>
          <a:bodyPr wrap="none" rtlCol="0">
            <a:spAutoFit/>
          </a:bodyPr>
          <a:lstStyle/>
          <a:p>
            <a:r>
              <a:rPr lang="en-US" b="1" dirty="0" smtClean="0"/>
              <a:t>↑</a:t>
            </a:r>
            <a:r>
              <a:rPr lang="en-US" b="1" dirty="0" err="1" smtClean="0"/>
              <a:t>estradiol</a:t>
            </a:r>
            <a:endParaRPr lang="en-US" b="1" dirty="0"/>
          </a:p>
        </p:txBody>
      </p:sp>
      <p:grpSp>
        <p:nvGrpSpPr>
          <p:cNvPr id="24" name="Group 23"/>
          <p:cNvGrpSpPr/>
          <p:nvPr/>
        </p:nvGrpSpPr>
        <p:grpSpPr>
          <a:xfrm>
            <a:off x="5791200" y="3200400"/>
            <a:ext cx="1295400" cy="457200"/>
            <a:chOff x="5715000" y="3200400"/>
            <a:chExt cx="1295400" cy="457200"/>
          </a:xfrm>
        </p:grpSpPr>
        <p:sp>
          <p:nvSpPr>
            <p:cNvPr id="22" name="TextBox 21"/>
            <p:cNvSpPr txBox="1"/>
            <p:nvPr/>
          </p:nvSpPr>
          <p:spPr>
            <a:xfrm>
              <a:off x="5715000" y="3200400"/>
              <a:ext cx="1227003" cy="369332"/>
            </a:xfrm>
            <a:prstGeom prst="rect">
              <a:avLst/>
            </a:prstGeom>
            <a:noFill/>
          </p:spPr>
          <p:txBody>
            <a:bodyPr wrap="none" rtlCol="0">
              <a:spAutoFit/>
            </a:bodyPr>
            <a:lstStyle/>
            <a:p>
              <a:r>
                <a:rPr lang="en-US" b="1" dirty="0" smtClean="0"/>
                <a:t>↑</a:t>
              </a:r>
              <a:r>
                <a:rPr lang="en-US" b="1" dirty="0" err="1" smtClean="0"/>
                <a:t>estradiol</a:t>
              </a:r>
              <a:endParaRPr lang="en-US" b="1" dirty="0"/>
            </a:p>
          </p:txBody>
        </p:sp>
        <p:sp>
          <p:nvSpPr>
            <p:cNvPr id="23" name="Multiply 22"/>
            <p:cNvSpPr/>
            <p:nvPr/>
          </p:nvSpPr>
          <p:spPr>
            <a:xfrm>
              <a:off x="5715000" y="3200400"/>
              <a:ext cx="1295400" cy="457200"/>
            </a:xfrm>
            <a:prstGeom prst="mathMultiply">
              <a:avLst/>
            </a:prstGeom>
            <a:solidFill>
              <a:srgbClr val="FF000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a:xfrm>
            <a:off x="5791200" y="1600200"/>
            <a:ext cx="1447800" cy="2031325"/>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26" name="TextBox 25"/>
          <p:cNvSpPr txBox="1"/>
          <p:nvPr/>
        </p:nvSpPr>
        <p:spPr>
          <a:xfrm>
            <a:off x="990600" y="5404247"/>
            <a:ext cx="2743200" cy="615553"/>
          </a:xfrm>
          <a:prstGeom prst="rect">
            <a:avLst/>
          </a:prstGeom>
          <a:solidFill>
            <a:schemeClr val="bg1"/>
          </a:solidFill>
        </p:spPr>
        <p:txBody>
          <a:bodyPr wrap="square" rtlCol="0">
            <a:spAutoFit/>
          </a:bodyPr>
          <a:lstStyle/>
          <a:p>
            <a:r>
              <a:rPr lang="en-US" sz="2000" b="1" dirty="0" smtClean="0"/>
              <a:t>        MP                   FP</a:t>
            </a:r>
          </a:p>
          <a:p>
            <a:endParaRPr lang="en-US" sz="1400" b="1" dirty="0"/>
          </a:p>
        </p:txBody>
      </p:sp>
      <p:graphicFrame>
        <p:nvGraphicFramePr>
          <p:cNvPr id="27" name="Chart 26"/>
          <p:cNvGraphicFramePr/>
          <p:nvPr>
            <p:extLst>
              <p:ext uri="{D42A27DB-BD31-4B8C-83A1-F6EECF244321}">
                <p14:modId xmlns:p14="http://schemas.microsoft.com/office/powerpoint/2010/main" val="1021114203"/>
              </p:ext>
            </p:extLst>
          </p:nvPr>
        </p:nvGraphicFramePr>
        <p:xfrm>
          <a:off x="1981200" y="685800"/>
          <a:ext cx="4495800" cy="5867400"/>
        </p:xfrm>
        <a:graphic>
          <a:graphicData uri="http://schemas.openxmlformats.org/drawingml/2006/chart">
            <c:chart xmlns:c="http://schemas.openxmlformats.org/drawingml/2006/chart" xmlns:r="http://schemas.openxmlformats.org/officeDocument/2006/relationships" r:id="rId7"/>
          </a:graphicData>
        </a:graphic>
      </p:graphicFrame>
      <p:sp>
        <p:nvSpPr>
          <p:cNvPr id="28" name="Right Brace 27"/>
          <p:cNvSpPr/>
          <p:nvPr/>
        </p:nvSpPr>
        <p:spPr>
          <a:xfrm rot="10800000">
            <a:off x="6858000" y="3505200"/>
            <a:ext cx="457200" cy="167640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p:cNvSpPr txBox="1"/>
          <p:nvPr/>
        </p:nvSpPr>
        <p:spPr>
          <a:xfrm>
            <a:off x="6400800" y="3962400"/>
            <a:ext cx="425116" cy="738664"/>
          </a:xfrm>
          <a:prstGeom prst="rect">
            <a:avLst/>
          </a:prstGeom>
          <a:noFill/>
        </p:spPr>
        <p:txBody>
          <a:bodyPr wrap="square" rtlCol="0">
            <a:spAutoFit/>
          </a:bodyPr>
          <a:lstStyle/>
          <a:p>
            <a:r>
              <a:rPr lang="en-US" sz="4200" dirty="0" smtClean="0"/>
              <a:t>†</a:t>
            </a:r>
            <a:endParaRPr lang="en-US" sz="4200" dirty="0"/>
          </a:p>
        </p:txBody>
      </p:sp>
      <p:sp>
        <p:nvSpPr>
          <p:cNvPr id="30" name="Rectangle 29"/>
          <p:cNvSpPr/>
          <p:nvPr/>
        </p:nvSpPr>
        <p:spPr>
          <a:xfrm>
            <a:off x="7107007" y="5334000"/>
            <a:ext cx="1960793" cy="369332"/>
          </a:xfrm>
          <a:prstGeom prst="rect">
            <a:avLst/>
          </a:prstGeom>
        </p:spPr>
        <p:txBody>
          <a:bodyPr wrap="none">
            <a:spAutoFit/>
          </a:bodyPr>
          <a:lstStyle/>
          <a:p>
            <a:r>
              <a:rPr lang="en-US" baseline="30000" dirty="0" smtClean="0"/>
              <a:t>†</a:t>
            </a:r>
            <a:r>
              <a:rPr lang="en-US" i="1" dirty="0" smtClean="0"/>
              <a:t>t</a:t>
            </a:r>
            <a:r>
              <a:rPr lang="en-US" baseline="-25000" dirty="0" smtClean="0"/>
              <a:t>22</a:t>
            </a:r>
            <a:r>
              <a:rPr lang="en-US" dirty="0" smtClean="0"/>
              <a:t>=-2.18, </a:t>
            </a:r>
            <a:r>
              <a:rPr lang="en-US" i="1" dirty="0" smtClean="0"/>
              <a:t>p</a:t>
            </a:r>
            <a:r>
              <a:rPr lang="en-US" dirty="0" smtClean="0"/>
              <a:t>=0.041</a:t>
            </a:r>
            <a:endParaRPr lang="en-US" dirty="0"/>
          </a:p>
        </p:txBody>
      </p:sp>
      <p:grpSp>
        <p:nvGrpSpPr>
          <p:cNvPr id="10" name="Group 35"/>
          <p:cNvGrpSpPr/>
          <p:nvPr/>
        </p:nvGrpSpPr>
        <p:grpSpPr>
          <a:xfrm>
            <a:off x="533400" y="5943600"/>
            <a:ext cx="2946071" cy="552514"/>
            <a:chOff x="509337" y="5735053"/>
            <a:chExt cx="4002505" cy="716753"/>
          </a:xfrm>
        </p:grpSpPr>
        <p:sp>
          <p:nvSpPr>
            <p:cNvPr id="14" name="Right Triangle 13"/>
            <p:cNvSpPr/>
            <p:nvPr/>
          </p:nvSpPr>
          <p:spPr>
            <a:xfrm rot="16200000">
              <a:off x="2167690" y="4076700"/>
              <a:ext cx="685800" cy="4002505"/>
            </a:xfrm>
            <a:prstGeom prst="rtTriangle">
              <a:avLst/>
            </a:prstGeom>
            <a:gradFill>
              <a:gsLst>
                <a:gs pos="0">
                  <a:srgbClr val="FFF200"/>
                </a:gs>
                <a:gs pos="45000">
                  <a:srgbClr val="FF7A00"/>
                </a:gs>
                <a:gs pos="70000">
                  <a:srgbClr val="FF0300"/>
                </a:gs>
                <a:gs pos="100000">
                  <a:srgbClr val="4D080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890402" y="5932760"/>
              <a:ext cx="1515505" cy="519046"/>
            </a:xfrm>
            <a:prstGeom prst="rect">
              <a:avLst/>
            </a:prstGeom>
            <a:noFill/>
          </p:spPr>
          <p:txBody>
            <a:bodyPr wrap="none" rtlCol="0">
              <a:spAutoFit/>
            </a:bodyPr>
            <a:lstStyle/>
            <a:p>
              <a:r>
                <a:rPr lang="en-US" sz="2000" b="1" dirty="0" err="1" smtClean="0">
                  <a:solidFill>
                    <a:schemeClr val="bg1"/>
                  </a:solidFill>
                </a:rPr>
                <a:t>estradiol</a:t>
              </a:r>
              <a:endParaRPr lang="en-US" sz="2000" b="1" dirty="0">
                <a:solidFill>
                  <a:schemeClr val="bg1"/>
                </a:solidFill>
              </a:endParaRPr>
            </a:p>
          </p:txBody>
        </p:sp>
      </p:grpSp>
      <p:sp>
        <p:nvSpPr>
          <p:cNvPr id="3" name="Rectangle 2"/>
          <p:cNvSpPr/>
          <p:nvPr/>
        </p:nvSpPr>
        <p:spPr>
          <a:xfrm>
            <a:off x="5440203" y="4023210"/>
            <a:ext cx="1963999" cy="400110"/>
          </a:xfrm>
          <a:prstGeom prst="rect">
            <a:avLst/>
          </a:prstGeom>
        </p:spPr>
        <p:txBody>
          <a:bodyPr wrap="none">
            <a:spAutoFit/>
          </a:bodyPr>
          <a:lstStyle/>
          <a:p>
            <a:r>
              <a:rPr lang="el-GR" sz="2000" b="1" dirty="0"/>
              <a:t>ρ</a:t>
            </a:r>
            <a:r>
              <a:rPr lang="en-US" sz="2000" b="1" dirty="0"/>
              <a:t>=-0.39, p=0.023</a:t>
            </a:r>
            <a:endParaRPr lang="en-US" sz="20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xit" presetSubtype="0" fill="hold" grpId="1" nodeType="withEffect">
                                  <p:stCondLst>
                                    <p:cond delay="0"/>
                                  </p:stCondLst>
                                  <p:childTnLst>
                                    <p:set>
                                      <p:cBhvr>
                                        <p:cTn id="44" dur="1" fill="hold">
                                          <p:stCondLst>
                                            <p:cond delay="0"/>
                                          </p:stCondLst>
                                        </p:cTn>
                                        <p:tgtEl>
                                          <p:spTgt spid="18"/>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2"/>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28"/>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30"/>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3"/>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10"/>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17"/>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20"/>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29"/>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26"/>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16"/>
                                        </p:tgtEl>
                                        <p:attrNameLst>
                                          <p:attrName>style.visibility</p:attrName>
                                        </p:attrNameLst>
                                      </p:cBhvr>
                                      <p:to>
                                        <p:strVal val="hidden"/>
                                      </p:to>
                                    </p:set>
                                  </p:childTnLst>
                                </p:cTn>
                              </p:par>
                              <p:par>
                                <p:cTn id="65" presetID="1" presetClass="entr" presetSubtype="0" fill="hold" grpId="1" nodeType="withEffect">
                                  <p:stCondLst>
                                    <p:cond delay="0"/>
                                  </p:stCondLst>
                                  <p:childTnLst>
                                    <p:set>
                                      <p:cBhvr>
                                        <p:cTn id="66" dur="1" fill="hold">
                                          <p:stCondLst>
                                            <p:cond delay="0"/>
                                          </p:stCondLst>
                                        </p:cTn>
                                        <p:tgtEl>
                                          <p:spTgt spid="2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Graphic spid="17" grpId="1">
        <p:bldAsOne/>
      </p:bldGraphic>
      <p:bldP spid="18" grpId="0"/>
      <p:bldP spid="18" grpId="1"/>
      <p:bldGraphic spid="13" grpId="0">
        <p:bldAsOne/>
      </p:bldGraphic>
      <p:bldGraphic spid="13" grpId="1">
        <p:bldAsOne/>
      </p:bldGraphic>
      <p:bldP spid="12" grpId="0" animBg="1"/>
      <p:bldP spid="12" grpId="1" animBg="1"/>
      <p:bldP spid="16" grpId="0"/>
      <p:bldP spid="16" grpId="1"/>
      <p:bldP spid="20" grpId="0"/>
      <p:bldP spid="20" grpId="1"/>
      <p:bldP spid="25" grpId="0" animBg="1"/>
      <p:bldP spid="25" grpId="1" animBg="1"/>
      <p:bldP spid="26" grpId="0" animBg="1"/>
      <p:bldP spid="26" grpId="1" animBg="1"/>
      <p:bldGraphic spid="27" grpId="0">
        <p:bldAsOne/>
      </p:bldGraphic>
      <p:bldP spid="28" grpId="0" animBg="1"/>
      <p:bldP spid="28" grpId="1" animBg="1"/>
      <p:bldP spid="29" grpId="0"/>
      <p:bldP spid="29" grpId="1"/>
      <p:bldP spid="30" grpId="0"/>
      <p:bldP spid="30" grpId="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b="1" dirty="0" smtClean="0"/>
              <a:t>Predicted COMT x Cycle Effects on ICR</a:t>
            </a:r>
            <a:endParaRPr lang="en-US" b="1" dirty="0"/>
          </a:p>
        </p:txBody>
      </p:sp>
      <p:sp>
        <p:nvSpPr>
          <p:cNvPr id="4" name="Content Placeholder 3"/>
          <p:cNvSpPr>
            <a:spLocks noGrp="1"/>
          </p:cNvSpPr>
          <p:nvPr>
            <p:ph idx="1"/>
          </p:nvPr>
        </p:nvSpPr>
        <p:spPr>
          <a:xfrm>
            <a:off x="1447800" y="1524000"/>
            <a:ext cx="5334000" cy="4525963"/>
          </a:xfrm>
          <a:custGeom>
            <a:avLst/>
            <a:gdLst>
              <a:gd name="connsiteX0" fmla="*/ 0 w 2167467"/>
              <a:gd name="connsiteY0" fmla="*/ 1975556 h 1975556"/>
              <a:gd name="connsiteX1" fmla="*/ 1083733 w 2167467"/>
              <a:gd name="connsiteY1" fmla="*/ 0 h 1975556"/>
              <a:gd name="connsiteX2" fmla="*/ 2167467 w 2167467"/>
              <a:gd name="connsiteY2" fmla="*/ 1975556 h 1975556"/>
            </a:gdLst>
            <a:ahLst/>
            <a:cxnLst>
              <a:cxn ang="0">
                <a:pos x="connsiteX0" y="connsiteY0"/>
              </a:cxn>
              <a:cxn ang="0">
                <a:pos x="connsiteX1" y="connsiteY1"/>
              </a:cxn>
              <a:cxn ang="0">
                <a:pos x="connsiteX2" y="connsiteY2"/>
              </a:cxn>
            </a:cxnLst>
            <a:rect l="l" t="t" r="r" b="b"/>
            <a:pathLst>
              <a:path w="2167467" h="1975556">
                <a:moveTo>
                  <a:pt x="0" y="1975556"/>
                </a:moveTo>
                <a:cubicBezTo>
                  <a:pt x="361244" y="987778"/>
                  <a:pt x="722489" y="0"/>
                  <a:pt x="1083733" y="0"/>
                </a:cubicBezTo>
                <a:cubicBezTo>
                  <a:pt x="1444977" y="0"/>
                  <a:pt x="1806222" y="987778"/>
                  <a:pt x="2167467" y="1975556"/>
                </a:cubicBezTo>
              </a:path>
            </a:pathLst>
          </a:custGeom>
          <a:ln w="1016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buNone/>
            </a:pPr>
            <a:endParaRPr lang="en-US" dirty="0"/>
          </a:p>
        </p:txBody>
      </p:sp>
      <p:sp>
        <p:nvSpPr>
          <p:cNvPr id="5" name="Rectangle 4"/>
          <p:cNvSpPr/>
          <p:nvPr/>
        </p:nvSpPr>
        <p:spPr>
          <a:xfrm>
            <a:off x="2133600" y="3581400"/>
            <a:ext cx="533400" cy="533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124200" y="1676400"/>
            <a:ext cx="609600" cy="5334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35"/>
          <p:cNvGrpSpPr/>
          <p:nvPr/>
        </p:nvGrpSpPr>
        <p:grpSpPr>
          <a:xfrm>
            <a:off x="1524000" y="5410204"/>
            <a:ext cx="4800600" cy="986208"/>
            <a:chOff x="509337" y="5735053"/>
            <a:chExt cx="4002505" cy="685800"/>
          </a:xfrm>
        </p:grpSpPr>
        <p:sp>
          <p:nvSpPr>
            <p:cNvPr id="8" name="Right Triangle 7"/>
            <p:cNvSpPr/>
            <p:nvPr/>
          </p:nvSpPr>
          <p:spPr>
            <a:xfrm rot="16200000">
              <a:off x="2167690" y="4076700"/>
              <a:ext cx="685800" cy="4002505"/>
            </a:xfrm>
            <a:prstGeom prst="rtTriangle">
              <a:avLst/>
            </a:prstGeom>
            <a:gradFill>
              <a:gsLst>
                <a:gs pos="0">
                  <a:srgbClr val="FFF200"/>
                </a:gs>
                <a:gs pos="45000">
                  <a:srgbClr val="FF7A00"/>
                </a:gs>
                <a:gs pos="70000">
                  <a:srgbClr val="FF0300"/>
                </a:gs>
                <a:gs pos="100000">
                  <a:srgbClr val="4D080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3156722" y="6010220"/>
              <a:ext cx="1164524" cy="406647"/>
            </a:xfrm>
            <a:prstGeom prst="rect">
              <a:avLst/>
            </a:prstGeom>
            <a:noFill/>
          </p:spPr>
          <p:txBody>
            <a:bodyPr wrap="none" rtlCol="0">
              <a:spAutoFit/>
            </a:bodyPr>
            <a:lstStyle/>
            <a:p>
              <a:r>
                <a:rPr lang="en-US" sz="3200" b="1" dirty="0" smtClean="0">
                  <a:solidFill>
                    <a:schemeClr val="bg1"/>
                  </a:solidFill>
                </a:rPr>
                <a:t>PFC DA</a:t>
              </a:r>
              <a:endParaRPr lang="en-US" sz="3200" b="1" dirty="0">
                <a:solidFill>
                  <a:schemeClr val="bg1"/>
                </a:solidFill>
              </a:endParaRPr>
            </a:p>
          </p:txBody>
        </p:sp>
      </p:grpSp>
      <p:grpSp>
        <p:nvGrpSpPr>
          <p:cNvPr id="10" name="Group 9"/>
          <p:cNvGrpSpPr/>
          <p:nvPr/>
        </p:nvGrpSpPr>
        <p:grpSpPr>
          <a:xfrm>
            <a:off x="0" y="1447800"/>
            <a:ext cx="1295400" cy="4572000"/>
            <a:chOff x="-5791200" y="2057400"/>
            <a:chExt cx="1295400" cy="4572000"/>
          </a:xfrm>
        </p:grpSpPr>
        <p:cxnSp>
          <p:nvCxnSpPr>
            <p:cNvPr id="12" name="Straight Arrow Connector 11"/>
            <p:cNvCxnSpPr/>
            <p:nvPr/>
          </p:nvCxnSpPr>
          <p:spPr>
            <a:xfrm flipV="1">
              <a:off x="-4495800" y="2057400"/>
              <a:ext cx="0" cy="4572000"/>
            </a:xfrm>
            <a:prstGeom prst="straightConnector1">
              <a:avLst/>
            </a:prstGeom>
            <a:ln w="539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791200" y="3810000"/>
              <a:ext cx="1229824" cy="646331"/>
            </a:xfrm>
            <a:prstGeom prst="rect">
              <a:avLst/>
            </a:prstGeom>
            <a:noFill/>
          </p:spPr>
          <p:txBody>
            <a:bodyPr wrap="none" rtlCol="0">
              <a:spAutoFit/>
            </a:bodyPr>
            <a:lstStyle/>
            <a:p>
              <a:r>
                <a:rPr lang="en-US" sz="3600" b="1" dirty="0" smtClean="0"/>
                <a:t>↓ICR</a:t>
              </a:r>
              <a:endParaRPr lang="en-US" sz="3600" b="1" dirty="0"/>
            </a:p>
          </p:txBody>
        </p:sp>
      </p:grpSp>
      <p:sp>
        <p:nvSpPr>
          <p:cNvPr id="20" name="Oval 19"/>
          <p:cNvSpPr/>
          <p:nvPr/>
        </p:nvSpPr>
        <p:spPr>
          <a:xfrm>
            <a:off x="6553200" y="1905000"/>
            <a:ext cx="609600" cy="5334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629400" y="2667000"/>
            <a:ext cx="533400" cy="533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6553200" y="1295400"/>
            <a:ext cx="2581797" cy="523220"/>
          </a:xfrm>
          <a:prstGeom prst="rect">
            <a:avLst/>
          </a:prstGeom>
          <a:noFill/>
        </p:spPr>
        <p:txBody>
          <a:bodyPr wrap="none" rtlCol="0">
            <a:spAutoFit/>
          </a:bodyPr>
          <a:lstStyle/>
          <a:p>
            <a:r>
              <a:rPr lang="en-US" sz="2800" b="1" i="1" u="sng" dirty="0" smtClean="0"/>
              <a:t>COMT </a:t>
            </a:r>
            <a:r>
              <a:rPr lang="en-US" sz="2800" b="1" u="sng" dirty="0" smtClean="0"/>
              <a:t>genotype</a:t>
            </a:r>
            <a:endParaRPr lang="en-US" sz="2800" b="1" u="sng" dirty="0"/>
          </a:p>
        </p:txBody>
      </p:sp>
      <p:sp>
        <p:nvSpPr>
          <p:cNvPr id="23" name="TextBox 22"/>
          <p:cNvSpPr txBox="1"/>
          <p:nvPr/>
        </p:nvSpPr>
        <p:spPr>
          <a:xfrm>
            <a:off x="7162800" y="2667000"/>
            <a:ext cx="1843133" cy="523220"/>
          </a:xfrm>
          <a:prstGeom prst="rect">
            <a:avLst/>
          </a:prstGeom>
          <a:noFill/>
        </p:spPr>
        <p:txBody>
          <a:bodyPr wrap="none" rtlCol="0">
            <a:spAutoFit/>
          </a:bodyPr>
          <a:lstStyle/>
          <a:p>
            <a:r>
              <a:rPr lang="en-US" sz="2800" b="1" dirty="0" smtClean="0"/>
              <a:t>Val carriers</a:t>
            </a:r>
            <a:endParaRPr lang="en-US" sz="2800" b="1" dirty="0"/>
          </a:p>
        </p:txBody>
      </p:sp>
      <p:sp>
        <p:nvSpPr>
          <p:cNvPr id="24" name="TextBox 23"/>
          <p:cNvSpPr txBox="1"/>
          <p:nvPr/>
        </p:nvSpPr>
        <p:spPr>
          <a:xfrm>
            <a:off x="7162800" y="1905000"/>
            <a:ext cx="1574405" cy="523220"/>
          </a:xfrm>
          <a:prstGeom prst="rect">
            <a:avLst/>
          </a:prstGeom>
          <a:noFill/>
        </p:spPr>
        <p:txBody>
          <a:bodyPr wrap="none" rtlCol="0">
            <a:spAutoFit/>
          </a:bodyPr>
          <a:lstStyle/>
          <a:p>
            <a:r>
              <a:rPr lang="en-US" sz="2800" b="1" dirty="0" smtClean="0"/>
              <a:t>Met/Met</a:t>
            </a:r>
            <a:endParaRPr lang="en-US" sz="2800" b="1" dirty="0"/>
          </a:p>
        </p:txBody>
      </p:sp>
      <p:cxnSp>
        <p:nvCxnSpPr>
          <p:cNvPr id="26" name="Straight Arrow Connector 25"/>
          <p:cNvCxnSpPr>
            <a:stCxn id="5" idx="3"/>
          </p:cNvCxnSpPr>
          <p:nvPr/>
        </p:nvCxnSpPr>
        <p:spPr>
          <a:xfrm flipV="1">
            <a:off x="2667000" y="2819400"/>
            <a:ext cx="533400" cy="1028700"/>
          </a:xfrm>
          <a:prstGeom prst="straightConnector1">
            <a:avLst/>
          </a:prstGeom>
          <a:ln w="444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6" idx="6"/>
          </p:cNvCxnSpPr>
          <p:nvPr/>
        </p:nvCxnSpPr>
        <p:spPr>
          <a:xfrm>
            <a:off x="3733800" y="1943100"/>
            <a:ext cx="1066800" cy="342900"/>
          </a:xfrm>
          <a:prstGeom prst="straightConnector1">
            <a:avLst/>
          </a:prstGeom>
          <a:ln w="444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971800" y="5105400"/>
            <a:ext cx="2209800" cy="0"/>
          </a:xfrm>
          <a:prstGeom prst="straightConnector1">
            <a:avLst/>
          </a:prstGeom>
          <a:ln w="444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048000" y="4572000"/>
            <a:ext cx="1895968" cy="523220"/>
          </a:xfrm>
          <a:prstGeom prst="rect">
            <a:avLst/>
          </a:prstGeom>
          <a:noFill/>
        </p:spPr>
        <p:txBody>
          <a:bodyPr wrap="none" rtlCol="0">
            <a:spAutoFit/>
          </a:bodyPr>
          <a:lstStyle/>
          <a:p>
            <a:r>
              <a:rPr lang="en-US" sz="2800" b="1" dirty="0" smtClean="0"/>
              <a:t>↑ </a:t>
            </a:r>
            <a:r>
              <a:rPr lang="en-US" sz="2800" b="1" dirty="0" err="1" smtClean="0"/>
              <a:t>estradiol</a:t>
            </a:r>
            <a:endParaRPr lang="en-US" sz="2800" b="1" dirty="0"/>
          </a:p>
        </p:txBody>
      </p:sp>
      <p:sp>
        <p:nvSpPr>
          <p:cNvPr id="38" name="Rectangle 37"/>
          <p:cNvSpPr/>
          <p:nvPr/>
        </p:nvSpPr>
        <p:spPr>
          <a:xfrm>
            <a:off x="2819400" y="2209800"/>
            <a:ext cx="533400" cy="533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876800" y="2057400"/>
            <a:ext cx="609600" cy="5334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9" presetClass="emph" presetSubtype="0" grpId="1" nodeType="clickEffect">
                                  <p:stCondLst>
                                    <p:cond delay="0"/>
                                  </p:stCondLst>
                                  <p:childTnLst>
                                    <p:set>
                                      <p:cBhvr rctx="PPT">
                                        <p:cTn id="36" dur="indefinite"/>
                                        <p:tgtEl>
                                          <p:spTgt spid="5"/>
                                        </p:tgtEl>
                                        <p:attrNameLst>
                                          <p:attrName>style.opacity</p:attrName>
                                        </p:attrNameLst>
                                      </p:cBhvr>
                                      <p:to>
                                        <p:strVal val="0.5"/>
                                      </p:to>
                                    </p:set>
                                    <p:animEffect filter="image" prLst="opacity: 0.5">
                                      <p:cBhvr rctx="IE">
                                        <p:cTn id="37" dur="indefinite"/>
                                        <p:tgtEl>
                                          <p:spTgt spid="5"/>
                                        </p:tgtEl>
                                      </p:cBhvr>
                                    </p:animEffect>
                                  </p:childTnLst>
                                </p:cTn>
                              </p:par>
                              <p:par>
                                <p:cTn id="38" presetID="1" presetClass="entr" presetSubtype="0" fill="hold" grpId="0" nodeType="withEffect">
                                  <p:stCondLst>
                                    <p:cond delay="0"/>
                                  </p:stCondLst>
                                  <p:childTnLst>
                                    <p:set>
                                      <p:cBhvr>
                                        <p:cTn id="39" dur="1" fill="hold">
                                          <p:stCondLst>
                                            <p:cond delay="0"/>
                                          </p:stCondLst>
                                        </p:cTn>
                                        <p:tgtEl>
                                          <p:spTgt spid="38"/>
                                        </p:tgtEl>
                                        <p:attrNameLst>
                                          <p:attrName>style.visibility</p:attrName>
                                        </p:attrNameLst>
                                      </p:cBhvr>
                                      <p:to>
                                        <p:strVal val="visible"/>
                                      </p:to>
                                    </p:set>
                                  </p:childTnLst>
                                </p:cTn>
                              </p:par>
                              <p:par>
                                <p:cTn id="40" presetID="9" presetClass="emph" presetSubtype="0" grpId="1" nodeType="withEffect">
                                  <p:stCondLst>
                                    <p:cond delay="0"/>
                                  </p:stCondLst>
                                  <p:childTnLst>
                                    <p:set>
                                      <p:cBhvr rctx="PPT">
                                        <p:cTn id="41" dur="indefinite"/>
                                        <p:tgtEl>
                                          <p:spTgt spid="6"/>
                                        </p:tgtEl>
                                        <p:attrNameLst>
                                          <p:attrName>style.opacity</p:attrName>
                                        </p:attrNameLst>
                                      </p:cBhvr>
                                      <p:to>
                                        <p:strVal val="0.5"/>
                                      </p:to>
                                    </p:set>
                                    <p:animEffect filter="image" prLst="opacity: 0.5">
                                      <p:cBhvr rctx="IE">
                                        <p:cTn id="42" dur="indefinite"/>
                                        <p:tgtEl>
                                          <p:spTgt spid="6"/>
                                        </p:tgtEl>
                                      </p:cBhvr>
                                    </p:animEffect>
                                  </p:childTnLst>
                                </p:cTn>
                              </p:par>
                              <p:par>
                                <p:cTn id="43" presetID="1" presetClass="entr" presetSubtype="0"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20" grpId="0" animBg="1"/>
      <p:bldP spid="21" grpId="0" animBg="1"/>
      <p:bldP spid="22" grpId="0"/>
      <p:bldP spid="23" grpId="0"/>
      <p:bldP spid="24" grpId="0"/>
      <p:bldP spid="37" grpId="0"/>
      <p:bldP spid="38" grpId="0" animBg="1"/>
      <p:bldP spid="3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304800"/>
            <a:ext cx="457200" cy="369332"/>
          </a:xfrm>
          <a:prstGeom prst="rect">
            <a:avLst/>
          </a:prstGeom>
          <a:solidFill>
            <a:schemeClr val="bg1"/>
          </a:solidFill>
        </p:spPr>
        <p:txBody>
          <a:bodyPr wrap="square" rtlCol="0">
            <a:spAutoFit/>
          </a:bodyPr>
          <a:lstStyle/>
          <a:p>
            <a:endParaRPr lang="en-US" dirty="0"/>
          </a:p>
        </p:txBody>
      </p:sp>
      <p:sp>
        <p:nvSpPr>
          <p:cNvPr id="4" name="TextBox 3"/>
          <p:cNvSpPr txBox="1"/>
          <p:nvPr/>
        </p:nvSpPr>
        <p:spPr>
          <a:xfrm>
            <a:off x="0" y="0"/>
            <a:ext cx="9144000" cy="861774"/>
          </a:xfrm>
          <a:prstGeom prst="rect">
            <a:avLst/>
          </a:prstGeom>
          <a:noFill/>
        </p:spPr>
        <p:txBody>
          <a:bodyPr wrap="square" rtlCol="0">
            <a:spAutoFit/>
          </a:bodyPr>
          <a:lstStyle/>
          <a:p>
            <a:pPr algn="ctr"/>
            <a:r>
              <a:rPr lang="en-US" sz="2800" b="1" dirty="0" err="1" smtClean="0"/>
              <a:t>Estradiol</a:t>
            </a:r>
            <a:r>
              <a:rPr lang="en-US" sz="2800" b="1" dirty="0" smtClean="0"/>
              <a:t> (E) Modulates ICR in a </a:t>
            </a:r>
            <a:r>
              <a:rPr lang="en-US" sz="2800" b="1" i="1" dirty="0" smtClean="0"/>
              <a:t>COMT</a:t>
            </a:r>
            <a:r>
              <a:rPr lang="en-US" sz="2800" b="1" dirty="0" smtClean="0"/>
              <a:t>-dependent Manner</a:t>
            </a:r>
            <a:endParaRPr lang="en-US" sz="2800" b="1" dirty="0" smtClean="0">
              <a:latin typeface="Calibri" pitchFamily="-97" charset="0"/>
            </a:endParaRPr>
          </a:p>
          <a:p>
            <a:r>
              <a:rPr lang="en-US" sz="2200" dirty="0" smtClean="0">
                <a:latin typeface="Calibri" pitchFamily="-97" charset="0"/>
              </a:rPr>
              <a:t>          </a:t>
            </a:r>
            <a:endParaRPr lang="en-US" sz="1100" dirty="0" smtClean="0">
              <a:latin typeface="Calibri" pitchFamily="-97" charset="0"/>
            </a:endParaRPr>
          </a:p>
        </p:txBody>
      </p:sp>
      <p:sp>
        <p:nvSpPr>
          <p:cNvPr id="20" name="TextBox 19"/>
          <p:cNvSpPr txBox="1"/>
          <p:nvPr/>
        </p:nvSpPr>
        <p:spPr>
          <a:xfrm>
            <a:off x="6259911" y="1457980"/>
            <a:ext cx="1906291" cy="523220"/>
          </a:xfrm>
          <a:prstGeom prst="rect">
            <a:avLst/>
          </a:prstGeom>
          <a:noFill/>
        </p:spPr>
        <p:txBody>
          <a:bodyPr wrap="none" rtlCol="0">
            <a:spAutoFit/>
          </a:bodyPr>
          <a:lstStyle/>
          <a:p>
            <a:r>
              <a:rPr lang="en-US" sz="2800" b="1" dirty="0" smtClean="0">
                <a:solidFill>
                  <a:srgbClr val="00B050"/>
                </a:solidFill>
              </a:rPr>
              <a:t>↑E →↓ICR</a:t>
            </a:r>
            <a:endParaRPr lang="en-US" sz="2800" b="1" dirty="0">
              <a:solidFill>
                <a:srgbClr val="00B050"/>
              </a:solidFill>
            </a:endParaRPr>
          </a:p>
        </p:txBody>
      </p:sp>
      <p:sp>
        <p:nvSpPr>
          <p:cNvPr id="21" name="TextBox 20"/>
          <p:cNvSpPr txBox="1"/>
          <p:nvPr/>
        </p:nvSpPr>
        <p:spPr>
          <a:xfrm>
            <a:off x="6259911" y="990600"/>
            <a:ext cx="1906291" cy="523220"/>
          </a:xfrm>
          <a:prstGeom prst="rect">
            <a:avLst/>
          </a:prstGeom>
          <a:noFill/>
        </p:spPr>
        <p:txBody>
          <a:bodyPr wrap="none" rtlCol="0">
            <a:spAutoFit/>
          </a:bodyPr>
          <a:lstStyle/>
          <a:p>
            <a:r>
              <a:rPr lang="en-US" sz="2800" b="1" dirty="0" smtClean="0">
                <a:solidFill>
                  <a:srgbClr val="FF0000"/>
                </a:solidFill>
              </a:rPr>
              <a:t>↑E →↑ICR</a:t>
            </a:r>
            <a:endParaRPr lang="en-US" sz="2800" b="1" dirty="0">
              <a:solidFill>
                <a:srgbClr val="FF0000"/>
              </a:solidFill>
            </a:endParaRPr>
          </a:p>
        </p:txBody>
      </p:sp>
      <p:sp>
        <p:nvSpPr>
          <p:cNvPr id="29" name="Multiply 28"/>
          <p:cNvSpPr/>
          <p:nvPr/>
        </p:nvSpPr>
        <p:spPr>
          <a:xfrm>
            <a:off x="6934200" y="990600"/>
            <a:ext cx="304800" cy="533400"/>
          </a:xfrm>
          <a:prstGeom prst="mathMultipl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Chart 10"/>
          <p:cNvGraphicFramePr/>
          <p:nvPr/>
        </p:nvGraphicFramePr>
        <p:xfrm>
          <a:off x="2209800" y="533400"/>
          <a:ext cx="5029200" cy="6324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p:nvPr>
            <p:extLst>
              <p:ext uri="{D42A27DB-BD31-4B8C-83A1-F6EECF244321}">
                <p14:modId xmlns:p14="http://schemas.microsoft.com/office/powerpoint/2010/main" val="3116991403"/>
              </p:ext>
            </p:extLst>
          </p:nvPr>
        </p:nvGraphicFramePr>
        <p:xfrm>
          <a:off x="2209800" y="533400"/>
          <a:ext cx="4419600" cy="6172200"/>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p:cNvSpPr txBox="1"/>
          <p:nvPr/>
        </p:nvSpPr>
        <p:spPr>
          <a:xfrm>
            <a:off x="4800600" y="6553200"/>
            <a:ext cx="4299382" cy="323165"/>
          </a:xfrm>
          <a:prstGeom prst="rect">
            <a:avLst/>
          </a:prstGeom>
          <a:noFill/>
        </p:spPr>
        <p:txBody>
          <a:bodyPr wrap="none" rtlCol="0">
            <a:spAutoFit/>
          </a:bodyPr>
          <a:lstStyle/>
          <a:p>
            <a:r>
              <a:rPr lang="en-US" sz="1500" dirty="0" smtClean="0">
                <a:hlinkClick r:id="rId6"/>
              </a:rPr>
              <a:t>Smith, Sierra, </a:t>
            </a:r>
            <a:r>
              <a:rPr lang="en-US" sz="1500" dirty="0" err="1" smtClean="0">
                <a:hlinkClick r:id="rId6"/>
              </a:rPr>
              <a:t>Oppler</a:t>
            </a:r>
            <a:r>
              <a:rPr lang="en-US" sz="1500" dirty="0" smtClean="0">
                <a:hlinkClick r:id="rId6"/>
              </a:rPr>
              <a:t> and Boettiger, </a:t>
            </a:r>
            <a:r>
              <a:rPr lang="en-US" sz="1500" i="1" dirty="0" smtClean="0">
                <a:hlinkClick r:id="rId6"/>
              </a:rPr>
              <a:t>J </a:t>
            </a:r>
            <a:r>
              <a:rPr lang="en-US" sz="1500" i="1" dirty="0" err="1" smtClean="0">
                <a:hlinkClick r:id="rId6"/>
              </a:rPr>
              <a:t>Neurosci</a:t>
            </a:r>
            <a:r>
              <a:rPr lang="en-US" sz="1500" i="1" dirty="0" smtClean="0">
                <a:hlinkClick r:id="rId6"/>
              </a:rPr>
              <a:t>, 2014.</a:t>
            </a:r>
            <a:endParaRPr lang="en-US" sz="1500" i="1" dirty="0"/>
          </a:p>
        </p:txBody>
      </p:sp>
      <p:sp>
        <p:nvSpPr>
          <p:cNvPr id="10" name="Rectangle 9"/>
          <p:cNvSpPr/>
          <p:nvPr/>
        </p:nvSpPr>
        <p:spPr>
          <a:xfrm>
            <a:off x="5932005" y="3814913"/>
            <a:ext cx="1963999" cy="400110"/>
          </a:xfrm>
          <a:prstGeom prst="rect">
            <a:avLst/>
          </a:prstGeom>
        </p:spPr>
        <p:txBody>
          <a:bodyPr wrap="none">
            <a:spAutoFit/>
          </a:bodyPr>
          <a:lstStyle/>
          <a:p>
            <a:r>
              <a:rPr lang="el-GR" sz="2000" b="1" dirty="0"/>
              <a:t>ρ</a:t>
            </a:r>
            <a:r>
              <a:rPr lang="en-US" sz="2000" b="1" dirty="0"/>
              <a:t>=-0.39, p=0.023</a:t>
            </a:r>
            <a:endParaRPr lang="en-US" sz="2000" dirty="0"/>
          </a:p>
        </p:txBody>
      </p:sp>
      <p:sp>
        <p:nvSpPr>
          <p:cNvPr id="14" name="Rectangle 13"/>
          <p:cNvSpPr/>
          <p:nvPr/>
        </p:nvSpPr>
        <p:spPr>
          <a:xfrm>
            <a:off x="4608286" y="2743200"/>
            <a:ext cx="1755609" cy="400110"/>
          </a:xfrm>
          <a:prstGeom prst="rect">
            <a:avLst/>
          </a:prstGeom>
        </p:spPr>
        <p:txBody>
          <a:bodyPr wrap="none">
            <a:spAutoFit/>
          </a:bodyPr>
          <a:lstStyle/>
          <a:p>
            <a:r>
              <a:rPr lang="el-GR" sz="2000" b="1" dirty="0">
                <a:solidFill>
                  <a:srgbClr val="FF0000"/>
                </a:solidFill>
              </a:rPr>
              <a:t>ρ</a:t>
            </a:r>
            <a:r>
              <a:rPr lang="en-US" sz="2000" b="1" dirty="0" smtClean="0">
                <a:solidFill>
                  <a:srgbClr val="FF0000"/>
                </a:solidFill>
              </a:rPr>
              <a:t>=0.12, p=0.75</a:t>
            </a:r>
            <a:endParaRPr lang="en-US" sz="2000" dirty="0">
              <a:solidFill>
                <a:srgbClr val="FF0000"/>
              </a:solidFill>
            </a:endParaRPr>
          </a:p>
        </p:txBody>
      </p:sp>
      <p:sp>
        <p:nvSpPr>
          <p:cNvPr id="15" name="Rectangle 14"/>
          <p:cNvSpPr/>
          <p:nvPr/>
        </p:nvSpPr>
        <p:spPr>
          <a:xfrm>
            <a:off x="4986292" y="3886200"/>
            <a:ext cx="1963999" cy="400110"/>
          </a:xfrm>
          <a:prstGeom prst="rect">
            <a:avLst/>
          </a:prstGeom>
        </p:spPr>
        <p:txBody>
          <a:bodyPr wrap="none">
            <a:spAutoFit/>
          </a:bodyPr>
          <a:lstStyle/>
          <a:p>
            <a:r>
              <a:rPr lang="el-GR" sz="2000" b="1" dirty="0">
                <a:solidFill>
                  <a:srgbClr val="00B050"/>
                </a:solidFill>
              </a:rPr>
              <a:t>ρ</a:t>
            </a:r>
            <a:r>
              <a:rPr lang="en-US" sz="2000" b="1" dirty="0">
                <a:solidFill>
                  <a:srgbClr val="00B050"/>
                </a:solidFill>
              </a:rPr>
              <a:t>=-</a:t>
            </a:r>
            <a:r>
              <a:rPr lang="en-US" sz="2000" b="1" dirty="0" smtClean="0">
                <a:solidFill>
                  <a:srgbClr val="00B050"/>
                </a:solidFill>
              </a:rPr>
              <a:t>0.58, p=0.003</a:t>
            </a:r>
            <a:endParaRPr lang="en-US" sz="2000" dirty="0">
              <a:solidFill>
                <a:srgbClr val="00B05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par>
                                <p:cTn id="8" presetID="1" presetClass="exit"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9" grpId="0" animBg="1"/>
      <p:bldGraphic spid="13" grpId="1">
        <p:bldAsOne/>
      </p:bldGraphic>
      <p:bldP spid="10"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0146520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6|20.8|24.2|20.5"/>
</p:tagLst>
</file>

<file path=ppt/tags/tag2.xml><?xml version="1.0" encoding="utf-8"?>
<p:tagLst xmlns:a="http://schemas.openxmlformats.org/drawingml/2006/main" xmlns:r="http://schemas.openxmlformats.org/officeDocument/2006/relationships" xmlns:p="http://schemas.openxmlformats.org/presentationml/2006/main">
  <p:tag name="TIMING" val="|8.4|15.2|2.3|9.8|8.8|11.4|8|3.1|4.6"/>
</p:tagLst>
</file>

<file path=ppt/tags/tag3.xml><?xml version="1.0" encoding="utf-8"?>
<p:tagLst xmlns:a="http://schemas.openxmlformats.org/drawingml/2006/main" xmlns:r="http://schemas.openxmlformats.org/officeDocument/2006/relationships" xmlns:p="http://schemas.openxmlformats.org/presentationml/2006/main">
  <p:tag name="TIMING" val="|3.6|2.2|35.8|5.7|9|22.5"/>
</p:tagLst>
</file>

<file path=ppt/tags/tag4.xml><?xml version="1.0" encoding="utf-8"?>
<p:tagLst xmlns:a="http://schemas.openxmlformats.org/drawingml/2006/main" xmlns:r="http://schemas.openxmlformats.org/officeDocument/2006/relationships" xmlns:p="http://schemas.openxmlformats.org/presentationml/2006/main">
  <p:tag name="TIMING" val="|3.9|3|9.6|0.8|3.9"/>
</p:tagLst>
</file>

<file path=ppt/tags/tag5.xml><?xml version="1.0" encoding="utf-8"?>
<p:tagLst xmlns:a="http://schemas.openxmlformats.org/drawingml/2006/main" xmlns:r="http://schemas.openxmlformats.org/officeDocument/2006/relationships" xmlns:p="http://schemas.openxmlformats.org/presentationml/2006/main">
  <p:tag name="TIMING" val="|7|24.9|3.3"/>
</p:tagLst>
</file>

<file path=ppt/tags/tag6.xml><?xml version="1.0" encoding="utf-8"?>
<p:tagLst xmlns:a="http://schemas.openxmlformats.org/drawingml/2006/main" xmlns:r="http://schemas.openxmlformats.org/officeDocument/2006/relationships" xmlns:p="http://schemas.openxmlformats.org/presentationml/2006/main">
  <p:tag name="TIMING" val="|2|1.6|12.2|22.6|4.4|3|30"/>
</p:tagLst>
</file>

<file path=ppt/tags/tag7.xml><?xml version="1.0" encoding="utf-8"?>
<p:tagLst xmlns:a="http://schemas.openxmlformats.org/drawingml/2006/main" xmlns:r="http://schemas.openxmlformats.org/officeDocument/2006/relationships" xmlns:p="http://schemas.openxmlformats.org/presentationml/2006/main">
  <p:tag name="TIMING" val="|7.5|8|8.4|26|5.7|14.6"/>
</p:tagLst>
</file>

<file path=ppt/tags/tag8.xml><?xml version="1.0" encoding="utf-8"?>
<p:tagLst xmlns:a="http://schemas.openxmlformats.org/drawingml/2006/main" xmlns:r="http://schemas.openxmlformats.org/officeDocument/2006/relationships" xmlns:p="http://schemas.openxmlformats.org/presentationml/2006/main">
  <p:tag name="TIMING" val="|2.4|0.6|8|0.5|0.7|3.9|1|5.5|0.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29700</TotalTime>
  <Words>2886</Words>
  <Application>Microsoft Office PowerPoint</Application>
  <PresentationFormat>On-screen Show (4:3)</PresentationFormat>
  <Paragraphs>490</Paragraphs>
  <Slides>34</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Arial Black</vt:lpstr>
      <vt:lpstr>Calibri</vt:lpstr>
      <vt:lpstr>Times New Roman</vt:lpstr>
      <vt:lpstr>Office Theme</vt:lpstr>
      <vt:lpstr>Dopamine, Decision Making, and Risk for Drug Addiction – Supplemental Slides</vt:lpstr>
      <vt:lpstr>↓ midbrain DA synthesis,  ↑ sensitivity to reward magnitude</vt:lpstr>
      <vt:lpstr>Estradiol and COMT Interact to Affect ICR in Naturally Cycling Women</vt:lpstr>
      <vt:lpstr>Estradiol (E) Modulates DA signaling</vt:lpstr>
      <vt:lpstr>PowerPoint Presentation</vt:lpstr>
      <vt:lpstr>As Estradiol ↑, ICR↓</vt:lpstr>
      <vt:lpstr>Predicted COMT x Cycle Effects on ICR</vt:lpstr>
      <vt:lpstr>PowerPoint Presentation</vt:lpstr>
      <vt:lpstr>PowerPoint Presentation</vt:lpstr>
      <vt:lpstr>Courtesy: Mark Slifstein (Columbia)</vt:lpstr>
      <vt:lpstr>C957T effects on Fallypride BPnd</vt:lpstr>
      <vt:lpstr>A Recent Meta-analysis of PET studies suggests the Taq1A single nucleotide polymorphism (SNP) affects striatal D2/3 receptor availability (BPnd)</vt:lpstr>
      <vt:lpstr>Hill et al., 2008</vt:lpstr>
      <vt:lpstr>Duan et al., 2003</vt:lpstr>
      <vt:lpstr>Hirvonen et al., 2004; 2005</vt:lpstr>
      <vt:lpstr>C957T T allele is associated with higher    Fallypride BPnd in striatum (&amp; midbrain/thalamus)</vt:lpstr>
      <vt:lpstr>No effect of Taq1A or Ins/Del SNPs on striatal BPnd</vt:lpstr>
      <vt:lpstr>Striatal subdivisions are differentially connected in the brain, responsible for different processes</vt:lpstr>
      <vt:lpstr>PowerPoint Presentation</vt:lpstr>
      <vt:lpstr>C957T (but not other SNPs) predicts BPnd in anatomically derived putamen and VS ROIs</vt:lpstr>
      <vt:lpstr>PowerPoint Presentation</vt:lpstr>
      <vt:lpstr>Advantages to Assessing Now Bias With Our Task </vt:lpstr>
      <vt:lpstr>DA Tunes PFC to ↑ Performance, ↓ Errors</vt:lpstr>
      <vt:lpstr>If an inverted-U model explains PFC DA (COMT x age) effects on ICR…..</vt:lpstr>
      <vt:lpstr>PowerPoint Presentation</vt:lpstr>
      <vt:lpstr>ICR is a model-free measure of discounting behavior that correlates with more traditional measures (k)</vt:lpstr>
      <vt:lpstr>PowerPoint Presentation</vt:lpstr>
      <vt:lpstr>Catechol-O-methyltransferase (COMT) &amp; Val158Met Polymorphism</vt:lpstr>
      <vt:lpstr>More on our Delay Discounting Task</vt:lpstr>
      <vt:lpstr>Reaction Times and Accuracy on Control Trials Used to Screen Out Those Not Performing the Task as Instructed</vt:lpstr>
      <vt:lpstr>How ICR Changes with Increasing Delayed Reward</vt:lpstr>
      <vt:lpstr>How ICRChanges with Increasing Wait Time</vt:lpstr>
      <vt:lpstr>Previous ICR findings</vt:lpstr>
      <vt:lpstr>Previous Results: Delay Discounting</vt:lpstr>
    </vt:vector>
  </TitlesOfParts>
  <Company>UNC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Now versus Later Decision Making: Effects of frontal development and alcohol use</dc:title>
  <dc:creator>Smith, Chris</dc:creator>
  <cp:lastModifiedBy>Christopher Smith</cp:lastModifiedBy>
  <cp:revision>826</cp:revision>
  <dcterms:created xsi:type="dcterms:W3CDTF">2012-05-16T14:36:51Z</dcterms:created>
  <dcterms:modified xsi:type="dcterms:W3CDTF">2017-10-12T12:56:27Z</dcterms:modified>
</cp:coreProperties>
</file>