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26" r:id="rId3"/>
    <p:sldId id="581" r:id="rId4"/>
    <p:sldId id="583" r:id="rId5"/>
    <p:sldId id="484" r:id="rId6"/>
    <p:sldId id="479" r:id="rId7"/>
    <p:sldId id="480" r:id="rId8"/>
    <p:sldId id="273" r:id="rId9"/>
    <p:sldId id="538" r:id="rId10"/>
    <p:sldId id="584" r:id="rId11"/>
    <p:sldId id="450" r:id="rId12"/>
    <p:sldId id="599" r:id="rId13"/>
    <p:sldId id="600" r:id="rId14"/>
    <p:sldId id="380" r:id="rId15"/>
    <p:sldId id="381" r:id="rId16"/>
    <p:sldId id="542" r:id="rId17"/>
    <p:sldId id="577" r:id="rId18"/>
    <p:sldId id="530" r:id="rId19"/>
    <p:sldId id="597" r:id="rId20"/>
    <p:sldId id="587" r:id="rId21"/>
    <p:sldId id="590" r:id="rId22"/>
    <p:sldId id="586" r:id="rId23"/>
    <p:sldId id="596" r:id="rId24"/>
    <p:sldId id="588" r:id="rId25"/>
    <p:sldId id="594" r:id="rId26"/>
    <p:sldId id="592" r:id="rId27"/>
    <p:sldId id="593" r:id="rId28"/>
    <p:sldId id="598" r:id="rId29"/>
    <p:sldId id="46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F17B3"/>
    <a:srgbClr val="FFFF00"/>
    <a:srgbClr val="FFFF99"/>
    <a:srgbClr val="E3DE00"/>
    <a:srgbClr val="005828"/>
    <a:srgbClr val="0066FF"/>
    <a:srgbClr val="3333CC"/>
    <a:srgbClr val="53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8" autoAdjust="0"/>
    <p:restoredTop sz="89427" autoAdjust="0"/>
  </p:normalViewPr>
  <p:slideViewPr>
    <p:cSldViewPr>
      <p:cViewPr varScale="1">
        <p:scale>
          <a:sx n="66" d="100"/>
          <a:sy n="66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Desktop\Dissertation\Psychopharmacology_paper_adults_COMT_and_ICR_variation_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\Desktop\Dissertation\Psychopharmacology_paper_adults_COMT_and_ICR_variation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8"/>
            <c:spPr>
              <a:noFill/>
              <a:ln w="15875">
                <a:solidFill>
                  <a:sysClr val="windowText" lastClr="000000"/>
                </a:solidFill>
              </a:ln>
            </c:spPr>
          </c:marker>
          <c:xVal>
            <c:numRef>
              <c:f>Sheet1!$C$2:$C$13</c:f>
              <c:numCache>
                <c:formatCode>General</c:formatCode>
                <c:ptCount val="1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</c:numCache>
            </c:numRef>
          </c:xVal>
          <c:y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0.73260000000000214</c:v>
                </c:pt>
                <c:pt idx="2">
                  <c:v>0.34640000000000032</c:v>
                </c:pt>
                <c:pt idx="3">
                  <c:v>0.76650000000000063</c:v>
                </c:pt>
                <c:pt idx="4">
                  <c:v>0.23930000000000001</c:v>
                </c:pt>
                <c:pt idx="5">
                  <c:v>0</c:v>
                </c:pt>
                <c:pt idx="6">
                  <c:v>0.43400000000000083</c:v>
                </c:pt>
                <c:pt idx="7">
                  <c:v>0.89270000000000005</c:v>
                </c:pt>
                <c:pt idx="8">
                  <c:v>0.24260000000000001</c:v>
                </c:pt>
                <c:pt idx="9">
                  <c:v>0.51790000000000003</c:v>
                </c:pt>
                <c:pt idx="10">
                  <c:v>0.21250000000000024</c:v>
                </c:pt>
                <c:pt idx="11">
                  <c:v>0.43030000000000107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8"/>
            <c:spPr>
              <a:noFill/>
              <a:ln w="15875">
                <a:solidFill>
                  <a:sysClr val="windowText" lastClr="000000"/>
                </a:solidFill>
              </a:ln>
            </c:spPr>
          </c:marker>
          <c:xVal>
            <c:numRef>
              <c:f>Sheet1!$C$14:$C$42</c:f>
              <c:numCache>
                <c:formatCode>General</c:formatCode>
                <c:ptCount val="2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</c:numCache>
            </c:numRef>
          </c:xVal>
          <c:yVal>
            <c:numRef>
              <c:f>Sheet1!$D$14:$D$42</c:f>
              <c:numCache>
                <c:formatCode>General</c:formatCode>
                <c:ptCount val="29"/>
                <c:pt idx="0">
                  <c:v>0.53410000000000002</c:v>
                </c:pt>
                <c:pt idx="1">
                  <c:v>0.81530000000000002</c:v>
                </c:pt>
                <c:pt idx="2">
                  <c:v>0.52690000000000003</c:v>
                </c:pt>
                <c:pt idx="3">
                  <c:v>0.41720000000000002</c:v>
                </c:pt>
                <c:pt idx="4">
                  <c:v>0.69180000000000064</c:v>
                </c:pt>
                <c:pt idx="5">
                  <c:v>0.41670000000000001</c:v>
                </c:pt>
                <c:pt idx="6">
                  <c:v>0</c:v>
                </c:pt>
                <c:pt idx="7">
                  <c:v>0.35960000000000031</c:v>
                </c:pt>
                <c:pt idx="8">
                  <c:v>0.71080000000000065</c:v>
                </c:pt>
                <c:pt idx="9">
                  <c:v>0.66290000000000215</c:v>
                </c:pt>
                <c:pt idx="10">
                  <c:v>0.66670000000000262</c:v>
                </c:pt>
                <c:pt idx="11">
                  <c:v>0.79749999999999999</c:v>
                </c:pt>
                <c:pt idx="12">
                  <c:v>0.21510000000000001</c:v>
                </c:pt>
                <c:pt idx="13">
                  <c:v>0.77460000000000251</c:v>
                </c:pt>
                <c:pt idx="14">
                  <c:v>0.91600000000000004</c:v>
                </c:pt>
                <c:pt idx="15">
                  <c:v>6.3000000000000113E-3</c:v>
                </c:pt>
                <c:pt idx="16">
                  <c:v>0.88619999999999999</c:v>
                </c:pt>
                <c:pt idx="17">
                  <c:v>0.7630000000000019</c:v>
                </c:pt>
                <c:pt idx="18">
                  <c:v>5.9000000000000181E-3</c:v>
                </c:pt>
                <c:pt idx="19">
                  <c:v>0.93920000000000003</c:v>
                </c:pt>
                <c:pt idx="20">
                  <c:v>0.86230000000000062</c:v>
                </c:pt>
                <c:pt idx="21">
                  <c:v>0.89600000000000002</c:v>
                </c:pt>
                <c:pt idx="22">
                  <c:v>0.95890000000000064</c:v>
                </c:pt>
                <c:pt idx="23">
                  <c:v>0.63870000000000215</c:v>
                </c:pt>
                <c:pt idx="24">
                  <c:v>0.22009999999999999</c:v>
                </c:pt>
                <c:pt idx="25">
                  <c:v>0.6557000000000025</c:v>
                </c:pt>
                <c:pt idx="26">
                  <c:v>0.96930000000000005</c:v>
                </c:pt>
                <c:pt idx="27">
                  <c:v>0.42010000000000008</c:v>
                </c:pt>
                <c:pt idx="28">
                  <c:v>0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circle"/>
            <c:size val="8"/>
            <c:spPr>
              <a:noFill/>
              <a:ln w="15875">
                <a:solidFill>
                  <a:schemeClr val="tx1"/>
                </a:solidFill>
              </a:ln>
            </c:spPr>
          </c:marker>
          <c:xVal>
            <c:numRef>
              <c:f>Sheet1!$C$43:$C$68</c:f>
              <c:numCache>
                <c:formatCode>General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</c:numCache>
            </c:numRef>
          </c:xVal>
          <c:yVal>
            <c:numRef>
              <c:f>Sheet1!$D$43:$D$68</c:f>
              <c:numCache>
                <c:formatCode>General</c:formatCode>
                <c:ptCount val="26"/>
                <c:pt idx="0">
                  <c:v>0.66390000000000216</c:v>
                </c:pt>
                <c:pt idx="1">
                  <c:v>0.61630000000000063</c:v>
                </c:pt>
                <c:pt idx="2">
                  <c:v>0.95730000000000004</c:v>
                </c:pt>
                <c:pt idx="3">
                  <c:v>0.99439999999999951</c:v>
                </c:pt>
                <c:pt idx="4">
                  <c:v>0.78310000000000002</c:v>
                </c:pt>
                <c:pt idx="5">
                  <c:v>0.98699999999999999</c:v>
                </c:pt>
                <c:pt idx="6">
                  <c:v>0.94010000000000005</c:v>
                </c:pt>
                <c:pt idx="7">
                  <c:v>0.91020000000000001</c:v>
                </c:pt>
                <c:pt idx="8">
                  <c:v>0.66290000000000215</c:v>
                </c:pt>
                <c:pt idx="9">
                  <c:v>0.54859999999999998</c:v>
                </c:pt>
                <c:pt idx="10">
                  <c:v>0.77780000000000216</c:v>
                </c:pt>
                <c:pt idx="11">
                  <c:v>0.92259999999999998</c:v>
                </c:pt>
                <c:pt idx="12">
                  <c:v>0.70409999999999995</c:v>
                </c:pt>
                <c:pt idx="13">
                  <c:v>0.70650000000000002</c:v>
                </c:pt>
                <c:pt idx="14">
                  <c:v>0.93980000000000063</c:v>
                </c:pt>
                <c:pt idx="15">
                  <c:v>0.91490000000000005</c:v>
                </c:pt>
                <c:pt idx="16">
                  <c:v>0.60480000000000189</c:v>
                </c:pt>
                <c:pt idx="17">
                  <c:v>0.94610000000000005</c:v>
                </c:pt>
                <c:pt idx="18">
                  <c:v>0.58960000000000001</c:v>
                </c:pt>
                <c:pt idx="19">
                  <c:v>0.93870000000000064</c:v>
                </c:pt>
                <c:pt idx="20">
                  <c:v>1</c:v>
                </c:pt>
                <c:pt idx="21">
                  <c:v>5.5000000000000014E-3</c:v>
                </c:pt>
                <c:pt idx="22">
                  <c:v>0.7590000000000019</c:v>
                </c:pt>
                <c:pt idx="23">
                  <c:v>0.94480000000000064</c:v>
                </c:pt>
                <c:pt idx="24">
                  <c:v>0.69140000000000001</c:v>
                </c:pt>
                <c:pt idx="25">
                  <c:v>0.76320000000000165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0743352"/>
        <c:axId val="250739040"/>
      </c:scatterChart>
      <c:valAx>
        <c:axId val="250743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0739040"/>
        <c:crosses val="autoZero"/>
        <c:crossBetween val="midCat"/>
      </c:valAx>
      <c:valAx>
        <c:axId val="250739040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ICR</a:t>
                </a:r>
              </a:p>
            </c:rich>
          </c:tx>
          <c:layout>
            <c:manualLayout>
              <c:xMode val="edge"/>
              <c:yMode val="edge"/>
              <c:x val="2.925809822361548E-2"/>
              <c:y val="0.407395027073090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2507433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00457200914526"/>
          <c:y val="3.7311811023622188E-2"/>
          <c:w val="0.7089954279908578"/>
          <c:h val="0.75228661417322862"/>
        </c:manualLayout>
      </c:layout>
      <c:barChart>
        <c:barDir val="col"/>
        <c:grouping val="clustered"/>
        <c:varyColors val="0"/>
        <c:ser>
          <c:idx val="1"/>
          <c:order val="0"/>
          <c:tx>
            <c:v>adults</c:v>
          </c:tx>
          <c:spPr>
            <a:solidFill>
              <a:schemeClr val="tx1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'D:\Age by COMT Psychopharm Paper\[COMTbyagegroupinteractiononICRFigforPaper_Chris_rev 8_23_11.xlsx]Age by COMT Anova Rerun 3_25'!$W$6:$Y$6</c:f>
                <c:numCache>
                  <c:formatCode>General</c:formatCode>
                  <c:ptCount val="3"/>
                  <c:pt idx="0">
                    <c:v>5.5000000000000014E-2</c:v>
                  </c:pt>
                  <c:pt idx="1">
                    <c:v>5.3999999999999999E-2</c:v>
                  </c:pt>
                  <c:pt idx="2">
                    <c:v>8.3000000000000046E-2</c:v>
                  </c:pt>
                </c:numCache>
              </c:numRef>
            </c:plus>
            <c:minus>
              <c:numRef>
                <c:f>'D:\Age by COMT Psychopharm Paper\[COMTbyagegroupinteractiononICRFigforPaper_Chris_rev 8_23_11.xlsx]Age by COMT Anova Rerun 3_25'!$W$6:$Y$6</c:f>
                <c:numCache>
                  <c:formatCode>General</c:formatCode>
                  <c:ptCount val="3"/>
                  <c:pt idx="0">
                    <c:v>5.5000000000000014E-2</c:v>
                  </c:pt>
                  <c:pt idx="1">
                    <c:v>5.3999999999999999E-2</c:v>
                  </c:pt>
                  <c:pt idx="2">
                    <c:v>8.3000000000000046E-2</c:v>
                  </c:pt>
                </c:numCache>
              </c:numRef>
            </c:minus>
          </c:errBars>
          <c:cat>
            <c:strRef>
              <c:f>'D:\Users\cab\AppData\Local\Temp\[YAD genotype analysis 10_27_10 rev.xlsx]Sheet5'!$B$2:$D$2</c:f>
              <c:strCache>
                <c:ptCount val="3"/>
                <c:pt idx="0">
                  <c:v>V/V</c:v>
                </c:pt>
                <c:pt idx="1">
                  <c:v>V/M</c:v>
                </c:pt>
                <c:pt idx="2">
                  <c:v>M/M</c:v>
                </c:pt>
              </c:strCache>
            </c:strRef>
          </c:cat>
          <c:val>
            <c:numRef>
              <c:f>'D:\Age by COMT Psychopharm Paper\[COMTbyagegroupinteractiononICRFigforPaper_Chris_rev 8_23_11.xlsx]Age by COMT Anova Rerun 3_25'!$W$5:$Y$5</c:f>
              <c:numCache>
                <c:formatCode>General</c:formatCode>
                <c:ptCount val="3"/>
                <c:pt idx="0">
                  <c:v>0.80100000000000005</c:v>
                </c:pt>
                <c:pt idx="1">
                  <c:v>0.59</c:v>
                </c:pt>
                <c:pt idx="2">
                  <c:v>0.48300000000000032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axId val="250739824"/>
        <c:axId val="250741000"/>
      </c:barChart>
      <c:catAx>
        <c:axId val="2507398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50741000"/>
        <c:crosses val="autoZero"/>
        <c:auto val="1"/>
        <c:lblAlgn val="ctr"/>
        <c:lblOffset val="100"/>
        <c:noMultiLvlLbl val="0"/>
      </c:catAx>
      <c:valAx>
        <c:axId val="250741000"/>
        <c:scaling>
          <c:orientation val="minMax"/>
          <c:max val="1"/>
        </c:scaling>
        <c:delete val="1"/>
        <c:axPos val="l"/>
        <c:numFmt formatCode="General" sourceLinked="1"/>
        <c:majorTickMark val="out"/>
        <c:minorTickMark val="none"/>
        <c:tickLblPos val="none"/>
        <c:crossAx val="250739824"/>
        <c:crosses val="autoZero"/>
        <c:crossBetween val="between"/>
      </c:valAx>
      <c:spPr>
        <a:solidFill>
          <a:prstClr val="white"/>
        </a:solidFill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BD028-7C11-4C08-8245-AE83753B5686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80B40-ED0D-44D2-BBAC-6F9579BCF7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36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What can explain the different effect of the COMT polymorphism on ICR between adults (ages 22-40) and adolescents (18-21)?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90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DA signaling declines with age </a:t>
            </a:r>
            <a:r>
              <a:rPr lang="en-US" sz="1050" b="1" dirty="0" smtClean="0"/>
              <a:t>(</a:t>
            </a:r>
            <a:r>
              <a:rPr lang="en-US" sz="1050" b="1" dirty="0" err="1" smtClean="0"/>
              <a:t>Wahlstrom</a:t>
            </a:r>
            <a:r>
              <a:rPr lang="en-US" sz="1050" b="1" dirty="0" smtClean="0"/>
              <a:t> et al., 2010)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COMT expression increases with age </a:t>
            </a:r>
            <a:r>
              <a:rPr lang="en-US" sz="1050" b="1" dirty="0" smtClean="0"/>
              <a:t>(</a:t>
            </a:r>
            <a:r>
              <a:rPr lang="en-US" sz="1050" b="1" dirty="0" err="1" smtClean="0"/>
              <a:t>Tunbridge</a:t>
            </a:r>
            <a:r>
              <a:rPr lang="en-US" sz="1050" b="1" dirty="0" smtClean="0"/>
              <a:t> et al., 2007)</a:t>
            </a:r>
          </a:p>
          <a:p>
            <a:r>
              <a:rPr lang="en-US" sz="1400" b="1" u="sng" dirty="0" smtClean="0"/>
              <a:t>Result:</a:t>
            </a:r>
            <a:r>
              <a:rPr lang="en-US" sz="1400" b="1" dirty="0" smtClean="0"/>
              <a:t> lower frontal DA with 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Several measures of frontal DA neurotransmission decrease from adolescence to adulthood (see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" tooltip="Wahlstrom, 2010 #1049"/>
              </a:rPr>
              <a:t>Wahlstrom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" tooltip="Wahlstrom, 2010 #1049"/>
              </a:rPr>
              <a:t>, Collins, White, &amp; Luciana, 2010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) for recent review). Moreover, COMT expression increases with age in humans (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" tooltip="Tunbridge, 2007 #1050"/>
              </a:rPr>
              <a:t>Tunbridge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" tooltip="Tunbridge, 2007 #1050"/>
              </a:rPr>
              <a:t> et al., 2007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>), which may contribute to a decline in frontal DA signaling from adolescence to adulthood.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09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28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 (SLC6A3) VNTR</a:t>
            </a:r>
          </a:p>
          <a:p>
            <a:r>
              <a:rPr lang="nl-NL" dirty="0" smtClean="0"/>
              <a:t>(Vandenbergh et al. 1992) is located in intron 3 (DAT1)</a:t>
            </a:r>
          </a:p>
          <a:p>
            <a:r>
              <a:rPr lang="en-US" dirty="0" smtClean="0"/>
              <a:t>that modulates transcription (</a:t>
            </a:r>
            <a:r>
              <a:rPr lang="en-US" dirty="0" err="1" smtClean="0"/>
              <a:t>VanNess</a:t>
            </a:r>
            <a:r>
              <a:rPr lang="en-US" dirty="0" smtClean="0"/>
              <a:t> et al. 2005), midbrain</a:t>
            </a:r>
          </a:p>
          <a:p>
            <a:r>
              <a:rPr lang="en-US" dirty="0" smtClean="0"/>
              <a:t>activation (Schott et al. 2006) and in vivo</a:t>
            </a:r>
          </a:p>
          <a:p>
            <a:r>
              <a:rPr lang="en-US" dirty="0" smtClean="0"/>
              <a:t>transporter availability (van </a:t>
            </a:r>
            <a:r>
              <a:rPr lang="en-US" dirty="0" err="1" smtClean="0"/>
              <a:t>Dyck</a:t>
            </a:r>
            <a:r>
              <a:rPr lang="en-US" dirty="0" smtClean="0"/>
              <a:t> et al. 2005), with the</a:t>
            </a:r>
          </a:p>
          <a:p>
            <a:r>
              <a:rPr lang="en-US" dirty="0" smtClean="0"/>
              <a:t>10-repeat allele having stronger enhancer-like properties</a:t>
            </a:r>
          </a:p>
          <a:p>
            <a:r>
              <a:rPr lang="en-US" dirty="0" smtClean="0"/>
              <a:t>resulting in higher DA tone than the 9-repeat allele (van</a:t>
            </a:r>
          </a:p>
          <a:p>
            <a:r>
              <a:rPr lang="en-US" dirty="0" err="1" smtClean="0"/>
              <a:t>Dyck</a:t>
            </a:r>
            <a:r>
              <a:rPr lang="en-US" dirty="0" smtClean="0"/>
              <a:t> et al. 2005).</a:t>
            </a:r>
          </a:p>
          <a:p>
            <a:endParaRPr lang="en-US" dirty="0" smtClean="0"/>
          </a:p>
          <a:p>
            <a:r>
              <a:rPr lang="en-US" dirty="0" err="1" smtClean="0"/>
              <a:t>Zhong</a:t>
            </a:r>
            <a:r>
              <a:rPr lang="en-US" dirty="0" smtClean="0"/>
              <a:t> et al 2009 found that 10/10 individuals are more risk averse than 9 repeat carriers; lower DA tone (e.g. 9-repeat allele of DAT1) yields more risk tolerance in the gain Domain</a:t>
            </a:r>
          </a:p>
          <a:p>
            <a:endParaRPr lang="en-US" dirty="0" smtClean="0"/>
          </a:p>
          <a:p>
            <a:r>
              <a:rPr lang="en-US" dirty="0" smtClean="0"/>
              <a:t>Other studies found subjects with the 7-repeat allele in the dopamine receptor D4 gene (DRD4) </a:t>
            </a:r>
            <a:r>
              <a:rPr lang="en-US" dirty="0" err="1" smtClean="0"/>
              <a:t>exon</a:t>
            </a:r>
            <a:r>
              <a:rPr lang="en-US" dirty="0" smtClean="0"/>
              <a:t> 3, hence low DA tone</a:t>
            </a:r>
          </a:p>
          <a:p>
            <a:r>
              <a:rPr lang="en-US" dirty="0" smtClean="0"/>
              <a:t>(Van </a:t>
            </a:r>
            <a:r>
              <a:rPr lang="en-US" dirty="0" err="1" smtClean="0"/>
              <a:t>Craenenbroeck</a:t>
            </a:r>
            <a:r>
              <a:rPr lang="en-US" dirty="0" smtClean="0"/>
              <a:t> et al. 2005) is more risk-tolerant than subjects without the 7-repeat allele. Both results,</a:t>
            </a:r>
          </a:p>
          <a:p>
            <a:r>
              <a:rPr lang="en-US" dirty="0" smtClean="0"/>
              <a:t>being in the same direction as the current report, corroborate our conjecture that DA tone modulates sensitivity of</a:t>
            </a:r>
          </a:p>
          <a:p>
            <a:r>
              <a:rPr lang="en-US" dirty="0" smtClean="0"/>
              <a:t>valuation over gains.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9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67670-007C-433F-AD86-186F5131D34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44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9BF88-F1F2-48C5-80E1-887977B5C39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4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9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its strong association with addiction, availability of well established animal models,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relatively well elucidated neural substrates, DD can potentially serve as an intermediate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biobehavioral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phenotype that could help bridge the gap between genetic risk factors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psychiatric phenotypes such as substance use or externalizing disorders in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impulsivity is implicated as a core underlying dysfunction. An important requirement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an intermediate phenotype is its heritability. However, little is currently known about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relative contribution of genetic and environmental factors to individual differences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 in humans.</a:t>
            </a:r>
            <a:endParaRPr lang="en-US" sz="1200" dirty="0" smtClean="0">
              <a:latin typeface="Trebuchet M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rebuchet MS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Trebuchet MS" pitchFamily="34" charset="0"/>
              </a:rPr>
              <a:t>approximately 10% of Americans will suffer from alcoholism</a:t>
            </a:r>
            <a:r>
              <a:rPr lang="en-US" sz="1200" baseline="30000" dirty="0" smtClean="0">
                <a:latin typeface="Trebuchet MS" pitchFamily="34" charset="0"/>
              </a:rPr>
              <a:t>1</a:t>
            </a:r>
          </a:p>
          <a:p>
            <a:r>
              <a:rPr lang="en-US" sz="2400" dirty="0" smtClean="0">
                <a:latin typeface="Trebuchet MS" pitchFamily="34" charset="0"/>
              </a:rPr>
              <a:t>30% of alcoholics receive treatment</a:t>
            </a:r>
            <a:r>
              <a:rPr lang="en-US" sz="2400" baseline="30000" dirty="0" smtClean="0">
                <a:latin typeface="Trebuchet MS" pitchFamily="34" charset="0"/>
              </a:rPr>
              <a:t>2</a:t>
            </a:r>
          </a:p>
          <a:p>
            <a:pPr lvl="1"/>
            <a:r>
              <a:rPr lang="en-US" sz="2000" dirty="0" smtClean="0">
                <a:latin typeface="Trebuchet MS" pitchFamily="34" charset="0"/>
              </a:rPr>
              <a:t>only 10% use medication</a:t>
            </a:r>
            <a:r>
              <a:rPr lang="en-US" sz="2000" baseline="30000" dirty="0" smtClean="0">
                <a:latin typeface="Trebuchet MS" pitchFamily="34" charset="0"/>
              </a:rPr>
              <a:t>3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30000" dirty="0" smtClean="0">
              <a:latin typeface="Trebuchet MS" pitchFamily="34" charset="0"/>
            </a:endParaRPr>
          </a:p>
          <a:p>
            <a:r>
              <a:rPr lang="en-US" sz="1200" dirty="0" smtClean="0">
                <a:latin typeface="Trebuchet MS" pitchFamily="34" charset="0"/>
              </a:rPr>
              <a:t>1: Grant (1994) Addiction 89:1357-1365</a:t>
            </a:r>
          </a:p>
          <a:p>
            <a:r>
              <a:rPr lang="en-US" sz="1200" dirty="0" smtClean="0">
                <a:latin typeface="Trebuchet MS" pitchFamily="34" charset="0"/>
              </a:rPr>
              <a:t>2: Cohen et al. (2007) Drug Alcohol Depend 86:214-221.</a:t>
            </a:r>
          </a:p>
          <a:p>
            <a:r>
              <a:rPr lang="en-US" sz="1200" dirty="0" smtClean="0">
                <a:latin typeface="Trebuchet MS" pitchFamily="34" charset="0"/>
              </a:rPr>
              <a:t>3: Mark TL et al. (2003) Drug Alcohol Depend 71:219-228.</a:t>
            </a:r>
          </a:p>
          <a:p>
            <a:endParaRPr lang="en-US" dirty="0" smtClean="0"/>
          </a:p>
          <a:p>
            <a:r>
              <a:rPr lang="en-US" sz="1200" dirty="0" smtClean="0">
                <a:latin typeface="Trebuchet MS" pitchFamily="34" charset="0"/>
              </a:rPr>
              <a:t>Boothby and </a:t>
            </a:r>
            <a:r>
              <a:rPr lang="en-US" sz="1200" dirty="0" err="1" smtClean="0">
                <a:latin typeface="Trebuchet MS" pitchFamily="34" charset="0"/>
              </a:rPr>
              <a:t>Doering</a:t>
            </a:r>
            <a:r>
              <a:rPr lang="en-US" sz="1200" dirty="0" smtClean="0">
                <a:latin typeface="Trebuchet MS" pitchFamily="34" charset="0"/>
              </a:rPr>
              <a:t> (2005) </a:t>
            </a:r>
            <a:r>
              <a:rPr lang="en-US" sz="1200" dirty="0" err="1" smtClean="0">
                <a:latin typeface="Trebuchet MS" pitchFamily="34" charset="0"/>
              </a:rPr>
              <a:t>Clin</a:t>
            </a:r>
            <a:r>
              <a:rPr lang="en-US" sz="1200" dirty="0" smtClean="0">
                <a:latin typeface="Trebuchet MS" pitchFamily="34" charset="0"/>
              </a:rPr>
              <a:t> </a:t>
            </a:r>
            <a:r>
              <a:rPr lang="en-US" sz="1200" dirty="0" err="1" smtClean="0">
                <a:latin typeface="Trebuchet MS" pitchFamily="34" charset="0"/>
              </a:rPr>
              <a:t>Ther</a:t>
            </a:r>
            <a:r>
              <a:rPr lang="en-US" sz="1200" dirty="0" smtClean="0">
                <a:latin typeface="Trebuchet MS" pitchFamily="34" charset="0"/>
              </a:rPr>
              <a:t> 27:695-714.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0B224C-61CC-406C-ACC4-758FAC5DF79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71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Trebuchet MS" pitchFamily="34" charset="0"/>
              </a:rPr>
              <a:t>Alcohol Use Disorders (AUDs) are complex and </a:t>
            </a:r>
            <a:r>
              <a:rPr lang="en-US" sz="2400" dirty="0" err="1" smtClean="0">
                <a:latin typeface="Trebuchet MS" pitchFamily="34" charset="0"/>
              </a:rPr>
              <a:t>heterogenous</a:t>
            </a:r>
            <a:r>
              <a:rPr lang="en-US" sz="2400" dirty="0" smtClean="0">
                <a:latin typeface="Trebuchet MS" pitchFamily="34" charset="0"/>
              </a:rPr>
              <a:t> and can be the result of many precipitating events</a:t>
            </a:r>
          </a:p>
          <a:p>
            <a:pPr lvl="1"/>
            <a:r>
              <a:rPr lang="en-US" sz="2000" dirty="0" smtClean="0">
                <a:latin typeface="Trebuchet MS" pitchFamily="34" charset="0"/>
              </a:rPr>
              <a:t>Makes study of the neural basis of AUDs difficult</a:t>
            </a:r>
          </a:p>
          <a:p>
            <a:pPr>
              <a:buNone/>
            </a:pPr>
            <a:endParaRPr lang="en-US" sz="2400" baseline="30000" dirty="0" smtClean="0">
              <a:latin typeface="Trebuchet MS" pitchFamily="34" charset="0"/>
            </a:endParaRPr>
          </a:p>
          <a:p>
            <a:r>
              <a:rPr lang="en-US" sz="2000" dirty="0" smtClean="0">
                <a:latin typeface="Trebuchet MS" pitchFamily="34" charset="0"/>
              </a:rPr>
              <a:t>Understanding behavioral markers of possible alcohol use disorders could help in targeting treatment to those in need</a:t>
            </a:r>
            <a:endParaRPr lang="en-US" sz="2000" baseline="30000" dirty="0" smtClean="0">
              <a:latin typeface="Trebuchet MS" pitchFamily="34" charset="0"/>
            </a:endParaRPr>
          </a:p>
          <a:p>
            <a:endParaRPr lang="en-US" sz="2000" baseline="30000" dirty="0" smtClean="0">
              <a:latin typeface="Trebuchet MS" pitchFamily="34" charset="0"/>
            </a:endParaRPr>
          </a:p>
          <a:p>
            <a:r>
              <a:rPr lang="en-US" sz="2000" b="1" dirty="0" smtClean="0">
                <a:latin typeface="Trebuchet MS" pitchFamily="34" charset="0"/>
              </a:rPr>
              <a:t>To better understand the neurobiology of alcohol use disorders, we study an intermediate behavioral phenotype common to these disorders: </a:t>
            </a:r>
          </a:p>
          <a:p>
            <a:pPr lvl="1"/>
            <a:r>
              <a:rPr lang="en-US" sz="2600" b="1" dirty="0" smtClean="0">
                <a:latin typeface="Trebuchet MS" pitchFamily="34" charset="0"/>
              </a:rPr>
              <a:t>Immediate reward bias (choosing </a:t>
            </a:r>
            <a:r>
              <a:rPr lang="en-US" sz="2600" b="1" i="1" dirty="0" smtClean="0">
                <a:latin typeface="Trebuchet MS" pitchFamily="34" charset="0"/>
              </a:rPr>
              <a:t>Now</a:t>
            </a:r>
            <a:r>
              <a:rPr lang="en-US" sz="2600" b="1" dirty="0" smtClean="0">
                <a:latin typeface="Trebuchet MS" pitchFamily="34" charset="0"/>
              </a:rPr>
              <a:t> over </a:t>
            </a:r>
            <a:r>
              <a:rPr lang="en-US" sz="2600" b="1" i="1" dirty="0" smtClean="0">
                <a:latin typeface="Trebuchet MS" pitchFamily="34" charset="0"/>
              </a:rPr>
              <a:t>Later</a:t>
            </a:r>
            <a:r>
              <a:rPr lang="en-US" sz="2600" b="1" dirty="0" smtClean="0">
                <a:latin typeface="Trebuchet MS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5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Point out NOW and Later</a:t>
            </a:r>
          </a:p>
          <a:p>
            <a:endParaRPr lang="en-US" sz="1200" dirty="0" smtClean="0"/>
          </a:p>
          <a:p>
            <a:r>
              <a:rPr lang="en-US" sz="1200" dirty="0" smtClean="0"/>
              <a:t>Immediate Reward Bias is one intermediate phenotype of substance use disorders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FF"/>
                </a:solidFill>
              </a:rPr>
              <a:t>Based on the relationship between IRB and addiction vulnerability, we are trying to elucidate the neural mechanisms behind this phenotype.</a:t>
            </a:r>
            <a:endParaRPr lang="en-US" dirty="0" smtClean="0"/>
          </a:p>
          <a:p>
            <a:r>
              <a:rPr lang="en-US" dirty="0" smtClean="0"/>
              <a:t>- IRB is commonly observed in gamblers and people with substance use disorders</a:t>
            </a:r>
          </a:p>
          <a:p>
            <a:r>
              <a:rPr lang="en-US" dirty="0" smtClean="0"/>
              <a:t>	- Abstinent alcoholics display a larger IRB than control subjects </a:t>
            </a:r>
            <a:r>
              <a:rPr lang="en-US" sz="1100" dirty="0" smtClean="0"/>
              <a:t>(Mitchell et al., 2005)</a:t>
            </a:r>
          </a:p>
          <a:p>
            <a:r>
              <a:rPr lang="en-US" sz="1100" dirty="0" smtClean="0"/>
              <a:t>	</a:t>
            </a:r>
            <a:r>
              <a:rPr lang="en-US" dirty="0" smtClean="0"/>
              <a:t>- IRB is a risk factor for alcohol dependence </a:t>
            </a:r>
            <a:r>
              <a:rPr lang="en-US" sz="1100" dirty="0" smtClean="0"/>
              <a:t>(</a:t>
            </a:r>
            <a:r>
              <a:rPr lang="en-US" sz="1100" dirty="0" err="1" smtClean="0"/>
              <a:t>Poikolainen</a:t>
            </a:r>
            <a:r>
              <a:rPr lang="en-US" sz="1100" dirty="0" smtClean="0"/>
              <a:t>, 2000)</a:t>
            </a:r>
          </a:p>
          <a:p>
            <a:endParaRPr lang="en-US" dirty="0" smtClean="0"/>
          </a:p>
          <a:p>
            <a:r>
              <a:rPr lang="en-US" dirty="0" smtClean="0"/>
              <a:t>Impulsivity</a:t>
            </a:r>
            <a:r>
              <a:rPr lang="en-US" baseline="0" dirty="0" smtClean="0"/>
              <a:t> is a broad term that is difficult to define.</a:t>
            </a:r>
          </a:p>
          <a:p>
            <a:r>
              <a:rPr lang="en-US" baseline="0" dirty="0" smtClean="0"/>
              <a:t>So, quantifying impulsivity in some definable way is useful to begin studying this behavior.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FC089-E322-407C-8B97-6D18E9DE687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30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 is thought</a:t>
            </a:r>
            <a:r>
              <a:rPr lang="en-US" baseline="0" dirty="0" smtClean="0"/>
              <a:t> to be ~40% heritable in animals (Wilhelm and Mitchell, 2009) and ~50% in humans – 12-14 yr old adolescent twin pairs presented with one “real” Now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Later choice ($7 today or $10 in a week?) (</a:t>
            </a:r>
            <a:r>
              <a:rPr lang="en-US" baseline="0" dirty="0" err="1" smtClean="0"/>
              <a:t>Anokhin</a:t>
            </a:r>
            <a:r>
              <a:rPr lang="en-US" baseline="0" dirty="0" smtClean="0"/>
              <a:t> et al., 2011)</a:t>
            </a:r>
          </a:p>
          <a:p>
            <a:endParaRPr lang="en-US" baseline="0" dirty="0" smtClean="0"/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preference for immediate but smaller rewards may be a behavioral marker of underlying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 liability to impaired decision making and could serve as a useful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endophenotype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 studies of the etiology of substance use disorders. The finding of genetic influences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this behavioral phenotype raises the question about genetic influences on specific neural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substrates underlying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intertemporal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choices. These issues need to be addressed in future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 using cognitive brain electrophysiology and/or functional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neuroimaging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methods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genetically informative designs.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29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Dopamine (DA) critically modulates PFC function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/>
              <a:t> What is the relationship between PFC DA and ICR?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COMT as </a:t>
            </a:r>
            <a:r>
              <a:rPr lang="en-US" dirty="0" err="1" smtClean="0"/>
              <a:t>presynaptic</a:t>
            </a:r>
            <a:r>
              <a:rPr lang="en-US" dirty="0" smtClean="0"/>
              <a:t> measure of frontal DA (extracellular/</a:t>
            </a:r>
            <a:r>
              <a:rPr lang="en-US" dirty="0" err="1" smtClean="0"/>
              <a:t>presynaptic</a:t>
            </a:r>
            <a:r>
              <a:rPr lang="en-US" baseline="0" dirty="0" smtClean="0"/>
              <a:t> DA availability)</a:t>
            </a:r>
          </a:p>
          <a:p>
            <a:endParaRPr lang="en-US" baseline="0" dirty="0" smtClean="0"/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human and animal studies have suggested a somewhat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COMT-by-sex interaction effect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Gogos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al.,1998;Harrison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Tunbridge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2008). 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Catechol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methyltransferase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(COMT) is a ubiquitous enzyme which inactivates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cathecolami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nergic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neurotransmitters, i.e. dopamine (DA), adrenaline,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noradrenaline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(NE) as well as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catechol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estrogens and exogenous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catechols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common single nucleotide polymorphism (SNP)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G/A (rs4680), located in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 of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gene, leads to a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at the first position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158 of the membrane-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bound COMT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isoform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is the predominant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isoform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 nervous system. The SNP results in an amino acid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substitution with differential enzymatic activity, from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Valine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(Val) 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Methionine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(Met) with high activity and low activity,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respectively.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vitro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experiments suggest a three- to four-fold</a:t>
            </a:r>
          </a:p>
          <a:p>
            <a:pPr rt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 in enzyme activity between Val and Met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homozy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heterozygotes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have intermediate enzyme activity (Chen et al., 2004)</a:t>
            </a:r>
          </a:p>
          <a:p>
            <a:pPr rt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80B40-ED0D-44D2-BBAC-6F9579BCF7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1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 point</a:t>
            </a:r>
            <a:r>
              <a:rPr lang="en-US" baseline="0" dirty="0" smtClean="0"/>
              <a:t> that there are very little to no DA transporters in the PFC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 neurons projecting to the PFC have higher baseline firing and higher rate of dopamine turnover than other DA neurons</a:t>
            </a:r>
          </a:p>
          <a:p>
            <a:r>
              <a:rPr lang="en-US" dirty="0" smtClean="0"/>
              <a:t>projecting to the striatum </a:t>
            </a:r>
            <a:r>
              <a:rPr lang="en-US" sz="1000" dirty="0" smtClean="0"/>
              <a:t>(Thierry et al., 1976;Tam et al., 1990)</a:t>
            </a:r>
            <a:endParaRPr lang="en-US" dirty="0" smtClean="0"/>
          </a:p>
          <a:p>
            <a:r>
              <a:rPr lang="en-US" dirty="0" smtClean="0"/>
              <a:t>The PFC contains significantly less dopamine transporter protein than other brain regions </a:t>
            </a:r>
            <a:r>
              <a:rPr lang="en-US" sz="1000" dirty="0" smtClean="0"/>
              <a:t>(Sanchez-Gonzalez &amp; </a:t>
            </a:r>
            <a:r>
              <a:rPr lang="en-US" sz="1000" dirty="0" err="1" smtClean="0"/>
              <a:t>Cavada</a:t>
            </a:r>
            <a:r>
              <a:rPr lang="en-US" sz="1000" dirty="0" smtClean="0"/>
              <a:t>, 2003 (monkey) and </a:t>
            </a:r>
            <a:r>
              <a:rPr lang="en-US" sz="1000" dirty="0" err="1" smtClean="0"/>
              <a:t>Sesack</a:t>
            </a:r>
            <a:r>
              <a:rPr lang="en-US" sz="1000" dirty="0" smtClean="0"/>
              <a:t> et al, 1998 (rat)) </a:t>
            </a:r>
            <a:endParaRPr lang="en-US" dirty="0" smtClean="0"/>
          </a:p>
          <a:p>
            <a:r>
              <a:rPr lang="en-US" dirty="0" smtClean="0"/>
              <a:t>This results in the enzyme </a:t>
            </a:r>
            <a:r>
              <a:rPr lang="en-US" dirty="0" err="1" smtClean="0"/>
              <a:t>catechol</a:t>
            </a:r>
            <a:r>
              <a:rPr lang="en-US" dirty="0" smtClean="0"/>
              <a:t>-O-</a:t>
            </a:r>
            <a:r>
              <a:rPr lang="en-US" dirty="0" err="1" smtClean="0"/>
              <a:t>methyltransferase</a:t>
            </a:r>
            <a:r>
              <a:rPr lang="en-US" dirty="0" smtClean="0"/>
              <a:t> (COMT) being the primary means of DA clearance in the PFC (accounts for 60% of clearance in PFC) </a:t>
            </a:r>
            <a:r>
              <a:rPr lang="en-US" sz="1000" dirty="0" smtClean="0"/>
              <a:t>(</a:t>
            </a:r>
            <a:r>
              <a:rPr lang="en-US" sz="1000" dirty="0" err="1" smtClean="0"/>
              <a:t>Karoum</a:t>
            </a:r>
            <a:r>
              <a:rPr lang="en-US" sz="1000" dirty="0" smtClean="0"/>
              <a:t> et al., 1994)</a:t>
            </a:r>
          </a:p>
          <a:p>
            <a:endParaRPr lang="en-US" sz="1200" dirty="0" smtClean="0"/>
          </a:p>
          <a:p>
            <a:r>
              <a:rPr lang="en-US" sz="1200" dirty="0" smtClean="0"/>
              <a:t>A single base-pair substitution of G for A at residue 158 of the COMT gene results in the substitution of Met for Val at this residue</a:t>
            </a:r>
          </a:p>
          <a:p>
            <a:r>
              <a:rPr lang="en-US" sz="1200" dirty="0" smtClean="0"/>
              <a:t>The Met polymorphism lowers the efficacy of the COMT enzyme such that it degrades DA at only 25% the rate of the Val variant </a:t>
            </a:r>
            <a:r>
              <a:rPr lang="en-US" sz="1000" dirty="0" smtClean="0"/>
              <a:t>(</a:t>
            </a:r>
            <a:r>
              <a:rPr lang="en-US" sz="1000" dirty="0" err="1" smtClean="0"/>
              <a:t>Lotta</a:t>
            </a:r>
            <a:r>
              <a:rPr lang="en-US" sz="1000" dirty="0" smtClean="0"/>
              <a:t> et al., 1995; </a:t>
            </a:r>
            <a:r>
              <a:rPr lang="en-US" sz="1000" dirty="0" err="1" smtClean="0"/>
              <a:t>Lachman</a:t>
            </a:r>
            <a:r>
              <a:rPr lang="en-US" sz="1000" dirty="0" smtClean="0"/>
              <a:t> et al., 1996)</a:t>
            </a:r>
          </a:p>
          <a:p>
            <a:endParaRPr lang="en-US" sz="10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COMT functional polymorphism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Ancestral – Val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Novel form (new to humans) – Met</a:t>
            </a:r>
            <a:endParaRPr lang="en-US" sz="1000" dirty="0" smtClean="0"/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 smtClean="0"/>
              <a:t>MetMet</a:t>
            </a:r>
            <a:r>
              <a:rPr lang="en-US" sz="1600" dirty="0" smtClean="0"/>
              <a:t> Degrades DA at 1/4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rate of Val/Val polymorphism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So, for </a:t>
            </a:r>
            <a:r>
              <a:rPr lang="en-US" sz="1600" dirty="0" err="1" smtClean="0"/>
              <a:t>MetMet</a:t>
            </a:r>
            <a:r>
              <a:rPr lang="en-US" sz="1600" dirty="0" smtClean="0"/>
              <a:t>,</a:t>
            </a:r>
            <a:r>
              <a:rPr lang="en-US" sz="1600" baseline="0" dirty="0" smtClean="0"/>
              <a:t> </a:t>
            </a:r>
            <a:r>
              <a:rPr lang="en-US" sz="1600" dirty="0" smtClean="0"/>
              <a:t>DA persists in extracellular space longer (DA’s action prolonged)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r>
              <a:rPr lang="en-US" sz="2200" dirty="0" smtClean="0"/>
              <a:t>↑ PFC DA in </a:t>
            </a:r>
            <a:r>
              <a:rPr lang="en-US" sz="2200" dirty="0" err="1" smtClean="0"/>
              <a:t>MetMet</a:t>
            </a:r>
            <a:r>
              <a:rPr lang="en-US" sz="2200" dirty="0" smtClean="0"/>
              <a:t> → ↑ performance on frontal-dependent cognitive tasks</a:t>
            </a:r>
            <a:endParaRPr lang="en-US" sz="1000" dirty="0" smtClean="0"/>
          </a:p>
          <a:p>
            <a:r>
              <a:rPr lang="en-US" sz="1600" dirty="0" smtClean="0"/>
              <a:t>(Egan et al., 2001; Goldberg </a:t>
            </a:r>
            <a:r>
              <a:rPr lang="da-DK" sz="1600" dirty="0" smtClean="0"/>
              <a:t>et al., 2003; Mattay et al., 2003; Diamond et al., 2004; </a:t>
            </a:r>
            <a:r>
              <a:rPr lang="en-US" sz="1600" dirty="0" smtClean="0"/>
              <a:t>Nolan et al., 2004)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The Met/Met COMT polymorphism (resulting in high levels of extracellular PFC dopamine) is associated with better performance on many frontal-dependent cognitive tasks (Iowa gambling task, working memory tasks, </a:t>
            </a:r>
            <a:r>
              <a:rPr lang="en-US" sz="1600" dirty="0" err="1" smtClean="0"/>
              <a:t>attentional</a:t>
            </a:r>
            <a:r>
              <a:rPr lang="en-US" sz="1600" dirty="0" smtClean="0"/>
              <a:t> control tasks, Wisconsin Card Sorting Task</a:t>
            </a:r>
            <a:r>
              <a:rPr lang="en-US" sz="1600" baseline="0" dirty="0" smtClean="0"/>
              <a:t> (Egan et al., 2001; preservative errors)</a:t>
            </a:r>
            <a:r>
              <a:rPr lang="en-US" sz="1600" dirty="0" smtClean="0"/>
              <a:t> etc…)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In Egan paper, Val/Val individuals had significantly higher activity in </a:t>
            </a:r>
            <a:r>
              <a:rPr lang="en-US" sz="1600" dirty="0" err="1" smtClean="0"/>
              <a:t>dorsolateral</a:t>
            </a:r>
            <a:r>
              <a:rPr lang="en-US" sz="1600" dirty="0" smtClean="0"/>
              <a:t> PFC (</a:t>
            </a:r>
            <a:r>
              <a:rPr lang="en-US" sz="1600" dirty="0" err="1" smtClean="0"/>
              <a:t>dPFC</a:t>
            </a:r>
            <a:r>
              <a:rPr lang="en-US" sz="1600" dirty="0" smtClean="0"/>
              <a:t>)</a:t>
            </a:r>
            <a:r>
              <a:rPr lang="en-US" sz="1600" baseline="0" dirty="0" smtClean="0"/>
              <a:t> and more preservative errors than other COMT genotypes </a:t>
            </a:r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 smtClean="0"/>
          </a:p>
          <a:p>
            <a:pPr marL="0" marR="0" lvl="8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027F8-43EA-4E72-9313-4EFE165538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2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D78F-AE8B-4EBE-B806-D0C28CF4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D16F-9DF1-45FD-9638-05F7AA8120B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ED16F-9DF1-45FD-9638-05F7AA8120B7}" type="datetimeFigureOut">
              <a:rPr lang="en-US" smtClean="0"/>
              <a:pPr/>
              <a:t>10/12/2017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AD720-E199-4E18-89BF-32CB23C57D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nhum.2015.00627/full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s://www.ncbi.nlm.nih.gov/pmc/articles/PMC3401276/" TargetMode="Externa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www.ncbi.nlm.nih.gov/pmc/articles/PMC3401276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hyperlink" Target="https://bmcmedgenomics.biomedcentral.com/articles/10.1186/1755-8794-7-5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2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jn.physiology.org/content/115/3/1146.lo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912942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hyperlink" Target="https://www.ncbi.nlm.nih.gov/pmc/articles/PMC5049703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6661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Dopamine, Decision Making, and Risk for Drug Addiction</a:t>
            </a:r>
            <a:endParaRPr lang="en-US" sz="3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91273"/>
            <a:ext cx="6400800" cy="1752600"/>
          </a:xfrm>
        </p:spPr>
        <p:txBody>
          <a:bodyPr>
            <a:normAutofit/>
          </a:bodyPr>
          <a:lstStyle/>
          <a:p>
            <a:r>
              <a:rPr lang="en-US" sz="2600" u="sng" dirty="0" smtClean="0">
                <a:solidFill>
                  <a:srgbClr val="FFFF00"/>
                </a:solidFill>
              </a:rPr>
              <a:t>www.christophertsmith.com</a:t>
            </a:r>
            <a:r>
              <a:rPr lang="en-US" sz="26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600" dirty="0" smtClean="0">
                <a:solidFill>
                  <a:schemeClr val="bg1"/>
                </a:solidFill>
              </a:rPr>
              <a:t>October 10, 2017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820" y="4498611"/>
            <a:ext cx="626171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</a:rPr>
              <a:t>Chris Smith, PhD</a:t>
            </a:r>
            <a:endParaRPr lang="en-US" sz="7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Postdoctoral Fellow, Department of Psychology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Vanderbilt University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29" name="AutoShape 5" descr="data:image/jpeg;base64,/9j/4AAQSkZJRgABAQAAAQABAAD/2wCEAAkGBxQHBhUTBxQWFREXFx8bGRgYGBUaGhweIRUXHxwaGhscHyggHCYnHRwXIzEiJio3Li4uFyIzODQtNygtLi0BCgoKBQUFDgUFDisZExkrKysrKysrKysrKysrKysrKysrKysrKysrKysrKysrKysrKysrKysrKysrKysrKysrK//AABEIANAA8gMBIgACEQEDEQH/xAAcAAEAAwADAQEAAAAAAAAAAAAABgcIAwQFAgH/xABLEAABAwICBgUEDQoFBQAAAAABAAIDBBEFBwYSEyFRkTFBYXGBIlKhsQgXIyZCU3KCkpOiwdIUFSUyM2OjwtHTFmJksrMkNDVUlP/EABQBAQAAAAAAAAAAAAAAAAAAAAD/xAAUEQEAAAAAAAAAAAAAAAAAAAAA/9oADAMBAAIRAxEAPwC8UREBfjjZp1Rc8F+ogorL7MfFMW06MOJMdLEdfaQtjY0w6oPQTqkWdZpD3G97b3WVqf42oo6hzK2cQPabObO18NiRcb5AGm433BIK98gR3cbDie7iVS2XekD63MKaTEm3pcU2hg1hcO2Di1oIPRaMOBv0kBBctNVMq4tale17eLXBw5hcyiOJZbYfWy68EJppeqSmc6Fw8GeTzC8Sp0MxfChfRjFnyDqjqwH+G0IcfsjwQWSiqGp00x7Rw/p3DWTxj4cIdzJYXgDvaF94Xn1Rz2GJU88RPSW6kjR43a77KC20URwzMzC8SHuNZG08JdaL0yADkVKKWqZVxa1I9r28WuDhzCDmREQVVntppNo7h8VPhDjHLOHF0jTZzWCws09RcT+sN41d3TcZ/pcYqKOu21LNK2a99cPcHHvN7nxWhs8NB5tKMOinwZuvPBcGPcC9jrE6t+ktIvbrBPXYGgKLRurrq8w0tNM6UENc3Zvu0nz7jyeNzZBp3KnSp2l2iLZqy23Y4xSECwc5oada3QLtc0m2697KYqJZX6KHQ/RRsFQQZnOMktjcazgBYdzWtHaQT1qWoCIiAiIgIiICIiAiIgIiICIiAiIgIiIIdmzi5wrQiYU37ae0EYHSXSbjbt1NcjuUe08wA6NaB0U2HC8uGPjfuG9zbtEo3dAc4hx7AV3tI/fDmrRUg3xUbDVS8NckCIHtB1Xdzip3idC3E8NkhqRdkjHMd3OaQfWg+6OqbW0bJaY60b2hzSOtrgCDyIXMoJk5XOk0WdS1x93opn07+5rjqkdljqj5CnaAvGxzRSjx8H8700UhItrFoD/B4s4eBXsogqTHch6SrucGmlp3ea60rO4A2dzcVA8SyhxXAJtphNpbdDoJC14Hc7VPg260uiDKUenWNaNShlVPUMd5tQzWP8ZpcpLhmfVZAf0lBBKP8uvG7ndw+ytA1lHHXwFldGyRh6Wva1zT3giyg2O5PYZi1zFE6nefhQu1R9B12DwAQeJhefVHPYYlTzxE9JbqSNHjdrvsrny701o63SvEnGdjGzTRui2jtmXgRap1Q+2/yRu7QojjmQlRBc4JURyjzZAY3dwI1mk99lWI0fqn1k0UMEkkkDi2URtMmoQ4tNyy4tcEX6NyDZ7TrC7d4X6sbYRpJW6Ny2w2eaEtO9msdW/bG7yT4hT/AAPPesowBjEUVQB8Ie5PPaSAW8mhBopFXGB504bidhVukpn/AL1t2+DmXFu11lPMNxOHFYNfDJY5WedG9rxzBQdtERAREQEREBERAREQEREBERAXy94jYS82AFyV9KG5t4s7DNCZW0u+aoIp4wOkuk3EDt1Ne3bZB5+UrTirq3E5hvrKgiO/xMd2s+8H5AVhLzdG8JbgWAQU0PRFG1t+JA8p3ibnxXpIK7i97mcjh0Q4lBccNtCOj6Fz2mRWIoFnFSOZo/HW0QvPQzsnbxLdYB7e47iexim1BVtr6FktKbxyMD2niHAEHkUHOiIgIiICIiAqSyXqtpmTig89z38qk/iV2rO2QVTt8x6hx+HBIec8RQX/AF+Gw4lFq4jFHK3hIxrxycCopieVWFYibvpWxu4xOfH9lp1fQpqiCnMTyBp5R+iqqWM/vGskHd5OoVGajJXE8IqNpgk8bnD9UskfFJ6RYfSWiUQZ/p8e0m0VsK+CWdg6nx7cDtMkR1vEuUgwjPeEyamkVLLA8GxLCHgdrmu1XN7t6uBdWuw2HEY9XEIo5W8JGNeOTgUHk4FpvQY/b811UTnHoYTqP+g+zvQpAoVieVWFYibvpWxu4xOfH9lp1fQupTZdz4MPexitVEB0MmDJ4x2Bh1QO8b0FgIoh+XYpg0Dn4rHSVMLAXF8Uj4JA0C5JZIHMPQfhgJiGYMGGaPfleIw1EbC0OYDGHa+tbV1ZGOdFvBvveDZBL0UY0E02g02oHyYcHsdG4Nex9ri4uDuJBB3/AESpOgIiICIiAiIgKu8f98WbFJSjfFRRmpl4bQ2EQPaDqOHYSrCkeIoy6Q2AFyT1AdJVf5RsOJsrMTnHlVlQ7Uv1RRksYOyx1h80ILCREQdfEKNuI0EkNULxyMcxw4hzSD6CoXk7WO/w2+jrj7vRTPgd2tDiWO7rEgdjFPFXZ97mcnCHEoPDbQj8HMyILEREQEREBERBxVT9lSuceppPILNXsf5dnmEAfhQyD/afuWidIpdho/UO82GQ8o3FZoyQl2eZlMB8ISD+BIfuCDVCIiAiIgIiICIiCD5wYg6n0R/J6L9vWSMpox8s+V4FoI+cF5WgeHx6U5fSYZpEC51LK6nfY2cNR943NPVYWaL9Oob3HT2a33xZxRR9MOHQGR3DbS2DQfm6rh2sKQe9zOR7eiHEoNYcNtEDcfQ1j2mQIJHoZodTaG4e6LCA867tZ73kF7j1XIAFgOgAetSFEQEREBERAREQQvN3FHYfoTIyk3z1JFPG3rJkNiB8zX8bKSaPYW3BMChp4f1Yo2svxIAu7xNz4qFY574s3KWnG+GhiNRJw2jrCMHqBHkPHeVYqAiIgKCZxUTjo0yroheeimZO3tAcA8d1jrH5Cna4K6lbX0T4qkXjkYWOHEOBBHIoPzDq1uI4fHNSm8cjGvaexzQR6CuwoDk7VOjwCWhrTeahnfCeJbrEsd3HygOxqnyAiIgIiIPA0/fs9Bq4/wCllHOJwWa8opNlmPRk/GEc43j71orNKXZZe1p/ckcyB96zPl3NsNPKEj/2Y2/SkDfvQbBREQEREBERAXFV1DaSlfJUGzGNLnHgACSeQXKoLnFXvh0TFNQ/t62VlOz57vKv2EDVPy0HFk7TuqMHnxCsFpa6d8u/pDA4tY3f1Dy7djgv3OKldHgEVdRC81DOyYW6S3WAe3uPkk9jSpnhVA3CsLigpf1ImNY3ua0AX5L6xGibiOHyQ1IuyRjmOHY5pB9BQfVDVNrqJktMbxyMD2ni1wBB5ELnUEydrXHRl9JXG89FM+nd2hriWEdljqj5CnaAiIgIiIC+JZBDEXSmzQCST1ADeV9qE5v4m6g0LfFR756pzaaMcTIbOH0A8X4kIOnlBGcRp6vE6kEPrahxZfpETCWxt7LHXHc0Kwl0MBwxuC4JDTwfqxRtZfjZoBJ7zc+K76AiIgIiIK6m97mcjXdEOJQap4baICx+hqjtMhViqCZxUD5dFRVUH7eilZUM+afKB7LHWPyFMcLr24phkU9LvZKxr29zmgj1oO0iIgIiIIPnZJs8sqq24nZjnURX9F1mrRGTZaWUjuFTEeUrVovPiTUy4lHnSRj+ID9yzPhs/wCS4jG8/Be13JwKDbSIiAiIgIiICrqp98ecjGdMOGwF54baUCwPHyC1wt0GM9yn9bVNoaN8tSdWONpe48GtBJPIFQbJymdNgc1dWi01dO+Y8QzWIY256QPKI7HBBP0REFdj3uZx8IcSg8NtCPwczIrEUDzio3DRxlZQi89FMydva0OAe3usQT2MU0w+sbiNBHNSm8cjGvaeIc0EegoOwiIgIiIKU08zJxfQ3G3RVcFKYiSYpdnNqvbfjtdzhuDm9R7CCYFjOatZjOL0tRWx0+tSuc+NgbJqFxA8p42lyRYEWIstM41g8GO4e6HF42yxO6Wu9YI3tPaN6pXSvIiSN5fotKHt6dlKbOHY14FneIHeUHk+3ziPxNJ9XN/dT2+cR+JpPq5v7qg2NaIV2Bk/nWlmYB0u1SWfTbdvpXiILU9vnEfiaT6ub+6nt84j8TSfVzf3VVaILU9vnEfiaT6ub+6nt84j8TSfVzf3VVa5qSkkrZtSjY6R56GsaXHkN6CyavPCvrKR8dTBRuY9pa4GObeCCCP2vArraHZqYjhOHQ0OERQzWOrGHMldIdZ5Ib5MgvvNhu6LLg0cygxLGnA1EYpoja7pvJdbrtGPLv2EDvV46B5cUuhjNaAGWpIs6Z4F+jeGN6GDmeJKCTYMZzhcZxnZ/lBaDIIwQwOPU25J3dF777X3dC7qIgIiIKu9kVNs9BYwPhVLAfq5T6wFm1aH9kjJbRWnbxqL8opP6rPCDb8D9pA08QD6FyLoYBLt8Cp3j4ULDzY0rvoCIiAiIggmcdc5mi7aWhPu9bMynZ3OcNYnssNU/LUywyhbhmHRw0wsyNjWN7mtAHqUEl98ecjR0w4bBc8NtKPwWPYY1YiAiIg4K+kbX0L4qoXjkYWOHEOBBHIqE5O1bmaPyUVabz0M74HcS0OJY7uO8DsYp6q7k97mcjT0Q4lBY8NtCPwWHaZEFiIiICIiAiIgLzq/AaXEv/IU0Evy4o3esL0UQRqTL/DJD5VDT+EbR6lxty5wtp3UUP0SfWVKUQeBBoTh1ObxUNNcdZhjJ5kL2qenZTM1aZrWN4NAA5BcqICIiAiIgIiIKW9ktLbDqNnF8h5NYP5lQqu32TD71FC3g2Y8zD/RUkg2NoJJtdCKInpNLF/xNXuqL5YS7XL6iI+IaOW77lKEBERAXBXVbaCifLUm0cbC9x4BoJJ5Bc6gecVY7/DTKOhNp62ZkDewFwLz3WAafloPzJ2kc/R+WtrRaeunfM7iG6xDG9w8ojscp6uvh1E3DsPjhpRaONjWNHY1oA9AXYQEREBQTOKhc/RdtVRD3eimZUM7muGsD2WOsfkKdrhrKVtbRviqRrRvaWuB62uBBHIlB8YZXNxPDY5qU3ZIxr29zmgj1rsqAZOVTocDmoKw3moZ3xG97lhcSx2/qPlAdjQp+gIiICIiAiIgIiICIiAiIgIiICIiDP3slJb49St4QuPOS38qp1Wp7Ix+tpxEB1UrP+WY/eFVaDVuTEu2yzpC7qEg5TyAegBTZV9kRJr5bwjzXyD+K4/erBQEREBV2ffHnJxhw2Dw20w/ByMaiuZekuN6GYoTHMH0b3HZSbGI2/dv8nc4faAuOsCt8HzHr8GnmfQytD55DJK4xxuLnHvG4dNgNwug1siy57cuLfHs+pi/Cnty4t8ez6mL8KDUaLLnty4t8ez6mL8Ke3Li3x7PqYvwoNRosue3Li3x7PqYvwp7cuLfHs+pi/Cgt6q97mccbxuhxGAsdw20QFifmBrR2vKsVZJxvMevxwwnEJWkwStljIjjaWvb0G4Ho6NwXuYbmrjWKV7IcPkEkrzZrWwxXJ+ju4kncALlBppFFaPBcRdSMNbiJEuqNcNgpy0OsNYNJZci97EoglSIiAiIgIiICIiAiIgIiICIiDMvsgJdpmCR5sMY/wBx+9Vsp1nbJtMzKq/QNmB/88X3kqCoNKex3n2ugbgfgVL2/Yid/MrPVSexukvolUN4VJPOKP8AorbQEREHDV0rK2mdHWMa+Nws5rgC0jgQdxVR6WZFQ1j3SaMy7Bx37KS7o78A79Zo79ZXEiDJ2NZX4phBO1pXyNHwobSg9oa3yx4tCilXRyUUmrWRvjdwe1zTyIW3F8vYJG2kAI4EXQYeRbTmwKmnPu1PA7vijPrC4W6M0TDdtJTA9kMX4UGMl6uG6NVeKkfm6mnkB62xvLfF1rDvJWxKfDoab/too2fJY0eoLtIM36OZH12IPBxlzKWPrBIkk8GtOrzd4K6tDNBqTQ6C2FsvKRZ0r7GR3Ze3kjo3Cw3DpO9SZEBERAREQEREBERAREQEREBERAREQZMzek2uY9Yf84HKNg+5Q9SLMSbb6eVp/wBTIOTyPuUdQX57GmbWwqsZwkY7m1w/lVzqi/YzPtLXN4iE8jN/VXogIiICIiAiIgIiICIiAiIgIiICIiAiIgIiICIiAiIgIiICIvG0s0lg0Vwd0+JuAAHktv5T3W3MYOsn0DedwQZM0vk2ullW7jUynnK5eQuWrqDVVT5Jf1nuLj3kklcSC5PY1y2xurbxiaeTyP5lf6yvk1pRHovpgHYidWGVhic49DSXNLXHsu2x4BxPUtTRyCWMOiILSLgg3BB6CD1oPpERAREQEREBERAREQEREBERAREQEREBERARF08YxKPB8LknrjaONpc63Tu6gOsk7gOJQdionbSwF9S5rGNFy5xAaBxJO4KC4znBheFuIZM6dw6oWFw8Husw+BVD6daZ1emVcXVus2AH3OFt9Ro6ifOdbpceJtYblFtg7zXcigvav9kBEw/o6ie7tkkaz0Na71rwK3Pytkd/0VPTsH+baPPMOaPQqo2DvNdyKbB3mu5FBO6/OLFav9nO2IcI4o/W4OPpUMxTFJsXqdpiksksnnPc5xtwF+gdg3Lr7B3mu5FNg7zXcig40XJsHea7kU2DvNdyKDjXu4DpjXaPM1cHqZI2eZcOZ09IY4Fo5Lxtg7zXcimwd5ruRQWLRZ3YpTt92MEva+K3/GWr3KL2QE7Gj8vo4nnr1Hvj9Yeqe2DvNdyKbB3mu5FBoLD8/KSW35wpp4z16pZIB4ktPoU20ezAw/SGQNw2pZtDuEb7xvJ4NDwNb5t1kfYO813IpsHea7kUG30VEZOZkztxBlDpG5z43nVhlffWa74Mbid7g47gekEgdB8m90BERAREQEREBERB/9k="/>
          <p:cNvSpPr>
            <a:spLocks noChangeAspect="1" noChangeArrowheads="1"/>
          </p:cNvSpPr>
          <p:nvPr/>
        </p:nvSpPr>
        <p:spPr bwMode="auto">
          <a:xfrm>
            <a:off x="155575" y="-944563"/>
            <a:ext cx="2305050" cy="1981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26766" t="8198" r="54239" b="51476"/>
          <a:stretch/>
        </p:blipFill>
        <p:spPr>
          <a:xfrm rot="5400000">
            <a:off x="279236" y="1459250"/>
            <a:ext cx="2876205" cy="34346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4363" t="54674" r="79175" b="19386"/>
          <a:stretch/>
        </p:blipFill>
        <p:spPr>
          <a:xfrm>
            <a:off x="3599425" y="1605704"/>
            <a:ext cx="2441902" cy="21644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347" t="8198" r="77156" b="53407"/>
          <a:stretch/>
        </p:blipFill>
        <p:spPr>
          <a:xfrm>
            <a:off x="5994539" y="2243213"/>
            <a:ext cx="3149461" cy="3318467"/>
          </a:xfrm>
          <a:prstGeom prst="ellipse">
            <a:avLst/>
          </a:prstGeom>
        </p:spPr>
      </p:pic>
    </p:spTree>
  </p:cSld>
  <p:clrMapOvr>
    <a:masterClrMapping/>
  </p:clrMapOvr>
  <p:transition advTm="5280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763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3400" y="6248400"/>
            <a:ext cx="8371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See:</a:t>
            </a:r>
            <a:r>
              <a:rPr lang="en-US" dirty="0" smtClean="0"/>
              <a:t> </a:t>
            </a:r>
            <a:r>
              <a:rPr lang="en-US" sz="2000" dirty="0" smtClean="0"/>
              <a:t>Mitchell et al., 2005; </a:t>
            </a:r>
            <a:r>
              <a:rPr lang="en-US" sz="2000" b="1" dirty="0" smtClean="0">
                <a:hlinkClick r:id="rId3"/>
              </a:rPr>
              <a:t>Smith et al., 2015 </a:t>
            </a:r>
            <a:r>
              <a:rPr lang="en-US" sz="2000" b="1" i="1" dirty="0" smtClean="0">
                <a:hlinkClick r:id="rId3"/>
              </a:rPr>
              <a:t>Frontiers in Human Neuroscience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201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3600" b="1" dirty="0" smtClean="0"/>
              <a:t>What neurobiological processes underlie ICR?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838200"/>
            <a:ext cx="9296400" cy="5943600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Prefrontal cortex (PFC) function is involved</a:t>
            </a:r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>
              <a:buNone/>
            </a:pPr>
            <a:endParaRPr lang="en-US" b="1" dirty="0" smtClean="0"/>
          </a:p>
          <a:p>
            <a:pPr lvl="1"/>
            <a:r>
              <a:rPr lang="en-US" b="1" dirty="0" smtClean="0"/>
              <a:t>Important in Cognitive Control and Maintaining a Goal Representation</a:t>
            </a:r>
          </a:p>
          <a:p>
            <a:pPr lvl="1"/>
            <a:r>
              <a:rPr lang="en-US" b="1" dirty="0" smtClean="0"/>
              <a:t>Modulated by dopamine (DA); often via an inverted-U function </a:t>
            </a:r>
            <a:r>
              <a:rPr lang="en-US" sz="2600" b="1" dirty="0" smtClean="0"/>
              <a:t>(intermediate DA levels = optimal performance)</a:t>
            </a:r>
            <a:endParaRPr lang="en-US" sz="2600" b="1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553200" y="6550223"/>
            <a:ext cx="274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>
                <a:latin typeface="Calibri" pitchFamily="-97" charset="0"/>
              </a:rPr>
              <a:t>Boettiger</a:t>
            </a:r>
            <a:r>
              <a:rPr lang="en-US" sz="1400" b="1" dirty="0">
                <a:latin typeface="Calibri" pitchFamily="-97" charset="0"/>
              </a:rPr>
              <a:t> et al., </a:t>
            </a:r>
            <a:r>
              <a:rPr lang="en-US" sz="1400" b="1" dirty="0" smtClean="0">
                <a:latin typeface="Calibri" pitchFamily="-97" charset="0"/>
              </a:rPr>
              <a:t> </a:t>
            </a:r>
            <a:r>
              <a:rPr lang="en-US" sz="1400" b="1" i="1" dirty="0" smtClean="0">
                <a:latin typeface="Calibri" pitchFamily="-97" charset="0"/>
              </a:rPr>
              <a:t>J </a:t>
            </a:r>
            <a:r>
              <a:rPr lang="en-US" sz="1400" b="1" i="1" dirty="0" err="1" smtClean="0">
                <a:latin typeface="Calibri" pitchFamily="-97" charset="0"/>
              </a:rPr>
              <a:t>Neurosci</a:t>
            </a:r>
            <a:r>
              <a:rPr lang="en-US" sz="1400" b="1" i="1" dirty="0" smtClean="0">
                <a:latin typeface="Calibri" pitchFamily="-97" charset="0"/>
              </a:rPr>
              <a:t> </a:t>
            </a:r>
            <a:r>
              <a:rPr lang="en-US" sz="1400" b="1" dirty="0" smtClean="0">
                <a:latin typeface="Calibri" pitchFamily="-97" charset="0"/>
              </a:rPr>
              <a:t>2007</a:t>
            </a:r>
            <a:endParaRPr lang="en-US" sz="1400" b="1" dirty="0">
              <a:latin typeface="Calibri" pitchFamily="-97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1929" y="1447800"/>
            <a:ext cx="7601471" cy="3276600"/>
            <a:chOff x="551929" y="1447800"/>
            <a:chExt cx="7601471" cy="327660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t="25325" r="58333" b="18305"/>
            <a:stretch>
              <a:fillRect/>
            </a:stretch>
          </p:blipFill>
          <p:spPr bwMode="auto">
            <a:xfrm>
              <a:off x="551929" y="1752600"/>
              <a:ext cx="3486671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41667" t="8001"/>
            <a:stretch>
              <a:fillRect/>
            </a:stretch>
          </p:blipFill>
          <p:spPr bwMode="auto">
            <a:xfrm>
              <a:off x="3886200" y="1447800"/>
              <a:ext cx="42672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r="58333" b="85453"/>
            <a:stretch>
              <a:fillRect/>
            </a:stretch>
          </p:blipFill>
          <p:spPr bwMode="auto">
            <a:xfrm>
              <a:off x="628129" y="3962400"/>
              <a:ext cx="3486671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Assessing Role of PFC DA in Task Performance</a:t>
            </a:r>
            <a:endParaRPr lang="en-US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172200" y="32766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07188" y="914400"/>
            <a:ext cx="312713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smtClean="0"/>
              <a:t>In animals</a:t>
            </a:r>
          </a:p>
          <a:p>
            <a:endParaRPr lang="en-US" sz="1100" b="1" dirty="0" smtClean="0"/>
          </a:p>
          <a:p>
            <a:endParaRPr lang="en-US" sz="2000" b="1" dirty="0"/>
          </a:p>
        </p:txBody>
      </p:sp>
      <p:sp>
        <p:nvSpPr>
          <p:cNvPr id="28" name="Left Brace 27"/>
          <p:cNvSpPr/>
          <p:nvPr/>
        </p:nvSpPr>
        <p:spPr>
          <a:xfrm>
            <a:off x="3810000" y="4343400"/>
            <a:ext cx="533400" cy="1676400"/>
          </a:xfrm>
          <a:prstGeom prst="leftBrace">
            <a:avLst/>
          </a:prstGeom>
          <a:noFill/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96113" y="6107668"/>
            <a:ext cx="3766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baseline="30000" dirty="0" smtClean="0"/>
              <a:t>18</a:t>
            </a:r>
            <a:r>
              <a:rPr lang="en-US" b="1" dirty="0" smtClean="0"/>
              <a:t>F-DOPA PET Study (Wu et al., 2012)</a:t>
            </a:r>
          </a:p>
        </p:txBody>
      </p:sp>
      <p:pic>
        <p:nvPicPr>
          <p:cNvPr id="67588" name="Picture 4" descr="http://www.hms.harvard.edu/research/brain/atlas_550/305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590800"/>
            <a:ext cx="1981200" cy="1283442"/>
          </a:xfrm>
          <a:prstGeom prst="rect">
            <a:avLst/>
          </a:prstGeom>
          <a:noFill/>
        </p:spPr>
      </p:pic>
      <p:pic>
        <p:nvPicPr>
          <p:cNvPr id="67590" name="Picture 6" descr="http://t0.gstatic.com/images?q=tbn:ANd9GcQKb6dle2YepeD8ix2oly0e3ImkaBjpU4OrZkPZBuD0mSobm9Q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981200"/>
            <a:ext cx="1930744" cy="1905001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1371600" y="1676400"/>
            <a:ext cx="0" cy="152400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1828800"/>
            <a:ext cx="0" cy="1219200"/>
          </a:xfrm>
          <a:prstGeom prst="line">
            <a:avLst/>
          </a:prstGeom>
          <a:ln w="793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71800" y="1828800"/>
            <a:ext cx="533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29000" y="1600200"/>
            <a:ext cx="756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[DA]</a:t>
            </a:r>
            <a:endParaRPr lang="en-US" sz="2400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71800" y="1447800"/>
            <a:ext cx="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22483" y="1371600"/>
            <a:ext cx="2159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D1 or D2 receptor </a:t>
            </a:r>
          </a:p>
          <a:p>
            <a:r>
              <a:rPr lang="en-US" b="1" dirty="0" smtClean="0"/>
              <a:t>agonists, antagonists</a:t>
            </a:r>
            <a:endParaRPr lang="en-US" b="1" dirty="0"/>
          </a:p>
        </p:txBody>
      </p:sp>
      <p:sp>
        <p:nvSpPr>
          <p:cNvPr id="67592" name="AutoShape 8" descr="data:image/jpeg;base64,/9j/4AAQSkZJRgABAQAAAQABAAD/2wCEAAkGBhAQEA8NDxAODw8PDw8ODw8QDhAQDQ0PFBAVFBQQEhIXGyYeFxkjGRQSHy8gIycpLCwsFR4xNTAqNSYrLCkBCQoKDgwNGg8PFykhHCMqLDUsLSosLDUpMSwsLiksLCksKiwpNSwsLCwpNCksKSwsKSkpKSwsKSwpNSwsLDUpLP/AABEIAPQAzwMBIgACEQEDEQH/xAAcAAEAAQUBAQAAAAAAAAAAAAAAAwECBAUGBwj/xAA+EAACAgADBQUEBwYGAwAAAAAAAQIDBAURBhIhMUFRYXGRoQcTIoEUMkJScrHBI2KSotHxU3OCssLhFSQz/8QAGwEBAAIDAQEAAAAAAAAAAAAAAAEDAgQFBgf/xAAoEQEAAgIBAwMCBwAAAAAAAAAAAQIDEQQFEjEhMkFhcRMiQlGBkbH/2gAMAwEAAhEDEQA/APcAAAAAAAAAAAAAAAAAAAAAAAAAAAAAAAAAAAAAAAAAAAAAAAAAAAAAAAoBUEV2JhWt6cowXbKSivNnN5p7S8sw+qliYWSX2aU7Zfy8CJtEeVlMV7+2sy6kHlOZe3SHFYXCzn2SumoR8d2OrOYxvtdzSx6wnTQuyumMtPnPUptyKR8ujj6Rysn6dfd76D57q9qWbRev0pS7pUUtf7ToMp9tGLjp9Iw1V8VzlS5Vz8nqn6ERyKSsydF5VY3ERP2l7IDm9mtvcFj/AIabNy7m6LVuXLwXKXybOjTL4mJ8OTfHbHbtvGpVABLAAAAAAAAAAAAApKSS1bSXa+CAqUbMK3OKY/b3n2QTl+XD1NTm988TD3UHiKYt/FKuyNVk193eSbivBp96ITHlvr8XCtOVk4QS5uUlFLzObzP2nZZRqniY2SX2aU7Xr4rh6nO3+zXDWJ7yt49ffWSl4tyb1+aOH2o9nt2CTthrbQucktJ1rtnFdO9FOS96x6Q6XD4/Gy37cl5j+HW5n7co8VhcJKXZK6aiv4Y6s5TMvatml+qVsKIvpTBJ/wAT1Zyu4V3TQtyLz8vYYej8bH69u/v6r8XjbrnvXW22t9bLJS9GyCNehLoV0KZtMulTj0r4iIR7hVRL9BoY7WxSFpJC6UeTa7uhboUDLthkRxCbTlrGUWnGyDcZwa5NNHqOwXtInvwwWPmpOekcPiuSm+kLP3u88mL42/DKD5Piv3ZLimi3FlmkubzuBj5NJiY9fiX1MpFThPZXtc8Xh/o90tb6Fu6vnOHR+J3Z16Wi0bh87z4bYMk47eYAAZKQFNTWYrPYJuNadsuXB6QT75dfkBtCkppLVtJdreiNE8XiJ/bUE+kIr83qyiy/e4zcpvtlJy/MDZXZvTHhv7z7IJyfpwMaedSf1Kn4zaXotRXgUuhPHDIDClfiJ85qC7IR09XqyxZbvcZtzfbJuX5m0jUi9QAwa8Cl0J44ZGSolyiBAqUWX4SMk4ySafB6rgZegaA8I2/2O+hW+9qX/rWy4L/BsfHd/C+nkcjofSG0OTwxVFlFi1jOLXeu9d6fE+ecywE6LrcPZwnXNxb+992S7mtGczk4u2e6PD3fQuoTmp+Dkn80f4xQAar0gAUMQKDUBjsLWVKMmGNpdBsFmzw2NrsT+F6KffHXR+jZ9FQlqk+0+Ycnj+03uz9T6QyC/fwuHm+bqhr4pafodLi29Jh4nr+KIvXJDYFtliinJtJJatvoi45vPsdvyVEfqrjPv7EbjzSzG5lLENxjrGn1s733dxNhsMlpwRBhKeSRucPSl3sC2unuJ4wG9x9C5AXKJVRLkVApujQqAGgGpTUCpTUpqUcgEjyL2vZHuzqxsVwl+xt/OEvzXzR622c5tvlaxODvq04uEnHunH4ovzRXlr3UmG7wORPH5Fckfu8BbKajUtOLL6hFtxtUFCjZDHapTUrGLfJakscK3zaROmE2Qal0K2+Xn0MyGGS7/EljEnSubpsuo0aXf6n0BsxHTB4ZP/Cj68Tw3J8K52Qglq5SSXi3wPoDB07lcK1yhGMfJaHQ4seZeS69kie2q3G3bsG+3gjkanvSlJ9W3/Q6LOrOUe5s53DG68w3WCjote0z62YOGfBeBlxmu1AXwkSRZjwkSxkBPFl2pEpFd4CTUt1Ld4tcgL3IpqWORTfAvci1yI3MtdgEjkY2J4xa7mSLV8ikqO0EPnXPsL7nFYirko3T0Xc3vL0Zgxg3yTZ1e3WEUcwv4c41S/l0/Q0iicfJXV5fSuFm7+NS30hiQwrfN6epNDDRXTXxJhvGGmxN1FEqim8NSdK5uqXRRaom42dyCeKtjXHgucpP6sI9rMq13Omtlz1pWbTLrfZjkXvLfpMl8FX1W19azpp4HqiMDJsvrw9MKa1pGK59ZPrJ97M86mOnbXTwvM5E58s3/pps5+t8kaTd0k180b7OIcU+41Mq9f0LGolqteiRkVyMGKcef/Rk1zAzYSJoyMOEiaFgGUpF2+YysLt8CZyLXMtSbLlT2vyAtcyiTfQmUEg5gWKntfkXKCRY7COVwE8pkNlpBK0guu4MDyb2g2a5hZ/lV/8AI5xyNptVive47EyXKMo1r/SuP5mr0OVljd5e94E9vGpH0U1KpFdCyV8Vw149i4siKzPhbk5Fae6UiiXxiRVV22cIR073zN7lWy1kmnLV+JfXBPy5WbqdY9kbQ5bljsa14R7er8EembNYGNUVGEdFzfa32t9phZRs3u6cDrsDgVFI2KY4r4cfkcu+X3T6NjhuROWVR0Ly9y58sHNKtYp9nA0r4HS2xTTT5NaHPX17snF816hCkC+NS/sRJksJgSxp7yWNHeRRmSqYEsaUSxglyRArCvvQMnfLHYQSsI5XATysI5XGPK7vIpXAZErSKVpjWYlLqaHNdrsPRqpWJy+5H45+SCXQWXnP7TbSww1MpNpyacYR6yk+SRyGa7dYq3WOGp92nw37Pil4qC4ebNFDJ8XiJ+8unOc+jfKP4VyRhaV+Ksb3bwxXbprKxrek3KX4m9WWxslLhCDfe+R1WXbCN6OSb8eZ1eXbHQj9n0KYxR5l1L9QyTHbX0h5zhdnb7dN7VLsXBHS5VsLybXoehYTI4x0+FeRs6cEl0LYjXhoXyzadzO3LZdsnCOnwm/wmUxjySNpXh+4mhSZaUTdj04ZLoZUKy9RKkxCubbAASxRWs0eZWcdf7m8tRos1qYGJGevFEsZGitxMq3qvmujJ8Pnlb4Se4+yX9QN3GRerDAhiE+TJFd3gZvvA7DD9+u0ivx0YLelKMUubb0QGdK0hnfoctj9uKVrGpSvl+4vg+c3wNNbmePxL0jpRF9IcZ6d8n+gHZZhnlNK1sshD8T0b8FzZzGN263nu4aqdj+9P4IeXN+RFgdipTe/PelJ85SblJ+LZ1GX7Iwjp8PoBxM68din+0slGD+xX8EfnpxfzZscu2GXVeh6FhckjHojY1YBLogOOwex8I/ZXkbfD7PxjyivI6KNCReq0Qzi2mpqy1LoZMMLoZ26io0d7HjQSRqJASjamhUAMQAAAABSUdTBxWG1RnlHEDjcxyp8TnMZlUuw9OtwiZhXZRF9APK5YW+v/wCc7I+DenkFi8euVrfjCL/Q9Kns/F9BHZ+HYB5wv/IT4O6a/DGK/Qlp2Rstad0p2P8Afk5ejPSq8liuiMqvL0uiA4vL9joR0+FHQYXIYx6ehvIYdIkUUBhU5el0MmFCRKAKJFQAAAAAAAAAAAAAAAAAAAAAAAAAAAAAAAAAAAAAAAAAAAAAAAAAAAAqAAAAAAAAAAAAAAAAAAAAAAAAAAAAAAAAAAAAAAAAAAAAAAAAAAAAAAAAAAAAAAAAAAAAAAAAAAAAAAAAAAAAAAAAAAAAAAAAAA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485900"/>
            <a:ext cx="2638425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4" name="AutoShape 10" descr="data:image/jpeg;base64,/9j/4AAQSkZJRgABAQAAAQABAAD/2wCEAAkGBhAQEA8NDxAODw8PDw8ODw8QDhAQDQ0PFBAVFBQQEhIXGyYeFxkjGRQSHy8gIycpLCwsFR4xNTAqNSYrLCkBCQoKDgwNGg8PFykhHCMqLDUsLSosLDUpMSwsLiksLCksKiwpNSwsLCwpNCksKSwsKSkpKSwsKSwpNSwsLDUpLP/AABEIAPQAzwMBIgACEQEDEQH/xAAcAAEAAQUBAQAAAAAAAAAAAAAAAwECBAUGBwj/xAA+EAACAgADBQUEBwYGAwAAAAAAAQIDBAURBhIhMUFRYXGRoQcTIoEUMkJScrHBI2KSotHxU3OCssLhFSQz/8QAGwEBAAIDAQEAAAAAAAAAAAAAAAEDAgQFBgf/xAAoEQEAAgIBAwMCBwAAAAAAAAAAAQIDEQQFEjEhMkFhcRMiQlGBkbH/2gAMAwEAAhEDEQA/APcAAAAAAAAAAAAAAAAAAAAAAAAAAAAAAAAAAAAAAAAAAAAAAAAAAAAAAAoBUEV2JhWt6cowXbKSivNnN5p7S8sw+qliYWSX2aU7Zfy8CJtEeVlMV7+2sy6kHlOZe3SHFYXCzn2SumoR8d2OrOYxvtdzSx6wnTQuyumMtPnPUptyKR8ujj6Rysn6dfd76D57q9qWbRev0pS7pUUtf7ToMp9tGLjp9Iw1V8VzlS5Vz8nqn6ERyKSsydF5VY3ERP2l7IDm9mtvcFj/AIabNy7m6LVuXLwXKXybOjTL4mJ8OTfHbHbtvGpVABLAAAAAAAAAAAAApKSS1bSXa+CAqUbMK3OKY/b3n2QTl+XD1NTm988TD3UHiKYt/FKuyNVk193eSbivBp96ITHlvr8XCtOVk4QS5uUlFLzObzP2nZZRqniY2SX2aU7Xr4rh6nO3+zXDWJ7yt49ffWSl4tyb1+aOH2o9nt2CTthrbQucktJ1rtnFdO9FOS96x6Q6XD4/Gy37cl5j+HW5n7co8VhcJKXZK6aiv4Y6s5TMvatml+qVsKIvpTBJ/wAT1Zyu4V3TQtyLz8vYYej8bH69u/v6r8XjbrnvXW22t9bLJS9GyCNehLoV0KZtMulTj0r4iIR7hVRL9BoY7WxSFpJC6UeTa7uhboUDLthkRxCbTlrGUWnGyDcZwa5NNHqOwXtInvwwWPmpOekcPiuSm+kLP3u88mL42/DKD5Piv3ZLimi3FlmkubzuBj5NJiY9fiX1MpFThPZXtc8Xh/o90tb6Fu6vnOHR+J3Z16Wi0bh87z4bYMk47eYAAZKQFNTWYrPYJuNadsuXB6QT75dfkBtCkppLVtJdreiNE8XiJ/bUE+kIr83qyiy/e4zcpvtlJy/MDZXZvTHhv7z7IJyfpwMaedSf1Kn4zaXotRXgUuhPHDIDClfiJ85qC7IR09XqyxZbvcZtzfbJuX5m0jUi9QAwa8Cl0J44ZGSolyiBAqUWX4SMk4ySafB6rgZegaA8I2/2O+hW+9qX/rWy4L/BsfHd/C+nkcjofSG0OTwxVFlFi1jOLXeu9d6fE+ecywE6LrcPZwnXNxb+992S7mtGczk4u2e6PD3fQuoTmp+Dkn80f4xQAar0gAUMQKDUBjsLWVKMmGNpdBsFmzw2NrsT+F6KffHXR+jZ9FQlqk+0+Ycnj+03uz9T6QyC/fwuHm+bqhr4pafodLi29Jh4nr+KIvXJDYFtliinJtJJatvoi45vPsdvyVEfqrjPv7EbjzSzG5lLENxjrGn1s733dxNhsMlpwRBhKeSRucPSl3sC2unuJ4wG9x9C5AXKJVRLkVApujQqAGgGpTUCpTUpqUcgEjyL2vZHuzqxsVwl+xt/OEvzXzR622c5tvlaxODvq04uEnHunH4ovzRXlr3UmG7wORPH5Fckfu8BbKajUtOLL6hFtxtUFCjZDHapTUrGLfJakscK3zaROmE2Qal0K2+Xn0MyGGS7/EljEnSubpsuo0aXf6n0BsxHTB4ZP/Cj68Tw3J8K52Qglq5SSXi3wPoDB07lcK1yhGMfJaHQ4seZeS69kie2q3G3bsG+3gjkanvSlJ9W3/Q6LOrOUe5s53DG68w3WCjote0z62YOGfBeBlxmu1AXwkSRZjwkSxkBPFl2pEpFd4CTUt1Ld4tcgL3IpqWORTfAvci1yI3MtdgEjkY2J4xa7mSLV8ikqO0EPnXPsL7nFYirko3T0Xc3vL0Zgxg3yTZ1e3WEUcwv4c41S/l0/Q0iicfJXV5fSuFm7+NS30hiQwrfN6epNDDRXTXxJhvGGmxN1FEqim8NSdK5uqXRRaom42dyCeKtjXHgucpP6sI9rMq13Omtlz1pWbTLrfZjkXvLfpMl8FX1W19azpp4HqiMDJsvrw9MKa1pGK59ZPrJ97M86mOnbXTwvM5E58s3/pps5+t8kaTd0k180b7OIcU+41Mq9f0LGolqteiRkVyMGKcef/Rk1zAzYSJoyMOEiaFgGUpF2+YysLt8CZyLXMtSbLlT2vyAtcyiTfQmUEg5gWKntfkXKCRY7COVwE8pkNlpBK0guu4MDyb2g2a5hZ/lV/8AI5xyNptVive47EyXKMo1r/SuP5mr0OVljd5e94E9vGpH0U1KpFdCyV8Vw149i4siKzPhbk5Fae6UiiXxiRVV22cIR073zN7lWy1kmnLV+JfXBPy5WbqdY9kbQ5bljsa14R7er8EembNYGNUVGEdFzfa32t9phZRs3u6cDrsDgVFI2KY4r4cfkcu+X3T6NjhuROWVR0Ly9y58sHNKtYp9nA0r4HS2xTTT5NaHPX17snF816hCkC+NS/sRJksJgSxp7yWNHeRRmSqYEsaUSxglyRArCvvQMnfLHYQSsI5XATysI5XGPK7vIpXAZErSKVpjWYlLqaHNdrsPRqpWJy+5H45+SCXQWXnP7TbSww1MpNpyacYR6yk+SRyGa7dYq3WOGp92nw37Pil4qC4ebNFDJ8XiJ+8unOc+jfKP4VyRhaV+Ksb3bwxXbprKxrek3KX4m9WWxslLhCDfe+R1WXbCN6OSb8eZ1eXbHQj9n0KYxR5l1L9QyTHbX0h5zhdnb7dN7VLsXBHS5VsLybXoehYTI4x0+FeRs6cEl0LYjXhoXyzadzO3LZdsnCOnwm/wmUxjySNpXh+4mhSZaUTdj04ZLoZUKy9RKkxCubbAASxRWs0eZWcdf7m8tRos1qYGJGevFEsZGitxMq3qvmujJ8Pnlb4Se4+yX9QN3GRerDAhiE+TJFd3gZvvA7DD9+u0ivx0YLelKMUubb0QGdK0hnfoctj9uKVrGpSvl+4vg+c3wNNbmePxL0jpRF9IcZ6d8n+gHZZhnlNK1sshD8T0b8FzZzGN263nu4aqdj+9P4IeXN+RFgdipTe/PelJ85SblJ+LZ1GX7Iwjp8PoBxM68din+0slGD+xX8EfnpxfzZscu2GXVeh6FhckjHojY1YBLogOOwex8I/ZXkbfD7PxjyivI6KNCReq0Qzi2mpqy1LoZMMLoZ26io0d7HjQSRqJASjamhUAMQAAAABSUdTBxWG1RnlHEDjcxyp8TnMZlUuw9OtwiZhXZRF9APK5YW+v/wCc7I+DenkFi8euVrfjCL/Q9Kns/F9BHZ+HYB5wv/IT4O6a/DGK/Qlp2Rstad0p2P8Afk5ejPSq8liuiMqvL0uiA4vL9joR0+FHQYXIYx6ehvIYdIkUUBhU5el0MmFCRKAKJFQAAAAAAAAAAAAAAAAAAAAAAAAAAAAAAAAAAAAAAAAAAAAAAAAAAAAqAAAAAAAAAAAAAAAAAAAAAAAAAAAAAAAAAAAAAAAAAAAAAAAAAAAAAAAAAAAAAAAAAAAAAAAAAAAAAAAAAAAAAAAAAAAAAAAAAA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485900"/>
            <a:ext cx="2638425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7596" name="Picture 12" descr="http://www.beyondhollywood.com/uploads/2011/11/Pill.jpg"/>
          <p:cNvPicPr>
            <a:picLocks noChangeAspect="1" noChangeArrowheads="1"/>
          </p:cNvPicPr>
          <p:nvPr/>
        </p:nvPicPr>
        <p:blipFill>
          <a:blip r:embed="rId6" cstate="print"/>
          <a:srcRect t="7362" b="33742"/>
          <a:stretch>
            <a:fillRect/>
          </a:stretch>
        </p:blipFill>
        <p:spPr bwMode="auto">
          <a:xfrm>
            <a:off x="4876800" y="1981200"/>
            <a:ext cx="769541" cy="533400"/>
          </a:xfrm>
          <a:prstGeom prst="rect">
            <a:avLst/>
          </a:prstGeom>
          <a:noFill/>
        </p:spPr>
      </p:pic>
      <p:pic>
        <p:nvPicPr>
          <p:cNvPr id="67598" name="Picture 14" descr="https://encrypted-tbn3.gstatic.com/images?q=tbn:ANd9GcRiwIo8nTHt3biaaHK2szWB3om4CfhBITem-9NTI99jTApVlg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2667000"/>
            <a:ext cx="838200" cy="1119040"/>
          </a:xfrm>
          <a:prstGeom prst="rect">
            <a:avLst/>
          </a:prstGeom>
          <a:noFill/>
        </p:spPr>
      </p:pic>
      <p:pic>
        <p:nvPicPr>
          <p:cNvPr id="67600" name="Picture 16" descr="http://www.funwallz.com/image/dna-strands-icon-hd-wallpaper-83692.jpg"/>
          <p:cNvPicPr>
            <a:picLocks noChangeAspect="1" noChangeArrowheads="1"/>
          </p:cNvPicPr>
          <p:nvPr/>
        </p:nvPicPr>
        <p:blipFill>
          <a:blip r:embed="rId8" cstate="print"/>
          <a:srcRect l="14309" t="6504" r="12846" b="10558"/>
          <a:stretch>
            <a:fillRect/>
          </a:stretch>
        </p:blipFill>
        <p:spPr bwMode="auto">
          <a:xfrm rot="2726493">
            <a:off x="5768188" y="4200105"/>
            <a:ext cx="1770084" cy="161224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724400" y="914400"/>
            <a:ext cx="45720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In humans</a:t>
            </a:r>
          </a:p>
          <a:p>
            <a:endParaRPr lang="en-US" sz="1100" b="1" dirty="0" smtClean="0"/>
          </a:p>
          <a:p>
            <a:r>
              <a:rPr lang="en-US" sz="2000" b="1" dirty="0" smtClean="0"/>
              <a:t>Pharmacology:</a:t>
            </a:r>
          </a:p>
          <a:p>
            <a:r>
              <a:rPr lang="en-US" sz="2000" b="1" dirty="0" smtClean="0"/>
              <a:t>	D2R agonists, antagonists</a:t>
            </a:r>
          </a:p>
          <a:p>
            <a:r>
              <a:rPr lang="en-US" sz="2000" b="1" dirty="0" smtClean="0"/>
              <a:t>	↑ DA: amphetamine</a:t>
            </a:r>
          </a:p>
          <a:p>
            <a:r>
              <a:rPr lang="en-US" sz="2000" b="1" dirty="0" smtClean="0"/>
              <a:t>		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	Global DA depletion        	</a:t>
            </a:r>
            <a:endParaRPr lang="en-US" sz="1600" b="1" dirty="0" smtClean="0"/>
          </a:p>
          <a:p>
            <a:r>
              <a:rPr lang="en-US" sz="1200" b="1" dirty="0" smtClean="0"/>
              <a:t>	       - </a:t>
            </a:r>
            <a:r>
              <a:rPr lang="en-US" sz="1400" b="1" dirty="0" err="1" smtClean="0"/>
              <a:t>Kelm</a:t>
            </a:r>
            <a:r>
              <a:rPr lang="en-US" sz="1400" b="1" dirty="0" smtClean="0"/>
              <a:t> and </a:t>
            </a:r>
            <a:r>
              <a:rPr lang="en-US" sz="1400" b="1" dirty="0" err="1" smtClean="0"/>
              <a:t>Boettiger</a:t>
            </a:r>
            <a:r>
              <a:rPr lang="en-US" sz="1400" b="1" dirty="0" smtClean="0"/>
              <a:t>, 2013 </a:t>
            </a:r>
            <a:r>
              <a:rPr lang="en-US" sz="1400" b="1" i="1" dirty="0" smtClean="0"/>
              <a:t>JOCN</a:t>
            </a:r>
            <a:r>
              <a:rPr lang="en-US" sz="1400" b="1" dirty="0" smtClean="0"/>
              <a:t> </a:t>
            </a:r>
          </a:p>
          <a:p>
            <a:endParaRPr lang="en-US" sz="1200" b="1" dirty="0" smtClean="0"/>
          </a:p>
          <a:p>
            <a:r>
              <a:rPr lang="en-US" sz="2800" b="1" u="sng" dirty="0" smtClean="0"/>
              <a:t>Genetic variants </a:t>
            </a:r>
          </a:p>
        </p:txBody>
      </p:sp>
      <p:sp>
        <p:nvSpPr>
          <p:cNvPr id="31" name="Oval 30"/>
          <p:cNvSpPr/>
          <p:nvPr/>
        </p:nvSpPr>
        <p:spPr>
          <a:xfrm>
            <a:off x="6629400" y="4953000"/>
            <a:ext cx="152400" cy="533400"/>
          </a:xfrm>
          <a:prstGeom prst="ellipse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5562600" y="5486400"/>
            <a:ext cx="2592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SNP: </a:t>
            </a:r>
            <a:r>
              <a:rPr lang="en-US" b="1" dirty="0" smtClean="0">
                <a:solidFill>
                  <a:srgbClr val="00B050"/>
                </a:solidFill>
              </a:rPr>
              <a:t>G</a:t>
            </a:r>
            <a:r>
              <a:rPr lang="en-US" b="1" dirty="0" smtClean="0"/>
              <a:t> →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/>
              <a:t> @ </a:t>
            </a:r>
            <a:r>
              <a:rPr lang="en-US" b="1" dirty="0" err="1" smtClean="0"/>
              <a:t>codon</a:t>
            </a:r>
            <a:r>
              <a:rPr lang="en-US" b="1" dirty="0" smtClean="0"/>
              <a:t> 158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4267200" y="4267200"/>
            <a:ext cx="5029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catechol</a:t>
            </a:r>
            <a:r>
              <a:rPr lang="en-US" sz="2000" b="1" dirty="0" smtClean="0"/>
              <a:t>-</a:t>
            </a:r>
            <a:r>
              <a:rPr lang="en-US" sz="2000" b="1" i="1" dirty="0" smtClean="0"/>
              <a:t>O</a:t>
            </a:r>
            <a:r>
              <a:rPr lang="en-US" sz="2000" b="1" dirty="0" smtClean="0"/>
              <a:t>-</a:t>
            </a:r>
            <a:r>
              <a:rPr lang="en-US" sz="2000" b="1" dirty="0" err="1" smtClean="0"/>
              <a:t>methyltransferase</a:t>
            </a:r>
            <a:r>
              <a:rPr lang="en-US" sz="2000" b="1" dirty="0" smtClean="0"/>
              <a:t> (COMT) gene</a:t>
            </a:r>
          </a:p>
          <a:p>
            <a:endParaRPr lang="en-US" b="1" dirty="0" smtClean="0"/>
          </a:p>
        </p:txBody>
      </p:sp>
      <p:sp>
        <p:nvSpPr>
          <p:cNvPr id="35" name="Rectangle 34"/>
          <p:cNvSpPr/>
          <p:nvPr/>
        </p:nvSpPr>
        <p:spPr>
          <a:xfrm>
            <a:off x="5775588" y="5791200"/>
            <a:ext cx="1920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Val</a:t>
            </a:r>
            <a:r>
              <a:rPr lang="en-US" sz="2400" b="1" dirty="0" smtClean="0"/>
              <a:t> → </a:t>
            </a:r>
            <a:r>
              <a:rPr lang="en-US" sz="2400" b="1" dirty="0" smtClean="0">
                <a:solidFill>
                  <a:srgbClr val="FF0000"/>
                </a:solidFill>
              </a:rPr>
              <a:t>Met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05400" y="6135469"/>
            <a:ext cx="1327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↑COMT act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↓DA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6135469"/>
            <a:ext cx="1327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↓COMT act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↑DA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-30032" y="2129135"/>
            <a:ext cx="3611432" cy="3966865"/>
            <a:chOff x="-76199" y="1981200"/>
            <a:chExt cx="3611432" cy="3966865"/>
          </a:xfrm>
        </p:grpSpPr>
        <p:grpSp>
          <p:nvGrpSpPr>
            <p:cNvPr id="68" name="Group 67"/>
            <p:cNvGrpSpPr/>
            <p:nvPr/>
          </p:nvGrpSpPr>
          <p:grpSpPr>
            <a:xfrm>
              <a:off x="-76199" y="1981200"/>
              <a:ext cx="2697032" cy="3966865"/>
              <a:chOff x="8901403" y="2286000"/>
              <a:chExt cx="2697032" cy="3966865"/>
            </a:xfrm>
          </p:grpSpPr>
          <p:grpSp>
            <p:nvGrpSpPr>
              <p:cNvPr id="38" name="Group 12"/>
              <p:cNvGrpSpPr/>
              <p:nvPr/>
            </p:nvGrpSpPr>
            <p:grpSpPr>
              <a:xfrm>
                <a:off x="9448800" y="2286000"/>
                <a:ext cx="2149635" cy="3966865"/>
                <a:chOff x="7086600" y="1295400"/>
                <a:chExt cx="2149635" cy="3966865"/>
              </a:xfrm>
            </p:grpSpPr>
            <p:pic>
              <p:nvPicPr>
                <p:cNvPr id="39" name="Picture 38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b="20860"/>
                <a:stretch>
                  <a:fillRect/>
                </a:stretch>
              </p:blipFill>
              <p:spPr bwMode="auto">
                <a:xfrm>
                  <a:off x="7086600" y="1295400"/>
                  <a:ext cx="1543050" cy="3505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0" name="TextBox 39"/>
                <p:cNvSpPr txBox="1"/>
                <p:nvPr/>
              </p:nvSpPr>
              <p:spPr>
                <a:xfrm>
                  <a:off x="7162800" y="4800600"/>
                  <a:ext cx="20734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00B050"/>
                      </a:solidFill>
                    </a:rPr>
                    <a:t>VV</a:t>
                  </a:r>
                  <a:r>
                    <a:rPr lang="en-US" sz="2400" b="1" dirty="0" smtClean="0"/>
                    <a:t>      </a:t>
                  </a:r>
                  <a:r>
                    <a:rPr lang="en-US" sz="2400" b="1" dirty="0" smtClean="0">
                      <a:solidFill>
                        <a:srgbClr val="FF0000"/>
                      </a:solidFill>
                    </a:rPr>
                    <a:t>MM</a:t>
                  </a:r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 rot="16200000">
                <a:off x="8355933" y="3664105"/>
                <a:ext cx="164493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/>
                  <a:t>DA levels</a:t>
                </a:r>
                <a:endParaRPr lang="en-US" sz="3000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9448800" y="2374880"/>
                <a:ext cx="1600200" cy="34163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9525000" y="4724400"/>
                <a:ext cx="609600" cy="304800"/>
                <a:chOff x="9525000" y="4724400"/>
                <a:chExt cx="609600" cy="304800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>
                  <a:off x="9525000" y="4876800"/>
                  <a:ext cx="609600" cy="0"/>
                </a:xfrm>
                <a:prstGeom prst="line">
                  <a:avLst/>
                </a:prstGeom>
                <a:ln w="444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9829800" y="4724400"/>
                  <a:ext cx="0" cy="304800"/>
                </a:xfrm>
                <a:prstGeom prst="line">
                  <a:avLst/>
                </a:prstGeom>
                <a:ln w="3492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9677400" y="4724400"/>
                  <a:ext cx="304800" cy="0"/>
                </a:xfrm>
                <a:prstGeom prst="line">
                  <a:avLst/>
                </a:prstGeom>
                <a:ln w="444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9677400" y="5029200"/>
                  <a:ext cx="304800" cy="0"/>
                </a:xfrm>
                <a:prstGeom prst="line">
                  <a:avLst/>
                </a:prstGeom>
                <a:ln w="444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/>
              <p:cNvGrpSpPr/>
              <p:nvPr/>
            </p:nvGrpSpPr>
            <p:grpSpPr>
              <a:xfrm>
                <a:off x="10363200" y="3509665"/>
                <a:ext cx="609600" cy="533400"/>
                <a:chOff x="10363200" y="3509665"/>
                <a:chExt cx="609600" cy="53340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0363200" y="3738265"/>
                  <a:ext cx="609600" cy="0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10515600" y="3509665"/>
                  <a:ext cx="304800" cy="0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0515600" y="4043065"/>
                  <a:ext cx="304800" cy="0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10668000" y="3509665"/>
                  <a:ext cx="0" cy="533400"/>
                </a:xfrm>
                <a:prstGeom prst="line">
                  <a:avLst/>
                </a:prstGeom>
                <a:ln w="444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0" name="Straight Connector 69"/>
            <p:cNvCxnSpPr/>
            <p:nvPr/>
          </p:nvCxnSpPr>
          <p:spPr>
            <a:xfrm>
              <a:off x="457200" y="2057400"/>
              <a:ext cx="0" cy="34290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457201" y="5486401"/>
              <a:ext cx="3078032" cy="446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62000" y="2057400"/>
            <a:ext cx="921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dPFC</a:t>
            </a:r>
            <a:endParaRPr lang="en-US" sz="2800" b="1" dirty="0"/>
          </a:p>
        </p:txBody>
      </p:sp>
      <p:grpSp>
        <p:nvGrpSpPr>
          <p:cNvPr id="86" name="Group 85"/>
          <p:cNvGrpSpPr/>
          <p:nvPr/>
        </p:nvGrpSpPr>
        <p:grpSpPr>
          <a:xfrm>
            <a:off x="2133600" y="4114800"/>
            <a:ext cx="609600" cy="533400"/>
            <a:chOff x="2133600" y="4267200"/>
            <a:chExt cx="609600" cy="53340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2133600" y="4495800"/>
              <a:ext cx="609600" cy="0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286000" y="4800600"/>
              <a:ext cx="304800" cy="0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438400" y="4267200"/>
              <a:ext cx="0" cy="533400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286000" y="4267200"/>
              <a:ext cx="304800" cy="0"/>
            </a:xfrm>
            <a:prstGeom prst="line">
              <a:avLst/>
            </a:prstGeom>
            <a:ln w="444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2117565" y="5638800"/>
            <a:ext cx="2073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VV</a:t>
            </a:r>
            <a:r>
              <a:rPr lang="en-US" sz="2400" b="1" dirty="0" smtClean="0"/>
              <a:t>      </a:t>
            </a:r>
            <a:r>
              <a:rPr lang="en-US" sz="2400" b="1" dirty="0" smtClean="0">
                <a:solidFill>
                  <a:srgbClr val="FF0000"/>
                </a:solidFill>
              </a:rPr>
              <a:t>MM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57400" y="5257800"/>
            <a:ext cx="1600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2971800" y="4343400"/>
            <a:ext cx="609600" cy="304800"/>
            <a:chOff x="2133600" y="4343400"/>
            <a:chExt cx="609600" cy="30480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2133600" y="4495800"/>
              <a:ext cx="609600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286000" y="4648200"/>
              <a:ext cx="304800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438400" y="4343400"/>
              <a:ext cx="0" cy="3048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286000" y="4343400"/>
              <a:ext cx="304800" cy="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>
            <a:off x="2376121" y="2057400"/>
            <a:ext cx="135767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striatum</a:t>
            </a:r>
            <a:endParaRPr lang="en-US" sz="26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533400" y="2971800"/>
            <a:ext cx="1524000" cy="3139321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117565" y="2129135"/>
            <a:ext cx="16035" cy="35052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3575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3" dur="indefinite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4" dur="indefinite"/>
                                        <p:tgtEl>
                                          <p:spTgt spid="6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8" grpId="0" animBg="1"/>
      <p:bldP spid="29" grpId="0"/>
      <p:bldP spid="18" grpId="0"/>
      <p:bldP spid="18" grpId="1"/>
      <p:bldP spid="21" grpId="0"/>
      <p:bldP spid="21" grpId="1"/>
      <p:bldP spid="31" grpId="0" animBg="1"/>
      <p:bldP spid="33" grpId="0"/>
      <p:bldP spid="35" grpId="0"/>
      <p:bldP spid="36" grpId="0"/>
      <p:bldP spid="37" grpId="0"/>
      <p:bldP spid="43" grpId="0" build="allAtOnce"/>
      <p:bldP spid="87" grpId="0"/>
      <p:bldP spid="92" grpId="0" animBg="1"/>
      <p:bldP spid="101" grpId="0"/>
      <p:bldP spid="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8" descr="C:\Documents and Settings\jungblut\Local Settings\Temporary Internet Files\Content.IE5\EB4NIVKX\MPj04387170000[1].jpg"/>
          <p:cNvPicPr>
            <a:picLocks noChangeAspect="1" noChangeArrowheads="1"/>
          </p:cNvPicPr>
          <p:nvPr/>
        </p:nvPicPr>
        <p:blipFill>
          <a:blip r:embed="rId4" cstate="print"/>
          <a:srcRect l="32500" t="1370" r="12500"/>
          <a:stretch>
            <a:fillRect/>
          </a:stretch>
        </p:blipFill>
        <p:spPr bwMode="auto">
          <a:xfrm>
            <a:off x="0" y="1371600"/>
            <a:ext cx="50291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 bwMode="auto">
          <a:xfrm flipH="1">
            <a:off x="914400" y="3810001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 flipH="1">
            <a:off x="892883" y="4768192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 flipH="1">
            <a:off x="1348266" y="4431486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 flipH="1">
            <a:off x="1307787" y="4053718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 flipH="1">
            <a:off x="1523999" y="3810001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 flipH="1">
            <a:off x="609600" y="3657599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3048000"/>
            <a:ext cx="731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AADC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23622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057400"/>
            <a:ext cx="98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Tyrosine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449057" y="2589543"/>
            <a:ext cx="457202" cy="251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19200" y="2743200"/>
            <a:ext cx="90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L-DOPA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496762" y="3303838"/>
            <a:ext cx="381000" cy="2172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90600" y="3352800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Dopamine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22558" y="6047874"/>
            <a:ext cx="770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3-MT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Oval 45"/>
          <p:cNvSpPr/>
          <p:nvPr/>
        </p:nvSpPr>
        <p:spPr bwMode="auto">
          <a:xfrm flipH="1">
            <a:off x="2209800" y="38100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2000235">
            <a:off x="3048000" y="3581400"/>
            <a:ext cx="457200" cy="2286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352800" y="3352800"/>
            <a:ext cx="56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48"/>
          <p:cNvGrpSpPr/>
          <p:nvPr/>
        </p:nvGrpSpPr>
        <p:grpSpPr>
          <a:xfrm rot="1418613">
            <a:off x="2544356" y="4118319"/>
            <a:ext cx="928844" cy="722810"/>
            <a:chOff x="2686046" y="3307926"/>
            <a:chExt cx="1298595" cy="630456"/>
          </a:xfrm>
        </p:grpSpPr>
        <p:sp>
          <p:nvSpPr>
            <p:cNvPr id="50" name="Freeform 49"/>
            <p:cNvSpPr/>
            <p:nvPr/>
          </p:nvSpPr>
          <p:spPr>
            <a:xfrm rot="1454161">
              <a:off x="2686046" y="3307926"/>
              <a:ext cx="1298595" cy="630456"/>
            </a:xfrm>
            <a:custGeom>
              <a:avLst/>
              <a:gdLst>
                <a:gd name="connsiteX0" fmla="*/ 428786 w 1338020"/>
                <a:gd name="connsiteY0" fmla="*/ 263471 h 864030"/>
                <a:gd name="connsiteX1" fmla="*/ 1203701 w 1338020"/>
                <a:gd name="connsiteY1" fmla="*/ 23247 h 864030"/>
                <a:gd name="connsiteX2" fmla="*/ 1234698 w 1338020"/>
                <a:gd name="connsiteY2" fmla="*/ 402955 h 864030"/>
                <a:gd name="connsiteX3" fmla="*/ 839491 w 1338020"/>
                <a:gd name="connsiteY3" fmla="*/ 410704 h 864030"/>
                <a:gd name="connsiteX4" fmla="*/ 467532 w 1338020"/>
                <a:gd name="connsiteY4" fmla="*/ 821410 h 864030"/>
                <a:gd name="connsiteX5" fmla="*/ 2583 w 1338020"/>
                <a:gd name="connsiteY5" fmla="*/ 666427 h 864030"/>
                <a:gd name="connsiteX6" fmla="*/ 428786 w 1338020"/>
                <a:gd name="connsiteY6" fmla="*/ 263471 h 86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020" h="864030">
                  <a:moveTo>
                    <a:pt x="428786" y="263471"/>
                  </a:moveTo>
                  <a:cubicBezTo>
                    <a:pt x="628972" y="156274"/>
                    <a:pt x="1069382" y="0"/>
                    <a:pt x="1203701" y="23247"/>
                  </a:cubicBezTo>
                  <a:cubicBezTo>
                    <a:pt x="1338020" y="46494"/>
                    <a:pt x="1295400" y="338379"/>
                    <a:pt x="1234698" y="402955"/>
                  </a:cubicBezTo>
                  <a:cubicBezTo>
                    <a:pt x="1173996" y="467531"/>
                    <a:pt x="967352" y="340962"/>
                    <a:pt x="839491" y="410704"/>
                  </a:cubicBezTo>
                  <a:cubicBezTo>
                    <a:pt x="711630" y="480446"/>
                    <a:pt x="607016" y="778790"/>
                    <a:pt x="467532" y="821410"/>
                  </a:cubicBezTo>
                  <a:cubicBezTo>
                    <a:pt x="328048" y="864030"/>
                    <a:pt x="5166" y="759417"/>
                    <a:pt x="2583" y="666427"/>
                  </a:cubicBezTo>
                  <a:cubicBezTo>
                    <a:pt x="0" y="573437"/>
                    <a:pt x="228600" y="370668"/>
                    <a:pt x="428786" y="26347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846852" y="3449678"/>
              <a:ext cx="852434" cy="241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 COMT</a:t>
              </a:r>
              <a:endParaRPr lang="en-US" sz="1200" dirty="0"/>
            </a:p>
          </p:txBody>
        </p:sp>
      </p:grpSp>
      <p:sp>
        <p:nvSpPr>
          <p:cNvPr id="54" name="Oval 53"/>
          <p:cNvSpPr/>
          <p:nvPr/>
        </p:nvSpPr>
        <p:spPr bwMode="auto">
          <a:xfrm flipH="1">
            <a:off x="609600" y="44958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 flipH="1">
            <a:off x="609600" y="40386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 flipH="1">
            <a:off x="2209800" y="4236793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Multiply 57"/>
          <p:cNvSpPr/>
          <p:nvPr/>
        </p:nvSpPr>
        <p:spPr>
          <a:xfrm>
            <a:off x="3048000" y="3200400"/>
            <a:ext cx="457200" cy="91440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-54081" y="5903893"/>
            <a:ext cx="3254481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TH: tyrosine </a:t>
            </a:r>
            <a:r>
              <a:rPr lang="en-US" sz="1400" dirty="0" err="1" smtClean="0"/>
              <a:t>hydroxylase</a:t>
            </a:r>
            <a:endParaRPr lang="en-US" sz="1400" dirty="0" smtClean="0"/>
          </a:p>
          <a:p>
            <a:r>
              <a:rPr lang="en-US" sz="1400" dirty="0" smtClean="0"/>
              <a:t>AADC: aromatic amino acid </a:t>
            </a:r>
            <a:r>
              <a:rPr lang="en-US" sz="1400" dirty="0" err="1" smtClean="0"/>
              <a:t>decarboxylase</a:t>
            </a:r>
            <a:endParaRPr lang="en-US" sz="1400" dirty="0" smtClean="0"/>
          </a:p>
          <a:p>
            <a:r>
              <a:rPr lang="en-US" sz="1400" dirty="0" smtClean="0"/>
              <a:t>DAT: dopamine transporter</a:t>
            </a:r>
          </a:p>
          <a:p>
            <a:r>
              <a:rPr lang="en-US" sz="1400" dirty="0" smtClean="0"/>
              <a:t>3-MT: 3-methoxytyramine</a:t>
            </a:r>
          </a:p>
        </p:txBody>
      </p:sp>
      <p:sp>
        <p:nvSpPr>
          <p:cNvPr id="39" name="Oval 38"/>
          <p:cNvSpPr/>
          <p:nvPr/>
        </p:nvSpPr>
        <p:spPr bwMode="auto">
          <a:xfrm flipH="1">
            <a:off x="1981201" y="4389193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 flipH="1">
            <a:off x="1752602" y="45720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 flipH="1">
            <a:off x="2133600" y="46482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Oval 43"/>
          <p:cNvSpPr/>
          <p:nvPr/>
        </p:nvSpPr>
        <p:spPr bwMode="auto">
          <a:xfrm flipH="1">
            <a:off x="3733800" y="579521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18547" y="5719011"/>
            <a:ext cx="770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 flipH="1">
            <a:off x="3729789" y="6152147"/>
            <a:ext cx="225263" cy="182807"/>
          </a:xfrm>
          <a:prstGeom prst="ellipse">
            <a:avLst/>
          </a:prstGeom>
          <a:solidFill>
            <a:schemeClr val="accent2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PFC DA Level is Controlled by the Enzyme </a:t>
            </a:r>
            <a:r>
              <a:rPr lang="en-US" dirty="0" err="1" smtClean="0">
                <a:solidFill>
                  <a:schemeClr val="bg1"/>
                </a:solidFill>
              </a:rPr>
              <a:t>Catechol</a:t>
            </a:r>
            <a:r>
              <a:rPr lang="en-US" dirty="0" smtClean="0">
                <a:solidFill>
                  <a:schemeClr val="bg1"/>
                </a:solidFill>
              </a:rPr>
              <a:t>-O-</a:t>
            </a:r>
            <a:r>
              <a:rPr lang="en-US" dirty="0" err="1" smtClean="0">
                <a:solidFill>
                  <a:schemeClr val="bg1"/>
                </a:solidFill>
              </a:rPr>
              <a:t>methyltransferase</a:t>
            </a:r>
            <a:r>
              <a:rPr lang="en-US" dirty="0" smtClean="0">
                <a:solidFill>
                  <a:schemeClr val="bg1"/>
                </a:solidFill>
              </a:rPr>
              <a:t> (COMT)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0" y="1371600"/>
            <a:ext cx="2286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Val/Val COMT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1" name="Picture 8" descr="C:\Documents and Settings\jungblut\Local Settings\Temporary Internet Files\Content.IE5\EB4NIVKX\MPj04387170000[1].jpg"/>
          <p:cNvPicPr>
            <a:picLocks noChangeAspect="1" noChangeArrowheads="1"/>
          </p:cNvPicPr>
          <p:nvPr/>
        </p:nvPicPr>
        <p:blipFill>
          <a:blip r:embed="rId4" cstate="print"/>
          <a:srcRect l="32500" t="1370" r="12500"/>
          <a:stretch>
            <a:fillRect/>
          </a:stretch>
        </p:blipFill>
        <p:spPr bwMode="auto">
          <a:xfrm>
            <a:off x="5105401" y="1371600"/>
            <a:ext cx="50291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Oval 71"/>
          <p:cNvSpPr/>
          <p:nvPr/>
        </p:nvSpPr>
        <p:spPr bwMode="auto">
          <a:xfrm flipH="1">
            <a:off x="6019801" y="3810001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 flipH="1">
            <a:off x="5998284" y="4768192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 flipH="1">
            <a:off x="6453667" y="4431486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6" name="Oval 75"/>
          <p:cNvSpPr/>
          <p:nvPr/>
        </p:nvSpPr>
        <p:spPr bwMode="auto">
          <a:xfrm flipH="1">
            <a:off x="6413188" y="4053718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 bwMode="auto">
          <a:xfrm flipH="1">
            <a:off x="6629400" y="3810001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 bwMode="auto">
          <a:xfrm flipH="1">
            <a:off x="5715001" y="3657599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 flipH="1">
            <a:off x="7315201" y="38100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 rot="2000235">
            <a:off x="8153401" y="3581400"/>
            <a:ext cx="457200" cy="2286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8458201" y="3352800"/>
            <a:ext cx="56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88" name="Group 48"/>
          <p:cNvGrpSpPr/>
          <p:nvPr/>
        </p:nvGrpSpPr>
        <p:grpSpPr>
          <a:xfrm rot="1418613">
            <a:off x="7649757" y="4118319"/>
            <a:ext cx="928844" cy="722810"/>
            <a:chOff x="2686046" y="3307926"/>
            <a:chExt cx="1298595" cy="630456"/>
          </a:xfrm>
        </p:grpSpPr>
        <p:sp>
          <p:nvSpPr>
            <p:cNvPr id="89" name="Freeform 88"/>
            <p:cNvSpPr/>
            <p:nvPr/>
          </p:nvSpPr>
          <p:spPr>
            <a:xfrm rot="1454161">
              <a:off x="2686046" y="3307926"/>
              <a:ext cx="1298595" cy="630456"/>
            </a:xfrm>
            <a:custGeom>
              <a:avLst/>
              <a:gdLst>
                <a:gd name="connsiteX0" fmla="*/ 428786 w 1338020"/>
                <a:gd name="connsiteY0" fmla="*/ 263471 h 864030"/>
                <a:gd name="connsiteX1" fmla="*/ 1203701 w 1338020"/>
                <a:gd name="connsiteY1" fmla="*/ 23247 h 864030"/>
                <a:gd name="connsiteX2" fmla="*/ 1234698 w 1338020"/>
                <a:gd name="connsiteY2" fmla="*/ 402955 h 864030"/>
                <a:gd name="connsiteX3" fmla="*/ 839491 w 1338020"/>
                <a:gd name="connsiteY3" fmla="*/ 410704 h 864030"/>
                <a:gd name="connsiteX4" fmla="*/ 467532 w 1338020"/>
                <a:gd name="connsiteY4" fmla="*/ 821410 h 864030"/>
                <a:gd name="connsiteX5" fmla="*/ 2583 w 1338020"/>
                <a:gd name="connsiteY5" fmla="*/ 666427 h 864030"/>
                <a:gd name="connsiteX6" fmla="*/ 428786 w 1338020"/>
                <a:gd name="connsiteY6" fmla="*/ 263471 h 86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020" h="864030">
                  <a:moveTo>
                    <a:pt x="428786" y="263471"/>
                  </a:moveTo>
                  <a:cubicBezTo>
                    <a:pt x="628972" y="156274"/>
                    <a:pt x="1069382" y="0"/>
                    <a:pt x="1203701" y="23247"/>
                  </a:cubicBezTo>
                  <a:cubicBezTo>
                    <a:pt x="1338020" y="46494"/>
                    <a:pt x="1295400" y="338379"/>
                    <a:pt x="1234698" y="402955"/>
                  </a:cubicBezTo>
                  <a:cubicBezTo>
                    <a:pt x="1173996" y="467531"/>
                    <a:pt x="967352" y="340962"/>
                    <a:pt x="839491" y="410704"/>
                  </a:cubicBezTo>
                  <a:cubicBezTo>
                    <a:pt x="711630" y="480446"/>
                    <a:pt x="607016" y="778790"/>
                    <a:pt x="467532" y="821410"/>
                  </a:cubicBezTo>
                  <a:cubicBezTo>
                    <a:pt x="328048" y="864030"/>
                    <a:pt x="5166" y="759417"/>
                    <a:pt x="2583" y="666427"/>
                  </a:cubicBezTo>
                  <a:cubicBezTo>
                    <a:pt x="0" y="573437"/>
                    <a:pt x="228600" y="370668"/>
                    <a:pt x="428786" y="26347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46852" y="3449678"/>
              <a:ext cx="852434" cy="241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 COMT</a:t>
              </a:r>
              <a:endParaRPr lang="en-US" sz="1200" dirty="0"/>
            </a:p>
          </p:txBody>
        </p:sp>
      </p:grpSp>
      <p:sp>
        <p:nvSpPr>
          <p:cNvPr id="91" name="Oval 90"/>
          <p:cNvSpPr/>
          <p:nvPr/>
        </p:nvSpPr>
        <p:spPr bwMode="auto">
          <a:xfrm flipH="1">
            <a:off x="5715001" y="44958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2" name="Oval 91"/>
          <p:cNvSpPr/>
          <p:nvPr/>
        </p:nvSpPr>
        <p:spPr bwMode="auto">
          <a:xfrm flipH="1">
            <a:off x="5715001" y="40386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3" name="Oval 92"/>
          <p:cNvSpPr/>
          <p:nvPr/>
        </p:nvSpPr>
        <p:spPr bwMode="auto">
          <a:xfrm flipH="1">
            <a:off x="7315201" y="41910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4" name="Oval 93"/>
          <p:cNvSpPr/>
          <p:nvPr/>
        </p:nvSpPr>
        <p:spPr bwMode="auto">
          <a:xfrm flipH="1">
            <a:off x="7239001" y="4617793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Multiply 94"/>
          <p:cNvSpPr/>
          <p:nvPr/>
        </p:nvSpPr>
        <p:spPr>
          <a:xfrm>
            <a:off x="8153401" y="3200400"/>
            <a:ext cx="457200" cy="91440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 bwMode="auto">
          <a:xfrm flipH="1">
            <a:off x="7086602" y="4343399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Oval 96"/>
          <p:cNvSpPr/>
          <p:nvPr/>
        </p:nvSpPr>
        <p:spPr bwMode="auto">
          <a:xfrm flipH="1">
            <a:off x="6858003" y="4571999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 flipH="1">
            <a:off x="6858001" y="45720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1" name="Oval 100"/>
          <p:cNvSpPr/>
          <p:nvPr/>
        </p:nvSpPr>
        <p:spPr bwMode="auto">
          <a:xfrm flipH="1">
            <a:off x="7315201" y="41910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" name="Oval 101"/>
          <p:cNvSpPr/>
          <p:nvPr/>
        </p:nvSpPr>
        <p:spPr bwMode="auto">
          <a:xfrm flipH="1">
            <a:off x="7086601" y="4343400"/>
            <a:ext cx="225263" cy="182807"/>
          </a:xfrm>
          <a:prstGeom prst="ellipse">
            <a:avLst/>
          </a:prstGeom>
          <a:solidFill>
            <a:srgbClr val="FFFF00"/>
          </a:solidFill>
          <a:ln>
            <a:solidFill>
              <a:srgbClr val="FFFFCC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362200" y="6172200"/>
            <a:ext cx="4343400" cy="685800"/>
            <a:chOff x="914400" y="6172199"/>
            <a:chExt cx="3301894" cy="533400"/>
          </a:xfrm>
        </p:grpSpPr>
        <p:sp>
          <p:nvSpPr>
            <p:cNvPr id="67" name="Right Triangle 66"/>
            <p:cNvSpPr/>
            <p:nvPr/>
          </p:nvSpPr>
          <p:spPr>
            <a:xfrm rot="16200000">
              <a:off x="2247900" y="4838699"/>
              <a:ext cx="533400" cy="3200400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124200" y="6324600"/>
              <a:ext cx="1092094" cy="359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PFC DA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6096000" y="3352800"/>
            <a:ext cx="1507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Dopamine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5098732" y="1371600"/>
            <a:ext cx="252126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Met/Met COMT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0" y="1301889"/>
            <a:ext cx="5029200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5029200" y="1301889"/>
            <a:ext cx="8077200" cy="56323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20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C 0.02309 0.00902 0.04653 0.01828 0.06302 0.01342 C 0.07969 0.00833 0.08924 -0.01088 0.09948 -0.02986 " pathEditMode="relative" rAng="-755599" ptsTypes="aaA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0.02986 C 0.09063 -0.01366 0.08195 0.00278 0.06407 0.00695 C 0.04618 0.01111 0.01893 0.00278 -0.00833 -0.00532 " pathEditMode="relative" ptsTypes="aaA"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324 C 0.03646 0.03657 0.0651 0.04074 0.08229 0.04027 C 0.09965 0.03981 0.10799 0.03148 0.11267 0.02986 " pathEditMode="relative" rAng="0" ptsTypes="aaA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15 0.00787 C 0.09966 0.03658 0.08316 0.06574 0.05886 0.06389 C 0.03455 0.06227 -0.01458 0.00949 -0.02899 -0.00139 " pathEditMode="relative" rAng="0" ptsTypes="a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463 C 0.00973 0.03287 0.02292 0.06088 0.03473 0.06921 C 0.0467 0.07754 0.05782 0.06689 0.06789 0.05439 " pathEditMode="relative" rAng="12255856" ptsTypes="aaA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15 0.03009 C 0.07952 0.04213 0.06806 0.05463 0.05087 0.05232 C 0.03403 0.0507 -0.00243 0.02454 -0.01232 0.01921 " pathEditMode="relative" rAng="0" ptsTypes="aaA">
                                      <p:cBhvr>
                                        <p:cTn id="5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1065 C 0.05712 0.01181 0.09792 0.01296 0.11754 0.00718 C 0.13768 0.00139 0.13594 -0.01157 0.13473 -0.0243 " pathEditMode="relative" rAng="0" ptsTypes="aaA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15 -0.01875 C 0.12587 -0.00348 0.11111 0.01296 0.09809 0.01296 C 0.0849 0.01458 0.07344 -0.00116 0.06268 -0.01598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C 0.01979 0.0169 0.03941 0.0338 0.05243 0.03125 C 0.0651 0.02871 0.07413 -0.00879 0.07847 -0.0162 " pathEditMode="relative" rAng="-560958" ptsTypes="aaA">
                                      <p:cBhvr>
                                        <p:cTn id="7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0.02986 C 0.10035 -0.01643 0.10121 -0.00301 0.09097 0.00232 C 0.08073 0.00764 0.05937 0.00486 0.03802 0.00232 " pathEditMode="relative" ptsTypes="aaA">
                                      <p:cBhvr>
                                        <p:cTn id="7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8" grpId="0" animBg="1"/>
      <p:bldP spid="59" grpId="0" animBg="1"/>
      <p:bldP spid="39" grpId="0" animBg="1"/>
      <p:bldP spid="39" grpId="1" animBg="1"/>
      <p:bldP spid="33" grpId="0" animBg="1"/>
      <p:bldP spid="33" grpId="1" animBg="1"/>
      <p:bldP spid="35" grpId="0" animBg="1"/>
      <p:bldP spid="35" grpId="1" animBg="1"/>
      <p:bldP spid="65" grpId="0" animBg="1"/>
      <p:bldP spid="94" grpId="0" animBg="1"/>
      <p:bldP spid="94" grpId="1" animBg="1"/>
      <p:bldP spid="104" grpId="0" animBg="1"/>
      <p:bldP spid="105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Age and </a:t>
            </a:r>
            <a:r>
              <a:rPr lang="en-US" sz="3200" i="1" dirty="0" smtClean="0"/>
              <a:t>COMT</a:t>
            </a:r>
            <a:r>
              <a:rPr lang="en-US" sz="3200" dirty="0" smtClean="0"/>
              <a:t> </a:t>
            </a:r>
            <a:r>
              <a:rPr lang="en-US" sz="3200" b="1" i="1" u="sng" dirty="0" smtClean="0"/>
              <a:t>interact</a:t>
            </a:r>
            <a:r>
              <a:rPr lang="en-US" sz="3200" dirty="0" smtClean="0"/>
              <a:t> to affect ICR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3902"/>
          <a:stretch>
            <a:fillRect/>
          </a:stretch>
        </p:blipFill>
        <p:spPr bwMode="auto">
          <a:xfrm>
            <a:off x="2070837" y="867713"/>
            <a:ext cx="4710963" cy="507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96830" y="6488668"/>
            <a:ext cx="464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Smith and </a:t>
            </a:r>
            <a:r>
              <a:rPr lang="en-US" dirty="0" err="1" smtClean="0">
                <a:hlinkClick r:id="rId5"/>
              </a:rPr>
              <a:t>Boettiger</a:t>
            </a:r>
            <a:r>
              <a:rPr lang="en-US" dirty="0" smtClean="0">
                <a:hlinkClick r:id="rId5"/>
              </a:rPr>
              <a:t>, </a:t>
            </a:r>
            <a:r>
              <a:rPr lang="en-US" i="1" dirty="0" smtClean="0">
                <a:hlinkClick r:id="rId5"/>
              </a:rPr>
              <a:t>Psychopharmacology </a:t>
            </a:r>
            <a:r>
              <a:rPr lang="en-US" dirty="0" smtClean="0">
                <a:hlinkClick r:id="rId5"/>
              </a:rPr>
              <a:t>2012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743200" y="5791200"/>
            <a:ext cx="3200400" cy="552511"/>
            <a:chOff x="914400" y="6172199"/>
            <a:chExt cx="3200400" cy="552511"/>
          </a:xfrm>
        </p:grpSpPr>
        <p:sp>
          <p:nvSpPr>
            <p:cNvPr id="7" name="Right Triangle 6"/>
            <p:cNvSpPr/>
            <p:nvPr/>
          </p:nvSpPr>
          <p:spPr>
            <a:xfrm rot="16200000">
              <a:off x="2247900" y="4838699"/>
              <a:ext cx="533400" cy="3200400"/>
            </a:xfrm>
            <a:prstGeom prst="rtTriangle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24200" y="6324600"/>
              <a:ext cx="941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PFC DA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04800" y="6096000"/>
            <a:ext cx="1303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/>
              <a:t>η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=0.069</a:t>
            </a:r>
            <a:endParaRPr lang="en-US" sz="2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58000" y="2133600"/>
            <a:ext cx="1752600" cy="1600200"/>
            <a:chOff x="6858000" y="1676400"/>
            <a:chExt cx="1752600" cy="16002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858000" y="1676400"/>
              <a:ext cx="0" cy="1600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858000" y="3276600"/>
              <a:ext cx="1752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324600" y="2743200"/>
            <a:ext cx="1735445" cy="1452265"/>
            <a:chOff x="6324600" y="2743200"/>
            <a:chExt cx="1735445" cy="1452265"/>
          </a:xfrm>
        </p:grpSpPr>
        <p:sp>
          <p:nvSpPr>
            <p:cNvPr id="18" name="TextBox 17"/>
            <p:cNvSpPr txBox="1"/>
            <p:nvPr/>
          </p:nvSpPr>
          <p:spPr>
            <a:xfrm>
              <a:off x="6324600" y="2743200"/>
              <a:ext cx="5573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DA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1400" y="3733800"/>
              <a:ext cx="6686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Age</a:t>
              </a:r>
            </a:p>
          </p:txBody>
        </p:sp>
      </p:grpSp>
      <p:sp>
        <p:nvSpPr>
          <p:cNvPr id="21" name="Freeform 20"/>
          <p:cNvSpPr/>
          <p:nvPr/>
        </p:nvSpPr>
        <p:spPr>
          <a:xfrm>
            <a:off x="7086600" y="2819400"/>
            <a:ext cx="1523999" cy="609600"/>
          </a:xfrm>
          <a:custGeom>
            <a:avLst/>
            <a:gdLst>
              <a:gd name="connsiteX0" fmla="*/ 0 w 1378857"/>
              <a:gd name="connsiteY0" fmla="*/ 0 h 856343"/>
              <a:gd name="connsiteX1" fmla="*/ 580571 w 1378857"/>
              <a:gd name="connsiteY1" fmla="*/ 696686 h 856343"/>
              <a:gd name="connsiteX2" fmla="*/ 1378857 w 1378857"/>
              <a:gd name="connsiteY2" fmla="*/ 856343 h 8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857" h="856343">
                <a:moveTo>
                  <a:pt x="0" y="0"/>
                </a:moveTo>
                <a:cubicBezTo>
                  <a:pt x="175381" y="276981"/>
                  <a:pt x="350762" y="553962"/>
                  <a:pt x="580571" y="696686"/>
                </a:cubicBezTo>
                <a:cubicBezTo>
                  <a:pt x="810380" y="839410"/>
                  <a:pt x="1094618" y="847876"/>
                  <a:pt x="1378857" y="856343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086600" y="3257490"/>
            <a:ext cx="58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V/V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23" name="Straight Connector 22"/>
          <p:cNvCxnSpPr>
            <a:stCxn id="18" idx="3"/>
          </p:cNvCxnSpPr>
          <p:nvPr/>
        </p:nvCxnSpPr>
        <p:spPr>
          <a:xfrm flipV="1">
            <a:off x="6881932" y="2971800"/>
            <a:ext cx="1881068" cy="2233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96341" y="2971800"/>
            <a:ext cx="104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optimum</a:t>
            </a:r>
            <a:endParaRPr lang="en-US" b="1" i="1" dirty="0"/>
          </a:p>
        </p:txBody>
      </p:sp>
      <p:sp>
        <p:nvSpPr>
          <p:cNvPr id="25" name="Freeform 24"/>
          <p:cNvSpPr/>
          <p:nvPr/>
        </p:nvSpPr>
        <p:spPr>
          <a:xfrm>
            <a:off x="7086600" y="2362200"/>
            <a:ext cx="1523999" cy="609600"/>
          </a:xfrm>
          <a:custGeom>
            <a:avLst/>
            <a:gdLst>
              <a:gd name="connsiteX0" fmla="*/ 0 w 1378857"/>
              <a:gd name="connsiteY0" fmla="*/ 0 h 856343"/>
              <a:gd name="connsiteX1" fmla="*/ 580571 w 1378857"/>
              <a:gd name="connsiteY1" fmla="*/ 696686 h 856343"/>
              <a:gd name="connsiteX2" fmla="*/ 1378857 w 1378857"/>
              <a:gd name="connsiteY2" fmla="*/ 856343 h 8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857" h="856343">
                <a:moveTo>
                  <a:pt x="0" y="0"/>
                </a:moveTo>
                <a:cubicBezTo>
                  <a:pt x="175381" y="276981"/>
                  <a:pt x="350762" y="553962"/>
                  <a:pt x="580571" y="696686"/>
                </a:cubicBezTo>
                <a:cubicBezTo>
                  <a:pt x="810380" y="839410"/>
                  <a:pt x="1094618" y="847876"/>
                  <a:pt x="1378857" y="8563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467600" y="2438400"/>
            <a:ext cx="74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M/M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0" y="1600200"/>
            <a:ext cx="1786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↓DA w/ age</a:t>
            </a:r>
            <a:endParaRPr lang="en-US" sz="24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1" grpId="1" animBg="1"/>
      <p:bldP spid="16" grpId="0"/>
      <p:bldP spid="24" grpId="0"/>
      <p:bldP spid="25" grpId="0" animBg="1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4572000" y="1828800"/>
            <a:ext cx="9906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Relationship between ICR, </a:t>
            </a:r>
            <a:r>
              <a:rPr lang="en-US" sz="2800" b="1" i="1" dirty="0" smtClean="0"/>
              <a:t>COMT</a:t>
            </a:r>
            <a:r>
              <a:rPr lang="en-US" sz="2800" b="1" dirty="0" smtClean="0"/>
              <a:t>, and Age Follows an Inverted-U Function</a:t>
            </a:r>
            <a:endParaRPr lang="en-US" sz="2800" b="1" i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030" y="6488668"/>
            <a:ext cx="464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Smith and </a:t>
            </a:r>
            <a:r>
              <a:rPr lang="en-US" dirty="0" err="1" smtClean="0">
                <a:hlinkClick r:id="rId4"/>
              </a:rPr>
              <a:t>Boettiger</a:t>
            </a:r>
            <a:r>
              <a:rPr lang="en-US" dirty="0" smtClean="0">
                <a:hlinkClick r:id="rId4"/>
              </a:rPr>
              <a:t>, </a:t>
            </a:r>
            <a:r>
              <a:rPr lang="en-US" i="1" dirty="0" smtClean="0">
                <a:hlinkClick r:id="rId4"/>
              </a:rPr>
              <a:t>Psychopharmacology </a:t>
            </a:r>
            <a:r>
              <a:rPr lang="en-US" dirty="0" smtClean="0">
                <a:hlinkClick r:id="rId4"/>
              </a:rPr>
              <a:t>2012</a:t>
            </a:r>
            <a:endParaRPr lang="en-US" dirty="0"/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 cstate="print"/>
          <a:srcRect l="13390" r="20559" b="17778"/>
          <a:stretch>
            <a:fillRect/>
          </a:stretch>
        </p:blipFill>
        <p:spPr bwMode="auto">
          <a:xfrm flipV="1">
            <a:off x="2362200" y="1295400"/>
            <a:ext cx="4876800" cy="52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172200" y="1752600"/>
            <a:ext cx="9144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019800" y="1295400"/>
            <a:ext cx="2133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3276600" y="4648200"/>
            <a:ext cx="3177086" cy="933510"/>
            <a:chOff x="1752600" y="4648200"/>
            <a:chExt cx="3177086" cy="933510"/>
          </a:xfrm>
        </p:grpSpPr>
        <p:sp>
          <p:nvSpPr>
            <p:cNvPr id="44" name="TextBox 43"/>
            <p:cNvSpPr txBox="1"/>
            <p:nvPr/>
          </p:nvSpPr>
          <p:spPr>
            <a:xfrm>
              <a:off x="2133600" y="4659868"/>
              <a:ext cx="1685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Adults (22-40)</a:t>
              </a:r>
              <a:endParaRPr lang="en-US" sz="2000" b="1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752600" y="46482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52600" y="5181600"/>
              <a:ext cx="381000" cy="381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33600" y="5181600"/>
              <a:ext cx="27960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Late Adolescents (18-21)</a:t>
              </a:r>
              <a:endParaRPr lang="en-US" sz="2000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06009" y="1143000"/>
            <a:ext cx="7171191" cy="5181600"/>
            <a:chOff x="-66641" y="1143000"/>
            <a:chExt cx="7171191" cy="5181600"/>
          </a:xfrm>
        </p:grpSpPr>
        <p:grpSp>
          <p:nvGrpSpPr>
            <p:cNvPr id="38" name="Group 37"/>
            <p:cNvGrpSpPr/>
            <p:nvPr/>
          </p:nvGrpSpPr>
          <p:grpSpPr>
            <a:xfrm>
              <a:off x="-66641" y="1143000"/>
              <a:ext cx="7171191" cy="5181600"/>
              <a:chOff x="-60069" y="1905000"/>
              <a:chExt cx="6463894" cy="4437762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-60069" y="1905000"/>
                <a:ext cx="6463894" cy="4437762"/>
                <a:chOff x="-60069" y="1905000"/>
                <a:chExt cx="6463894" cy="4437762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-60069" y="3601791"/>
                  <a:ext cx="900460" cy="448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 smtClean="0"/>
                    <a:t>↓ICR</a:t>
                  </a:r>
                  <a:endParaRPr lang="en-US" sz="2800" b="1" dirty="0"/>
                </a:p>
              </p:txBody>
            </p: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1441221" y="6342762"/>
                  <a:ext cx="3657601" cy="0"/>
                </a:xfrm>
                <a:prstGeom prst="straightConnector1">
                  <a:avLst/>
                </a:prstGeom>
                <a:ln w="698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/>
                <p:nvPr/>
              </p:nvCxnSpPr>
              <p:spPr>
                <a:xfrm flipV="1">
                  <a:off x="939661" y="1905000"/>
                  <a:ext cx="38100" cy="4267200"/>
                </a:xfrm>
                <a:prstGeom prst="straightConnector1">
                  <a:avLst/>
                </a:prstGeom>
                <a:ln w="698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2557500" y="5885934"/>
                  <a:ext cx="1483679" cy="421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600" b="1" dirty="0" smtClean="0"/>
                    <a:t>Frontal DA</a:t>
                  </a:r>
                  <a:endParaRPr lang="en-US" sz="2600" b="1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464483" y="2100784"/>
                  <a:ext cx="1939342" cy="34267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i="1" dirty="0" smtClean="0">
                      <a:latin typeface="Arial" pitchFamily="34" charset="0"/>
                      <a:cs typeface="Arial" pitchFamily="34" charset="0"/>
                    </a:rPr>
                    <a:t>COMT </a:t>
                  </a:r>
                  <a:r>
                    <a:rPr lang="en-US" sz="2000" b="1" dirty="0" smtClean="0">
                      <a:latin typeface="Arial" pitchFamily="34" charset="0"/>
                      <a:cs typeface="Arial" pitchFamily="34" charset="0"/>
                    </a:rPr>
                    <a:t>genotype</a:t>
                  </a:r>
                  <a:endParaRPr lang="en-US" sz="20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4739221" y="2492352"/>
                <a:ext cx="1373687" cy="1469537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  V/V</a:t>
                </a:r>
              </a:p>
              <a:p>
                <a:endParaRPr lang="en-US" sz="500" b="1" dirty="0" smtClean="0"/>
              </a:p>
              <a:p>
                <a:endParaRPr lang="en-US" sz="1050" b="1" dirty="0" smtClean="0"/>
              </a:p>
              <a:p>
                <a:r>
                  <a:rPr lang="en-US" sz="2400" b="1" dirty="0" smtClean="0"/>
                  <a:t>         V/M</a:t>
                </a:r>
              </a:p>
              <a:p>
                <a:endParaRPr lang="en-US" sz="1400" b="1" dirty="0" smtClean="0"/>
              </a:p>
              <a:p>
                <a:r>
                  <a:rPr lang="en-US" sz="2400" b="1" dirty="0" smtClean="0"/>
                  <a:t>         M/M</a:t>
                </a:r>
              </a:p>
              <a:p>
                <a:endParaRPr lang="en-US" sz="400" b="1" dirty="0"/>
              </a:p>
            </p:txBody>
          </p:sp>
        </p:grpSp>
        <p:pic>
          <p:nvPicPr>
            <p:cNvPr id="48" name="Picture 47" descr="WM paper Fig3_cab.png"/>
            <p:cNvPicPr>
              <a:picLocks noChangeAspect="1"/>
            </p:cNvPicPr>
            <p:nvPr/>
          </p:nvPicPr>
          <p:blipFill>
            <a:blip r:embed="rId6" cstate="print"/>
            <a:srcRect l="19312" t="3993" r="77636" b="93387"/>
            <a:stretch>
              <a:fillRect/>
            </a:stretch>
          </p:blipFill>
          <p:spPr>
            <a:xfrm>
              <a:off x="5410200" y="2912533"/>
              <a:ext cx="464820" cy="516467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5410200" y="2362200"/>
              <a:ext cx="487601" cy="609600"/>
              <a:chOff x="6553201" y="3901149"/>
              <a:chExt cx="487601" cy="670851"/>
            </a:xfrm>
          </p:grpSpPr>
          <p:pic>
            <p:nvPicPr>
              <p:cNvPr id="55" name="Picture 54" descr="blah2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6553201" y="3926475"/>
                <a:ext cx="457200" cy="605799"/>
              </a:xfrm>
              <a:prstGeom prst="rect">
                <a:avLst/>
              </a:prstGeom>
            </p:spPr>
          </p:pic>
          <p:pic>
            <p:nvPicPr>
              <p:cNvPr id="53" name="Picture 52" descr="blah.png"/>
              <p:cNvPicPr>
                <a:picLocks noChangeAspect="1"/>
              </p:cNvPicPr>
              <p:nvPr/>
            </p:nvPicPr>
            <p:blipFill>
              <a:blip r:embed="rId8" cstate="print"/>
              <a:srcRect l="50107"/>
              <a:stretch>
                <a:fillRect/>
              </a:stretch>
            </p:blipFill>
            <p:spPr>
              <a:xfrm>
                <a:off x="6773143" y="3901149"/>
                <a:ext cx="267659" cy="670851"/>
              </a:xfrm>
              <a:prstGeom prst="rect">
                <a:avLst/>
              </a:prstGeom>
            </p:spPr>
          </p:pic>
        </p:grpSp>
        <p:pic>
          <p:nvPicPr>
            <p:cNvPr id="49" name="Picture 48" descr="WM paper Fig3_cab.png"/>
            <p:cNvPicPr>
              <a:picLocks noChangeAspect="1"/>
            </p:cNvPicPr>
            <p:nvPr/>
          </p:nvPicPr>
          <p:blipFill>
            <a:blip r:embed="rId6" cstate="print"/>
            <a:srcRect l="2732" t="4386" r="93708" b="93256"/>
            <a:stretch>
              <a:fillRect/>
            </a:stretch>
          </p:blipFill>
          <p:spPr>
            <a:xfrm>
              <a:off x="5334000" y="1905000"/>
              <a:ext cx="533400" cy="45720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2362200" y="1231728"/>
            <a:ext cx="5486400" cy="5397672"/>
            <a:chOff x="4876800" y="1020056"/>
            <a:chExt cx="4012442" cy="3311177"/>
          </a:xfrm>
          <a:solidFill>
            <a:schemeClr val="bg1">
              <a:alpha val="0"/>
            </a:schemeClr>
          </a:solidFill>
        </p:grpSpPr>
        <p:sp>
          <p:nvSpPr>
            <p:cNvPr id="39" name="TextBox 38"/>
            <p:cNvSpPr txBox="1"/>
            <p:nvPr/>
          </p:nvSpPr>
          <p:spPr>
            <a:xfrm>
              <a:off x="5155442" y="1207034"/>
              <a:ext cx="3733800" cy="31241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876800" y="1020056"/>
              <a:ext cx="3331029" cy="3178629"/>
            </a:xfrm>
            <a:custGeom>
              <a:avLst/>
              <a:gdLst>
                <a:gd name="connsiteX0" fmla="*/ 0 w 3331029"/>
                <a:gd name="connsiteY0" fmla="*/ 3284765 h 3333751"/>
                <a:gd name="connsiteX1" fmla="*/ 1094015 w 3331029"/>
                <a:gd name="connsiteY1" fmla="*/ 672193 h 3333751"/>
                <a:gd name="connsiteX2" fmla="*/ 2024743 w 3331029"/>
                <a:gd name="connsiteY2" fmla="*/ 443593 h 3333751"/>
                <a:gd name="connsiteX3" fmla="*/ 3331029 w 3331029"/>
                <a:gd name="connsiteY3" fmla="*/ 3333751 h 333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1029" h="3333751">
                  <a:moveTo>
                    <a:pt x="0" y="3284765"/>
                  </a:moveTo>
                  <a:cubicBezTo>
                    <a:pt x="378279" y="2215243"/>
                    <a:pt x="756558" y="1145722"/>
                    <a:pt x="1094015" y="672193"/>
                  </a:cubicBezTo>
                  <a:cubicBezTo>
                    <a:pt x="1431472" y="198664"/>
                    <a:pt x="1651907" y="0"/>
                    <a:pt x="2024743" y="443593"/>
                  </a:cubicBezTo>
                  <a:cubicBezTo>
                    <a:pt x="2397579" y="887186"/>
                    <a:pt x="2864304" y="2110468"/>
                    <a:pt x="3331029" y="3333751"/>
                  </a:cubicBezTo>
                </a:path>
              </a:pathLst>
            </a:custGeom>
            <a:grpFill/>
            <a:ln w="952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209800" y="5410200"/>
            <a:ext cx="228600" cy="381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Revisiting ICR as an Intermediate Phenotype for Alcohol Use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6248400" cy="527279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Good psychometric properties: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measure consistent &amp; stable over time </a:t>
            </a:r>
          </a:p>
          <a:p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Measure related to the disorder it is associated with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(explains symptoms)</a:t>
            </a:r>
          </a:p>
          <a:p>
            <a:endParaRPr lang="en-US" sz="1400" b="1" dirty="0" smtClean="0"/>
          </a:p>
          <a:p>
            <a:r>
              <a:rPr lang="en-US" sz="3000" b="1" dirty="0" smtClean="0"/>
              <a:t>Sufficiently Heritable </a:t>
            </a:r>
            <a:r>
              <a:rPr lang="en-US" sz="2800" b="1" dirty="0" smtClean="0"/>
              <a:t>(genetic basis)</a:t>
            </a:r>
          </a:p>
          <a:p>
            <a:endParaRPr lang="en-US" sz="1400" b="1" dirty="0" smtClean="0"/>
          </a:p>
          <a:p>
            <a:r>
              <a:rPr lang="en-US" sz="3000" b="1" dirty="0" smtClean="0"/>
              <a:t>Show increased expression in unaffected relatives of those with the disorder</a:t>
            </a:r>
          </a:p>
        </p:txBody>
      </p:sp>
      <p:grpSp>
        <p:nvGrpSpPr>
          <p:cNvPr id="5" name="Group 6"/>
          <p:cNvGrpSpPr/>
          <p:nvPr/>
        </p:nvGrpSpPr>
        <p:grpSpPr>
          <a:xfrm>
            <a:off x="0" y="1295400"/>
            <a:ext cx="9372600" cy="523220"/>
            <a:chOff x="0" y="1447800"/>
            <a:chExt cx="9372600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0" y="1447800"/>
              <a:ext cx="8924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Criteria:					                 Met by ICR?</a:t>
              </a:r>
              <a:endParaRPr lang="en-US" sz="2800" b="1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905000"/>
              <a:ext cx="9372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391400" y="1905000"/>
            <a:ext cx="78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YES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41910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</a:rPr>
              <a:t>COMT</a:t>
            </a:r>
            <a:r>
              <a:rPr lang="en-US" sz="2000" b="1" dirty="0" smtClean="0">
                <a:solidFill>
                  <a:srgbClr val="C00000"/>
                </a:solidFill>
              </a:rPr>
              <a:t> modulates ICR via an inverted-U function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3124200"/>
            <a:ext cx="788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YES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8478" y="5308937"/>
            <a:ext cx="270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↑ICR in </a:t>
            </a:r>
            <a:r>
              <a:rPr lang="en-US" sz="2000" b="1" u="sng" dirty="0" smtClean="0">
                <a:solidFill>
                  <a:srgbClr val="C00000"/>
                </a:solidFill>
              </a:rPr>
              <a:t>adults </a:t>
            </a:r>
            <a:r>
              <a:rPr lang="en-US" sz="2000" b="1" dirty="0" smtClean="0">
                <a:solidFill>
                  <a:srgbClr val="C00000"/>
                </a:solidFill>
              </a:rPr>
              <a:t>with 1° family members with an AUD</a:t>
            </a:r>
            <a:endParaRPr lang="en-US" sz="2000" b="1" dirty="0">
              <a:solidFill>
                <a:srgbClr val="C0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00800" y="1752600"/>
            <a:ext cx="0" cy="51054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95071"/>
            <a:ext cx="9144000" cy="1200329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ICR appears to be a useful intermediate phenotype for AUDs </a:t>
            </a:r>
            <a:r>
              <a:rPr lang="en-US" sz="3200" b="1" dirty="0" smtClean="0">
                <a:solidFill>
                  <a:srgbClr val="C00000"/>
                </a:solidFill>
              </a:rPr>
              <a:t>in </a:t>
            </a:r>
            <a:r>
              <a:rPr lang="en-US" sz="3200" b="1" i="1" dirty="0" smtClean="0">
                <a:solidFill>
                  <a:srgbClr val="C00000"/>
                </a:solidFill>
              </a:rPr>
              <a:t>26-40 year old adults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1903274"/>
            <a:ext cx="1828800" cy="175432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15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15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0" grpId="0"/>
      <p:bldP spid="11" grpId="0"/>
      <p:bldP spid="16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11"/>
          <a:stretch/>
        </p:blipFill>
        <p:spPr>
          <a:xfrm>
            <a:off x="3709388" y="2057400"/>
            <a:ext cx="5282212" cy="4038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+mn-lt"/>
              </a:rPr>
              <a:t>Modulation of ICR within individuals?</a:t>
            </a:r>
            <a:endParaRPr lang="en-US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6248400"/>
          </a:xfrm>
        </p:spPr>
        <p:txBody>
          <a:bodyPr>
            <a:normAutofit/>
          </a:bodyPr>
          <a:lstStyle/>
          <a:p>
            <a:pPr marL="569913" lvl="1" indent="-514350">
              <a:buFont typeface="Arial" pitchFamily="34" charset="0"/>
              <a:buAutoNum type="arabicParenR"/>
            </a:pPr>
            <a:endParaRPr lang="en-US" b="1" dirty="0" smtClean="0"/>
          </a:p>
          <a:p>
            <a:pPr marL="569913" lvl="1" indent="-514350">
              <a:buAutoNum type="arabicParenR"/>
            </a:pPr>
            <a:endParaRPr lang="en-US" b="1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7620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Kelm</a:t>
            </a:r>
            <a:r>
              <a:rPr lang="en-US" sz="2000" b="1" dirty="0" smtClean="0"/>
              <a:t> &amp; Boettiger, 2013 (healthy young men, mean age=26, n=15)</a:t>
            </a:r>
          </a:p>
          <a:p>
            <a:endParaRPr lang="en-US" sz="2000" b="1" dirty="0"/>
          </a:p>
          <a:p>
            <a:r>
              <a:rPr lang="en-US" sz="2000" b="1" dirty="0" smtClean="0"/>
              <a:t>Global dopamine depletion via an amino acid beverage </a:t>
            </a:r>
            <a:r>
              <a:rPr lang="en-US" sz="2000" b="1" dirty="0"/>
              <a:t>deficit in phenylalanine</a:t>
            </a:r>
            <a:endParaRPr lang="en-US" sz="2000" dirty="0"/>
          </a:p>
          <a:p>
            <a:r>
              <a:rPr lang="en-US" sz="2000" b="1" dirty="0" smtClean="0"/>
              <a:t>&amp; tyrosine (P/T-), the necessary perquisites for dopamine synthesis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842" r="35536" b="-1"/>
          <a:stretch/>
        </p:blipFill>
        <p:spPr>
          <a:xfrm>
            <a:off x="267508" y="2150275"/>
            <a:ext cx="3284220" cy="3702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2469" y="2297668"/>
            <a:ext cx="18473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334000"/>
            <a:ext cx="118629" cy="3082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5896" y="5801683"/>
            <a:ext cx="2607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Leyton</a:t>
            </a:r>
            <a:r>
              <a:rPr lang="en-US" dirty="0" smtClean="0"/>
              <a:t> et al, 2004</a:t>
            </a:r>
          </a:p>
          <a:p>
            <a:pPr algn="ctr"/>
            <a:r>
              <a:rPr lang="en-US" dirty="0" smtClean="0"/>
              <a:t>P/T- reduces DA signaling </a:t>
            </a:r>
          </a:p>
          <a:p>
            <a:pPr algn="ctr"/>
            <a:r>
              <a:rPr lang="en-US" dirty="0" smtClean="0"/>
              <a:t>measured with PET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657600" y="2069068"/>
            <a:ext cx="3383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84081" y="2062406"/>
            <a:ext cx="33838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199553" y="6008132"/>
            <a:ext cx="2989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 treatment’s effectiveness </a:t>
            </a:r>
          </a:p>
          <a:p>
            <a:r>
              <a:rPr lang="en-US" b="1" dirty="0" smtClean="0"/>
              <a:t>depends on COMT genotype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73070" y="4490794"/>
            <a:ext cx="1213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COMT SNP</a:t>
            </a:r>
            <a:endParaRPr lang="en-US" b="1" u="sng" dirty="0"/>
          </a:p>
        </p:txBody>
      </p:sp>
    </p:spTree>
    <p:custDataLst>
      <p:tags r:id="rId1"/>
    </p:custDataLst>
  </p:cSld>
  <p:clrMapOvr>
    <a:masterClrMapping/>
  </p:clrMapOvr>
  <p:transition advTm="62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Implications and Future Directions</a:t>
            </a:r>
            <a:endParaRPr lang="en-US" sz="36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rmAutofit/>
          </a:bodyPr>
          <a:lstStyle/>
          <a:p>
            <a:r>
              <a:rPr lang="en-US" dirty="0" smtClean="0"/>
              <a:t>If an inverted-U function explains ICR behavior, therapies that intervene to reduce ICR will need to consider where on the curve individuals lie.</a:t>
            </a:r>
          </a:p>
          <a:p>
            <a:pPr lvl="1"/>
            <a:r>
              <a:rPr lang="en-US" i="1" dirty="0" smtClean="0"/>
              <a:t>COMT</a:t>
            </a:r>
            <a:r>
              <a:rPr lang="en-US" dirty="0" smtClean="0"/>
              <a:t> genotype, age, and menstrual cycle/</a:t>
            </a:r>
            <a:r>
              <a:rPr lang="en-US" dirty="0" err="1" smtClean="0"/>
              <a:t>estradiol</a:t>
            </a:r>
            <a:r>
              <a:rPr lang="en-US" dirty="0" smtClean="0"/>
              <a:t> status may all need to be considered</a:t>
            </a:r>
          </a:p>
          <a:p>
            <a:pPr lvl="1"/>
            <a:endParaRPr lang="en-US" sz="1100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24000" y="2057400"/>
            <a:ext cx="5867400" cy="4394775"/>
            <a:chOff x="685800" y="2362200"/>
            <a:chExt cx="5867400" cy="4394775"/>
          </a:xfrm>
        </p:grpSpPr>
        <p:grpSp>
          <p:nvGrpSpPr>
            <p:cNvPr id="10" name="Group 9"/>
            <p:cNvGrpSpPr/>
            <p:nvPr/>
          </p:nvGrpSpPr>
          <p:grpSpPr>
            <a:xfrm>
              <a:off x="2514600" y="2362200"/>
              <a:ext cx="4038600" cy="4394775"/>
              <a:chOff x="2514600" y="2362200"/>
              <a:chExt cx="4038600" cy="4394775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2514600" y="2362200"/>
                <a:ext cx="4038600" cy="3733800"/>
              </a:xfrm>
              <a:custGeom>
                <a:avLst/>
                <a:gdLst>
                  <a:gd name="connsiteX0" fmla="*/ 0 w 2167467"/>
                  <a:gd name="connsiteY0" fmla="*/ 1975556 h 1975556"/>
                  <a:gd name="connsiteX1" fmla="*/ 1083733 w 2167467"/>
                  <a:gd name="connsiteY1" fmla="*/ 0 h 1975556"/>
                  <a:gd name="connsiteX2" fmla="*/ 2167467 w 2167467"/>
                  <a:gd name="connsiteY2" fmla="*/ 1975556 h 197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7467" h="1975556">
                    <a:moveTo>
                      <a:pt x="0" y="1975556"/>
                    </a:moveTo>
                    <a:cubicBezTo>
                      <a:pt x="361244" y="987778"/>
                      <a:pt x="722489" y="0"/>
                      <a:pt x="1083733" y="0"/>
                    </a:cubicBezTo>
                    <a:cubicBezTo>
                      <a:pt x="1444977" y="0"/>
                      <a:pt x="1806222" y="987778"/>
                      <a:pt x="2167467" y="1975556"/>
                    </a:cubicBezTo>
                  </a:path>
                </a:pathLst>
              </a:cu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Triangle 7"/>
              <p:cNvSpPr/>
              <p:nvPr/>
            </p:nvSpPr>
            <p:spPr>
              <a:xfrm rot="16200000">
                <a:off x="3963580" y="4496978"/>
                <a:ext cx="759642" cy="3657602"/>
              </a:xfrm>
              <a:prstGeom prst="rtTriangle">
                <a:avLst/>
              </a:pr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800600" y="6172200"/>
                <a:ext cx="13967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</a:rPr>
                  <a:t>PFC DA</a:t>
                </a:r>
                <a:endParaRPr lang="en-US" sz="32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V="1">
              <a:off x="2133600" y="2362200"/>
              <a:ext cx="0" cy="373380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5800" y="3962400"/>
              <a:ext cx="133241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/>
                <a:t>↓ICR</a:t>
              </a:r>
              <a:endParaRPr lang="en-US" sz="4000" b="1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3810000" y="38100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77000" y="3810000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91000" y="3886200"/>
            <a:ext cx="131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ICR=0.7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3886200"/>
            <a:ext cx="131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ICR=0.7</a:t>
            </a:r>
            <a:endParaRPr lang="en-US" sz="28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267200" y="3048000"/>
            <a:ext cx="457200" cy="83820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74163" y="3124200"/>
            <a:ext cx="1117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↑DA 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(agonist)</a:t>
            </a:r>
            <a:endParaRPr lang="en-US" sz="2000" b="1" dirty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324600" y="2667000"/>
            <a:ext cx="533400" cy="11430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05600" y="2743200"/>
            <a:ext cx="14648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↓DA 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(antagonist)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3048000"/>
            <a:ext cx="3276600" cy="3810000"/>
            <a:chOff x="9144000" y="2209800"/>
            <a:chExt cx="3276600" cy="3310354"/>
          </a:xfrm>
        </p:grpSpPr>
        <p:graphicFrame>
          <p:nvGraphicFramePr>
            <p:cNvPr id="21" name="Chart 20"/>
            <p:cNvGraphicFramePr/>
            <p:nvPr/>
          </p:nvGraphicFramePr>
          <p:xfrm>
            <a:off x="9144000" y="2209800"/>
            <a:ext cx="3038475" cy="2895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9753600" y="4876800"/>
              <a:ext cx="2667000" cy="338554"/>
            </a:xfrm>
            <a:prstGeom prst="rect">
              <a:avLst/>
            </a:prstGeom>
            <a:solidFill>
              <a:prstClr val="white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        V/V  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/M   </a:t>
              </a:r>
              <a:r>
                <a:rPr lang="en-US" sz="1600" b="1" dirty="0" err="1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/M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134600" y="5181600"/>
              <a:ext cx="1447800" cy="338554"/>
            </a:xfrm>
            <a:prstGeom prst="rect">
              <a:avLst/>
            </a:prstGeom>
            <a:solidFill>
              <a:prstClr val="white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        COMT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3" name="Chart 32"/>
          <p:cNvGraphicFramePr/>
          <p:nvPr/>
        </p:nvGraphicFramePr>
        <p:xfrm>
          <a:off x="304800" y="3048000"/>
          <a:ext cx="2362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838200" y="2935069"/>
            <a:ext cx="1828800" cy="646331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Adults from Smith &amp; </a:t>
            </a:r>
            <a:r>
              <a:rPr lang="en-US" sz="1200" b="1" dirty="0" err="1" smtClean="0"/>
              <a:t>Boettiger</a:t>
            </a:r>
            <a:r>
              <a:rPr lang="en-US" sz="1200" b="1" dirty="0" smtClean="0"/>
              <a:t>, 2012</a:t>
            </a:r>
          </a:p>
          <a:p>
            <a:pPr algn="ctr"/>
            <a:r>
              <a:rPr lang="en-US" sz="1200" b="1" i="1" dirty="0" smtClean="0"/>
              <a:t>Psychopharmacology</a:t>
            </a:r>
            <a:endParaRPr lang="en-US" sz="12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762000" y="6019800"/>
            <a:ext cx="2362200" cy="153888"/>
          </a:xfrm>
          <a:prstGeom prst="rect">
            <a:avLst/>
          </a:prstGeom>
          <a:solidFill>
            <a:prstClr val="white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838200" y="6019800"/>
            <a:ext cx="1981200" cy="74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48200" y="2667000"/>
            <a:ext cx="131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ICR=0.4</a:t>
            </a:r>
            <a:endParaRPr lang="en-US" sz="2800" b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629400" y="4343400"/>
            <a:ext cx="304800" cy="762000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3276600" y="4191000"/>
            <a:ext cx="457200" cy="10668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724400" y="5029200"/>
            <a:ext cx="1314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ICR=0.9</a:t>
            </a:r>
            <a:endParaRPr lang="en-US" sz="2800" b="1" dirty="0"/>
          </a:p>
        </p:txBody>
      </p:sp>
      <p:pic>
        <p:nvPicPr>
          <p:cNvPr id="32" name="Picture 16" descr="http://www.funwallz.com/image/dna-strands-icon-hd-wallpaper-83692.jpg"/>
          <p:cNvPicPr>
            <a:picLocks noChangeAspect="1" noChangeArrowheads="1"/>
          </p:cNvPicPr>
          <p:nvPr/>
        </p:nvPicPr>
        <p:blipFill>
          <a:blip r:embed="rId6" cstate="print"/>
          <a:srcRect l="14309" t="6504" r="12846" b="10558"/>
          <a:stretch>
            <a:fillRect/>
          </a:stretch>
        </p:blipFill>
        <p:spPr bwMode="auto">
          <a:xfrm rot="2726493">
            <a:off x="3358327" y="4352506"/>
            <a:ext cx="1770084" cy="1612248"/>
          </a:xfrm>
          <a:prstGeom prst="rect">
            <a:avLst/>
          </a:prstGeom>
          <a:noFill/>
        </p:spPr>
      </p:pic>
      <p:sp>
        <p:nvSpPr>
          <p:cNvPr id="35" name="Oval 34"/>
          <p:cNvSpPr/>
          <p:nvPr/>
        </p:nvSpPr>
        <p:spPr>
          <a:xfrm>
            <a:off x="3505200" y="4724400"/>
            <a:ext cx="6858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</a:t>
            </a:r>
            <a:r>
              <a:rPr lang="en-US" sz="1400" baseline="-25000" dirty="0" smtClean="0"/>
              <a:t>3</a:t>
            </a:r>
            <a:endParaRPr lang="en-US" sz="1400" baseline="-25000" dirty="0"/>
          </a:p>
        </p:txBody>
      </p:sp>
      <p:sp>
        <p:nvSpPr>
          <p:cNvPr id="36" name="Oval 35"/>
          <p:cNvSpPr/>
          <p:nvPr/>
        </p:nvSpPr>
        <p:spPr>
          <a:xfrm>
            <a:off x="4267200" y="5257800"/>
            <a:ext cx="685800" cy="381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CH</a:t>
            </a:r>
            <a:r>
              <a:rPr lang="en-US" sz="1400" baseline="-25000" dirty="0" smtClean="0"/>
              <a:t>3</a:t>
            </a:r>
            <a:endParaRPr lang="en-US" sz="14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2819400" y="2895600"/>
            <a:ext cx="6248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800" dirty="0" smtClean="0"/>
              <a:t> Epigenetic variation in </a:t>
            </a:r>
            <a:r>
              <a:rPr lang="en-US" sz="2800" i="1" dirty="0" smtClean="0"/>
              <a:t>COMT</a:t>
            </a:r>
            <a:r>
              <a:rPr lang="en-US" sz="2800" dirty="0" smtClean="0"/>
              <a:t> as   explanation of variance?</a:t>
            </a:r>
          </a:p>
          <a:p>
            <a:endParaRPr lang="en-US" sz="1400" dirty="0" smtClean="0"/>
          </a:p>
          <a:p>
            <a:r>
              <a:rPr lang="en-US" sz="2000" dirty="0" smtClean="0">
                <a:hlinkClick r:id="rId7"/>
              </a:rPr>
              <a:t>Swift-</a:t>
            </a:r>
            <a:r>
              <a:rPr lang="en-US" sz="2000" dirty="0" err="1" smtClean="0">
                <a:hlinkClick r:id="rId7"/>
              </a:rPr>
              <a:t>Scanlan</a:t>
            </a:r>
            <a:r>
              <a:rPr lang="en-US" sz="2000" dirty="0" smtClean="0">
                <a:hlinkClick r:id="rId7"/>
              </a:rPr>
              <a:t> T, </a:t>
            </a:r>
            <a:r>
              <a:rPr lang="en-US" sz="2000" b="1" dirty="0" smtClean="0">
                <a:hlinkClick r:id="rId7"/>
              </a:rPr>
              <a:t>Smith CT</a:t>
            </a:r>
            <a:r>
              <a:rPr lang="en-US" sz="2000" dirty="0" smtClean="0">
                <a:hlinkClick r:id="rId7"/>
              </a:rPr>
              <a:t>, </a:t>
            </a:r>
            <a:r>
              <a:rPr lang="en-US" sz="2000" dirty="0" err="1" smtClean="0">
                <a:hlinkClick r:id="rId7"/>
              </a:rPr>
              <a:t>Bardowell</a:t>
            </a:r>
            <a:r>
              <a:rPr lang="en-US" sz="2000" dirty="0" smtClean="0">
                <a:hlinkClick r:id="rId7"/>
              </a:rPr>
              <a:t> SA, </a:t>
            </a:r>
            <a:r>
              <a:rPr lang="en-US" sz="2000" dirty="0" err="1" smtClean="0">
                <a:hlinkClick r:id="rId7"/>
              </a:rPr>
              <a:t>Boettiger</a:t>
            </a:r>
            <a:r>
              <a:rPr lang="en-US" sz="2000" dirty="0" smtClean="0">
                <a:hlinkClick r:id="rId7"/>
              </a:rPr>
              <a:t> CA (2014), </a:t>
            </a:r>
            <a:r>
              <a:rPr lang="en-US" sz="2000" i="1" dirty="0" smtClean="0">
                <a:hlinkClick r:id="rId7"/>
              </a:rPr>
              <a:t>BMC Medical Genomics</a:t>
            </a:r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1000" i="1" dirty="0" smtClean="0"/>
          </a:p>
          <a:p>
            <a:pPr>
              <a:buFontTx/>
              <a:buChar char="-"/>
            </a:pPr>
            <a:r>
              <a:rPr lang="en-US" sz="2000" i="1" dirty="0" smtClean="0"/>
              <a:t>↑COMT</a:t>
            </a:r>
            <a:r>
              <a:rPr lang="en-US" sz="2000" dirty="0" smtClean="0"/>
              <a:t> Met alleles →↓ </a:t>
            </a:r>
            <a:r>
              <a:rPr lang="en-US" sz="2000" i="1" dirty="0" smtClean="0"/>
              <a:t>COMT</a:t>
            </a:r>
            <a:r>
              <a:rPr lang="en-US" sz="2000" dirty="0" smtClean="0"/>
              <a:t> </a:t>
            </a:r>
            <a:r>
              <a:rPr lang="en-US" sz="2000" dirty="0" err="1" smtClean="0"/>
              <a:t>methylation</a:t>
            </a:r>
            <a:endParaRPr lang="en-US" sz="2000" dirty="0" smtClean="0"/>
          </a:p>
          <a:p>
            <a:pPr>
              <a:buFontTx/>
              <a:buChar char="-"/>
            </a:pPr>
            <a:r>
              <a:rPr lang="en-US" sz="2000" i="1" dirty="0" smtClean="0"/>
              <a:t> COMT </a:t>
            </a:r>
            <a:r>
              <a:rPr lang="en-US" sz="2000" dirty="0" smtClean="0"/>
              <a:t>Met carriers: ↑</a:t>
            </a:r>
            <a:r>
              <a:rPr lang="en-US" sz="2000" i="1" dirty="0" smtClean="0"/>
              <a:t>COMT</a:t>
            </a:r>
            <a:r>
              <a:rPr lang="en-US" sz="2000" dirty="0" smtClean="0"/>
              <a:t> </a:t>
            </a:r>
            <a:r>
              <a:rPr lang="en-US" sz="2000" dirty="0" err="1" smtClean="0"/>
              <a:t>hypomethylation</a:t>
            </a:r>
            <a:r>
              <a:rPr lang="en-US" sz="2000" dirty="0" smtClean="0"/>
              <a:t>  w/ ↓SES, ↑hazardous alcohol use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5105400" y="4854714"/>
            <a:ext cx="3221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↑ </a:t>
            </a:r>
            <a:r>
              <a:rPr lang="en-US" sz="2000" b="1" dirty="0" err="1" smtClean="0"/>
              <a:t>Methylation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↓ COMT enzyme expression</a:t>
            </a: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22" grpId="0"/>
      <p:bldP spid="22" grpId="1"/>
      <p:bldP spid="28" grpId="0"/>
      <p:bldP spid="28" grpId="1"/>
      <p:bldGraphic spid="33" grpId="0">
        <p:bldAsOne/>
      </p:bldGraphic>
      <p:bldGraphic spid="33" grpId="1" uiExpand="1">
        <p:bldAsOne/>
      </p:bldGraphic>
      <p:bldP spid="34" grpId="0" animBg="1"/>
      <p:bldP spid="34" grpId="1" uiExpand="1" animBg="1"/>
      <p:bldP spid="41" grpId="0" uiExpand="1" animBg="1"/>
      <p:bldP spid="29" grpId="0"/>
      <p:bldP spid="29" grpId="1"/>
      <p:bldP spid="45" grpId="0"/>
      <p:bldP spid="45" grpId="1"/>
      <p:bldP spid="35" grpId="0" animBg="1"/>
      <p:bldP spid="36" grpId="0" animBg="1"/>
      <p:bldP spid="24" grpId="0" uiExpand="1" build="allAtOnce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Positron Emission Tomography &amp; Measurement of Dopamine Signaling in the Human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+mn-lt"/>
              </a:rPr>
              <a:t>Outline</a:t>
            </a:r>
            <a:endParaRPr lang="en-US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248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Dopamine and drugs of abuse</a:t>
            </a:r>
          </a:p>
          <a:p>
            <a:r>
              <a:rPr lang="en-US" sz="2800" b="1" dirty="0" smtClean="0"/>
              <a:t>Intermediate phenotypes &amp; study of drug/alcohol abuse</a:t>
            </a:r>
          </a:p>
          <a:p>
            <a:r>
              <a:rPr lang="en-US" sz="2800" b="1" dirty="0" smtClean="0"/>
              <a:t>Immediate Reward Selection Bias</a:t>
            </a:r>
          </a:p>
          <a:p>
            <a:pPr lvl="2"/>
            <a:r>
              <a:rPr lang="en-US" dirty="0" smtClean="0"/>
              <a:t>Definition &amp; Measurement = Impulsive Choice Ratio (ICR)</a:t>
            </a:r>
          </a:p>
          <a:p>
            <a:pPr marL="569913" lvl="1" indent="-514350">
              <a:buNone/>
            </a:pPr>
            <a:endParaRPr lang="en-US" sz="1600" b="1" dirty="0" smtClean="0"/>
          </a:p>
          <a:p>
            <a:pPr marL="569913" lvl="1" indent="-514350">
              <a:buAutoNum type="arabicParenR"/>
            </a:pPr>
            <a:r>
              <a:rPr lang="en-US" b="1" dirty="0" smtClean="0"/>
              <a:t>ICR as intermediate phenotype for alcohol use disorder</a:t>
            </a:r>
          </a:p>
          <a:p>
            <a:pPr marL="569913" lvl="1" indent="-514350">
              <a:buAutoNum type="arabicParenR"/>
            </a:pPr>
            <a:endParaRPr lang="en-US" b="1" dirty="0" smtClean="0"/>
          </a:p>
          <a:p>
            <a:pPr marL="569913" lvl="1" indent="-514350">
              <a:buAutoNum type="arabicParenR"/>
            </a:pPr>
            <a:r>
              <a:rPr lang="en-US" b="1" dirty="0" smtClean="0"/>
              <a:t>ICR modulation by dopamine, implications for personalized dopaminergic treatments</a:t>
            </a:r>
          </a:p>
          <a:p>
            <a:pPr marL="569913" lvl="1" indent="-514350">
              <a:buAutoNum type="arabicParenR"/>
            </a:pPr>
            <a:endParaRPr lang="en-US" b="1" dirty="0" smtClean="0"/>
          </a:p>
          <a:p>
            <a:pPr marL="569913" lvl="1" indent="-514350">
              <a:buFont typeface="Arial" pitchFamily="34" charset="0"/>
              <a:buAutoNum type="arabicParenR"/>
            </a:pPr>
            <a:r>
              <a:rPr lang="en-US" b="1" dirty="0" smtClean="0"/>
              <a:t>Using Positron Emission Tomography (PET) to evaluate the role of dopamine in ICR and risk for drug abuse</a:t>
            </a:r>
            <a:endParaRPr lang="en-US" dirty="0" smtClean="0"/>
          </a:p>
          <a:p>
            <a:pPr lvl="2"/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 advTm="629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1554"/>
            <a:ext cx="78867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Positron Emission Tomography (PET)</a:t>
            </a:r>
            <a:endParaRPr lang="en-US" b="1" dirty="0"/>
          </a:p>
        </p:txBody>
      </p:sp>
      <p:pic>
        <p:nvPicPr>
          <p:cNvPr id="1026" name="Picture 2" descr="Image result for positron emission tom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62" y="1748386"/>
            <a:ext cx="5494661" cy="402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1395" t="16171" r="1" b="6740"/>
          <a:stretch/>
        </p:blipFill>
        <p:spPr>
          <a:xfrm>
            <a:off x="6536587" y="1732893"/>
            <a:ext cx="1576052" cy="1852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666" y="5097939"/>
            <a:ext cx="127846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Positron emitting tracer</a:t>
            </a:r>
          </a:p>
          <a:p>
            <a:pPr algn="ctr"/>
            <a:r>
              <a:rPr lang="en-US" sz="1350" b="1" baseline="30000" dirty="0"/>
              <a:t>11</a:t>
            </a:r>
            <a:r>
              <a:rPr lang="en-US" sz="1350" b="1" dirty="0"/>
              <a:t>C, </a:t>
            </a:r>
            <a:r>
              <a:rPr lang="en-US" sz="1350" b="1" baseline="30000" dirty="0"/>
              <a:t>18</a:t>
            </a:r>
            <a:r>
              <a:rPr lang="en-US" sz="1350" b="1" dirty="0"/>
              <a:t>F</a:t>
            </a:r>
          </a:p>
        </p:txBody>
      </p:sp>
      <p:cxnSp>
        <p:nvCxnSpPr>
          <p:cNvPr id="7" name="Straight Arrow Connector 6"/>
          <p:cNvCxnSpPr>
            <a:stCxn id="4" idx="3"/>
          </p:cNvCxnSpPr>
          <p:nvPr/>
        </p:nvCxnSpPr>
        <p:spPr>
          <a:xfrm flipV="1">
            <a:off x="1490133" y="5377010"/>
            <a:ext cx="321734" cy="7872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123" y="3761664"/>
            <a:ext cx="2173331" cy="21507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053666" y="4912784"/>
            <a:ext cx="60899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8480805">
            <a:off x="7856556" y="5216215"/>
            <a:ext cx="1847207" cy="1055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3730752" y="1748386"/>
            <a:ext cx="2715768" cy="214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571321" y="3842734"/>
            <a:ext cx="2715768" cy="214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052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animBg="1"/>
      <p:bldP spid="5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8235" y="72709"/>
            <a:ext cx="9144000" cy="9941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/>
              <a:t>Dopamine system function can be measured at a variety of nodes. </a:t>
            </a:r>
            <a:endParaRPr lang="en-US" sz="33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94585"/>
            <a:ext cx="6741530" cy="526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347859" y="4419600"/>
            <a:ext cx="605141" cy="7477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5147372" y="5671632"/>
            <a:ext cx="265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 Receptors (D2/3)</a:t>
            </a:r>
          </a:p>
        </p:txBody>
      </p:sp>
      <p:sp>
        <p:nvSpPr>
          <p:cNvPr id="8" name="Rectangle 7"/>
          <p:cNvSpPr/>
          <p:nvPr/>
        </p:nvSpPr>
        <p:spPr>
          <a:xfrm>
            <a:off x="5562600" y="1750726"/>
            <a:ext cx="2335190" cy="757884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073154" y="3015573"/>
            <a:ext cx="1444087" cy="91189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-93212" y="5944554"/>
            <a:ext cx="4042472" cy="158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ts val="2391"/>
              </a:spcAft>
            </a:pPr>
            <a:r>
              <a:rPr lang="en-US" altLang="en-US" sz="1275" dirty="0">
                <a:solidFill>
                  <a:schemeClr val="tx1"/>
                </a:solidFill>
              </a:rPr>
              <a:t> </a:t>
            </a:r>
          </a:p>
          <a:p>
            <a:pPr algn="ctr">
              <a:spcAft>
                <a:spcPts val="2063"/>
              </a:spcAft>
            </a:pPr>
            <a:r>
              <a:rPr lang="en-US" altLang="en-US" b="1" i="1" dirty="0">
                <a:solidFill>
                  <a:schemeClr val="tx1"/>
                </a:solidFill>
              </a:rPr>
              <a:t>Weinstein et al., 2017 Biological Psychiatry</a:t>
            </a:r>
            <a:r>
              <a:rPr lang="en-US" altLang="en-US" b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02753" y="1743106"/>
            <a:ext cx="1992636" cy="89057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1129740" y="4173891"/>
            <a:ext cx="1513675" cy="89057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6098975" y="4128085"/>
            <a:ext cx="1992636" cy="1228163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6070400" y="2874935"/>
            <a:ext cx="1846440" cy="1052528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912142" y="5167301"/>
            <a:ext cx="498058" cy="50433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05056" y="1315649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FMT PET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hlinkClick r:id="rId2"/>
              </a:rPr>
              <a:t>Smith et al., 2016 Journal of Neurophysiology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Modulation of impulsivity and reward sensitivity in intertemporal choice by striatal and midbrain dopamine synthesis in healthy adults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72200" y="1600200"/>
            <a:ext cx="2276475" cy="3238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813" y="1676400"/>
            <a:ext cx="5943600" cy="494035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9600" y="2514600"/>
            <a:ext cx="9144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48400" y="1600200"/>
            <a:ext cx="260931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62950" y="1666875"/>
            <a:ext cx="260931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1600200"/>
            <a:ext cx="2451681" cy="3238500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30563" y="5344120"/>
            <a:ext cx="3113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↓ midbrain DA synthesis,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↑ sensitivity to reward magnitude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38200" y="5257800"/>
            <a:ext cx="4572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7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58235" y="72709"/>
            <a:ext cx="9144000" cy="9941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b="1" dirty="0" smtClean="0"/>
              <a:t>Dopamine system function can be measured at a variety of nodes. </a:t>
            </a:r>
            <a:endParaRPr lang="en-US" sz="33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70" y="1094585"/>
            <a:ext cx="6741530" cy="526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350905" y="4419600"/>
            <a:ext cx="605141" cy="7477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4150418" y="5671632"/>
            <a:ext cx="265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 Receptors (D2/3)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3015573"/>
            <a:ext cx="1444087" cy="91189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205799" y="1743106"/>
            <a:ext cx="1992636" cy="89057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132786" y="4173891"/>
            <a:ext cx="1513675" cy="89057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ectangle 16"/>
          <p:cNvSpPr/>
          <p:nvPr/>
        </p:nvSpPr>
        <p:spPr>
          <a:xfrm>
            <a:off x="5102021" y="4128085"/>
            <a:ext cx="1992636" cy="1228163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/>
          <p:cNvSpPr/>
          <p:nvPr/>
        </p:nvSpPr>
        <p:spPr>
          <a:xfrm>
            <a:off x="5073446" y="2874935"/>
            <a:ext cx="1846440" cy="1052528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915188" y="5167301"/>
            <a:ext cx="498058" cy="50433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0" y="141691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FMT PET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0338" y="2620152"/>
            <a:ext cx="2196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Change in </a:t>
            </a:r>
            <a:r>
              <a:rPr lang="en-US" sz="2000" b="1" dirty="0" err="1" smtClean="0">
                <a:solidFill>
                  <a:srgbClr val="00B050"/>
                </a:solidFill>
              </a:rPr>
              <a:t>Fallypride</a:t>
            </a:r>
            <a:r>
              <a:rPr lang="en-US" sz="2000" b="1" dirty="0" smtClean="0">
                <a:solidFill>
                  <a:srgbClr val="00B050"/>
                </a:solidFill>
              </a:rPr>
              <a:t> BP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ND</a:t>
            </a:r>
            <a:r>
              <a:rPr lang="en-US" sz="2000" b="1" dirty="0" smtClean="0">
                <a:solidFill>
                  <a:srgbClr val="00B050"/>
                </a:solidFill>
              </a:rPr>
              <a:t> after </a:t>
            </a:r>
            <a:r>
              <a:rPr lang="en-US" sz="2000" b="1" dirty="0" err="1" smtClean="0">
                <a:solidFill>
                  <a:srgbClr val="00B050"/>
                </a:solidFill>
              </a:rPr>
              <a:t>dAMPH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0" name="Text Box 1"/>
          <p:cNvSpPr txBox="1">
            <a:spLocks noChangeArrowheads="1"/>
          </p:cNvSpPr>
          <p:nvPr/>
        </p:nvSpPr>
        <p:spPr bwMode="auto">
          <a:xfrm>
            <a:off x="-110194" y="6040964"/>
            <a:ext cx="4042472" cy="158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Aft>
                <a:spcPts val="2391"/>
              </a:spcAft>
            </a:pPr>
            <a:r>
              <a:rPr lang="en-US" altLang="en-US" sz="1275" dirty="0">
                <a:solidFill>
                  <a:schemeClr val="tx1"/>
                </a:solidFill>
              </a:rPr>
              <a:t> </a:t>
            </a:r>
          </a:p>
          <a:p>
            <a:pPr algn="ctr">
              <a:spcAft>
                <a:spcPts val="2063"/>
              </a:spcAft>
            </a:pPr>
            <a:r>
              <a:rPr lang="en-US" altLang="en-US" b="1" i="1" dirty="0">
                <a:solidFill>
                  <a:schemeClr val="tx1"/>
                </a:solidFill>
              </a:rPr>
              <a:t>Weinstein et al., 2017 Biological Psychiatry</a:t>
            </a:r>
            <a:r>
              <a:rPr lang="en-US" altLang="en-US" b="1" dirty="0">
                <a:solidFill>
                  <a:schemeClr val="tx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2041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5" grpId="0" animBg="1"/>
      <p:bldP spid="16" grpId="0" animBg="1"/>
      <p:bldP spid="17" grpId="0" animBg="1"/>
      <p:bldP spid="18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36849" y="1736692"/>
            <a:ext cx="4811951" cy="43593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0177" y="1799515"/>
            <a:ext cx="4503145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591" y="72194"/>
            <a:ext cx="9144000" cy="994172"/>
          </a:xfrm>
        </p:spPr>
        <p:txBody>
          <a:bodyPr>
            <a:noAutofit/>
          </a:bodyPr>
          <a:lstStyle/>
          <a:p>
            <a:pPr algn="ctr"/>
            <a:r>
              <a:rPr lang="en-US" sz="3600" b="1" baseline="30000" dirty="0" smtClean="0"/>
              <a:t>18</a:t>
            </a:r>
            <a:r>
              <a:rPr lang="en-US" sz="3600" b="1" dirty="0" smtClean="0"/>
              <a:t>F-Fallypride Measures Striatal &amp; </a:t>
            </a:r>
            <a:r>
              <a:rPr lang="en-US" sz="3600" b="1" dirty="0" err="1" smtClean="0"/>
              <a:t>Extrastriatal</a:t>
            </a:r>
            <a:r>
              <a:rPr lang="en-US" sz="3600" b="1" dirty="0" smtClean="0"/>
              <a:t> DA D2/3 Receptor Availability (BPnd)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591" y="3346971"/>
            <a:ext cx="4607170" cy="3973868"/>
          </a:xfrm>
        </p:spPr>
        <p:txBody>
          <a:bodyPr>
            <a:normAutofit/>
          </a:bodyPr>
          <a:lstStyle/>
          <a:p>
            <a:endParaRPr lang="en-US" sz="1650" b="1" dirty="0"/>
          </a:p>
          <a:p>
            <a:endParaRPr lang="en-US" sz="825" b="1" dirty="0">
              <a:solidFill>
                <a:srgbClr val="00B050"/>
              </a:solidFill>
            </a:endParaRPr>
          </a:p>
          <a:p>
            <a:r>
              <a:rPr lang="en-US" sz="2200" b="1" dirty="0">
                <a:solidFill>
                  <a:srgbClr val="FF0000"/>
                </a:solidFill>
              </a:rPr>
              <a:t>The most studied D2/3 PET tracer, </a:t>
            </a:r>
            <a:r>
              <a:rPr lang="en-US" sz="2200" b="1" baseline="30000" dirty="0">
                <a:solidFill>
                  <a:srgbClr val="FF0000"/>
                </a:solidFill>
              </a:rPr>
              <a:t>11</a:t>
            </a:r>
            <a:r>
              <a:rPr lang="en-US" sz="2200" b="1" dirty="0">
                <a:solidFill>
                  <a:srgbClr val="FF0000"/>
                </a:solidFill>
              </a:rPr>
              <a:t>C-raclopride does not have high enough affinity to measure low, </a:t>
            </a:r>
            <a:r>
              <a:rPr lang="en-US" sz="2200" b="1" dirty="0" err="1">
                <a:solidFill>
                  <a:srgbClr val="FF0000"/>
                </a:solidFill>
              </a:rPr>
              <a:t>extrastriatal</a:t>
            </a:r>
            <a:r>
              <a:rPr lang="en-US" sz="2200" b="1" dirty="0">
                <a:solidFill>
                  <a:srgbClr val="FF0000"/>
                </a:solidFill>
              </a:rPr>
              <a:t> DA receptor levels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200" b="1" dirty="0" err="1">
                <a:solidFill>
                  <a:srgbClr val="00B050"/>
                </a:solidFill>
              </a:rPr>
              <a:t>BPnd</a:t>
            </a:r>
            <a:r>
              <a:rPr lang="en-US" sz="2200" b="1" dirty="0">
                <a:solidFill>
                  <a:srgbClr val="00B050"/>
                </a:solidFill>
              </a:rPr>
              <a:t> estimation limited to striatum with </a:t>
            </a:r>
            <a:r>
              <a:rPr lang="en-US" sz="2200" b="1" dirty="0" err="1">
                <a:solidFill>
                  <a:srgbClr val="00B050"/>
                </a:solidFill>
              </a:rPr>
              <a:t>raclopride</a:t>
            </a:r>
            <a:endParaRPr lang="en-US" sz="2200" b="1" dirty="0">
              <a:solidFill>
                <a:srgbClr val="00B050"/>
              </a:solidFill>
            </a:endParaRPr>
          </a:p>
          <a:p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5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42131" y="1676400"/>
            <a:ext cx="4827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831" indent="-173831">
              <a:buFont typeface="Arial" panose="020B0604020202020204" pitchFamily="34" charset="0"/>
              <a:buChar char="•"/>
            </a:pPr>
            <a:r>
              <a:rPr lang="en-US" sz="2400" b="1" dirty="0" err="1"/>
              <a:t>Fallypride</a:t>
            </a:r>
            <a:r>
              <a:rPr lang="en-US" sz="2400" b="1" dirty="0"/>
              <a:t>: DA D2/3 </a:t>
            </a:r>
            <a:r>
              <a:rPr lang="en-US" sz="2400" b="1" dirty="0" smtClean="0"/>
              <a:t>receptor antagonist </a:t>
            </a:r>
            <a:endParaRPr lang="en-US" sz="24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b="1" dirty="0"/>
          </a:p>
          <a:p>
            <a:pPr marL="173831" indent="-173831">
              <a:buFont typeface="Arial" panose="020B0604020202020204" pitchFamily="34" charset="0"/>
              <a:buChar char="•"/>
            </a:pPr>
            <a:r>
              <a:rPr lang="en-US" sz="2400" b="1" dirty="0"/>
              <a:t>Images DA receptor levels across the brain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60067" y="1824304"/>
            <a:ext cx="989792" cy="2215099"/>
            <a:chOff x="7538240" y="1256154"/>
            <a:chExt cx="1319723" cy="2953466"/>
          </a:xfrm>
        </p:grpSpPr>
        <p:grpSp>
          <p:nvGrpSpPr>
            <p:cNvPr id="6" name="Group 5"/>
            <p:cNvGrpSpPr/>
            <p:nvPr/>
          </p:nvGrpSpPr>
          <p:grpSpPr>
            <a:xfrm>
              <a:off x="7932776" y="1256154"/>
              <a:ext cx="925187" cy="2953466"/>
              <a:chOff x="7932776" y="1256154"/>
              <a:chExt cx="925187" cy="295346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77611" t="26416" r="8426" b="71856"/>
              <a:stretch/>
            </p:blipFill>
            <p:spPr>
              <a:xfrm rot="16200000">
                <a:off x="7300196" y="2590298"/>
                <a:ext cx="2891911" cy="223623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8168961" y="3778733"/>
                <a:ext cx="56254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0%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932776" y="1256154"/>
                <a:ext cx="82330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100%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042305" y="2505180"/>
                <a:ext cx="69292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b="1" dirty="0">
                    <a:solidFill>
                      <a:schemeClr val="bg1"/>
                    </a:solidFill>
                  </a:rPr>
                  <a:t>50%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6200000">
              <a:off x="6624657" y="2417489"/>
              <a:ext cx="231961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bg1"/>
                  </a:solidFill>
                </a:rPr>
                <a:t>Fallypride</a:t>
              </a:r>
              <a:r>
                <a:rPr lang="en-US" b="1" dirty="0">
                  <a:solidFill>
                    <a:schemeClr val="bg1"/>
                  </a:solidFill>
                </a:rPr>
                <a:t> Signal</a:t>
              </a:r>
            </a:p>
          </p:txBody>
        </p:sp>
      </p:grp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/>
          <a:srcRect l="29509" t="7368" r="53843" b="56495"/>
          <a:stretch/>
        </p:blipFill>
        <p:spPr>
          <a:xfrm rot="5400000">
            <a:off x="6659164" y="1473207"/>
            <a:ext cx="2126999" cy="28855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5296" t="9133" r="66862" b="54044"/>
          <a:stretch/>
        </p:blipFill>
        <p:spPr>
          <a:xfrm>
            <a:off x="5040216" y="4046225"/>
            <a:ext cx="1532668" cy="19770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14975" t="53935" r="66861" b="18867"/>
          <a:stretch/>
        </p:blipFill>
        <p:spPr>
          <a:xfrm>
            <a:off x="7155456" y="4046224"/>
            <a:ext cx="2088536" cy="19545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72884" y="496457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BPnd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95800" y="1524000"/>
            <a:ext cx="4953000" cy="487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3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76400"/>
            <a:ext cx="9159834" cy="5181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4" y="178932"/>
            <a:ext cx="9144000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50" b="1" baseline="30000" dirty="0"/>
              <a:t>18</a:t>
            </a:r>
            <a:r>
              <a:rPr lang="en-US" sz="3150" b="1" dirty="0"/>
              <a:t>F-Fallypride PET can measure </a:t>
            </a:r>
            <a:r>
              <a:rPr lang="en-US" sz="3150" b="1" dirty="0" smtClean="0"/>
              <a:t>d-amphetamine (</a:t>
            </a:r>
            <a:r>
              <a:rPr lang="en-US" sz="3150" b="1" dirty="0" err="1" smtClean="0"/>
              <a:t>dAMPH</a:t>
            </a:r>
            <a:r>
              <a:rPr lang="en-US" sz="3150" b="1" dirty="0" smtClean="0"/>
              <a:t>)-induced </a:t>
            </a:r>
            <a:r>
              <a:rPr lang="en-US" sz="3150" b="1" dirty="0"/>
              <a:t>DA release (%</a:t>
            </a:r>
            <a:r>
              <a:rPr lang="el-GR" sz="3150" b="1" dirty="0"/>
              <a:t>Δ</a:t>
            </a:r>
            <a:r>
              <a:rPr lang="en-US" sz="3150" b="1" dirty="0" err="1"/>
              <a:t>BPnd</a:t>
            </a:r>
            <a:r>
              <a:rPr lang="en-US" sz="3150" b="1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3104"/>
            <a:ext cx="9220200" cy="3263504"/>
          </a:xfrm>
        </p:spPr>
        <p:txBody>
          <a:bodyPr/>
          <a:lstStyle/>
          <a:p>
            <a:pPr marL="228600" indent="-228600"/>
            <a:r>
              <a:rPr lang="en-US" sz="2800" dirty="0"/>
              <a:t>Displaceable by endogenous DA </a:t>
            </a:r>
            <a:r>
              <a:rPr lang="en-US" sz="2700" dirty="0"/>
              <a:t>(</a:t>
            </a:r>
            <a:r>
              <a:rPr lang="en-US" sz="2700" dirty="0" err="1"/>
              <a:t>BPnd</a:t>
            </a:r>
            <a:r>
              <a:rPr lang="en-US" sz="2700" dirty="0"/>
              <a:t> declines after </a:t>
            </a:r>
            <a:r>
              <a:rPr lang="en-US" sz="2700" dirty="0" err="1"/>
              <a:t>dAMPH</a:t>
            </a:r>
            <a:r>
              <a:rPr lang="en-US" sz="2700" dirty="0"/>
              <a:t>)</a:t>
            </a:r>
          </a:p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90600" y="1814897"/>
            <a:ext cx="7437771" cy="4999673"/>
            <a:chOff x="932686" y="2852456"/>
            <a:chExt cx="5541266" cy="3953660"/>
          </a:xfrm>
          <a:solidFill>
            <a:schemeClr val="tx1"/>
          </a:solidFill>
        </p:grpSpPr>
        <p:sp>
          <p:nvSpPr>
            <p:cNvPr id="15" name="TextBox 14"/>
            <p:cNvSpPr txBox="1"/>
            <p:nvPr/>
          </p:nvSpPr>
          <p:spPr>
            <a:xfrm>
              <a:off x="4458702" y="4509488"/>
              <a:ext cx="2015250" cy="194054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  <a:p>
              <a:endParaRPr lang="en-US" sz="1350" dirty="0"/>
            </a:p>
            <a:p>
              <a:endParaRPr lang="en-US" sz="1350" dirty="0"/>
            </a:p>
            <a:p>
              <a:endParaRPr lang="en-US" sz="1350" dirty="0"/>
            </a:p>
            <a:p>
              <a:endParaRPr lang="en-US" sz="1350" dirty="0"/>
            </a:p>
            <a:p>
              <a:endParaRPr lang="en-US" sz="1350" dirty="0"/>
            </a:p>
            <a:p>
              <a:endParaRPr lang="en-US" sz="1350" dirty="0"/>
            </a:p>
            <a:p>
              <a:endParaRPr lang="en-US" sz="1350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932686" y="2852456"/>
              <a:ext cx="5541266" cy="3953660"/>
              <a:chOff x="932686" y="2852456"/>
              <a:chExt cx="5541266" cy="3953660"/>
            </a:xfrm>
            <a:grpFill/>
          </p:grpSpPr>
          <p:pic>
            <p:nvPicPr>
              <p:cNvPr id="6" name="Content Placeholder 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898"/>
              <a:stretch/>
            </p:blipFill>
            <p:spPr>
              <a:xfrm>
                <a:off x="932686" y="2857438"/>
                <a:ext cx="3526016" cy="3948678"/>
              </a:xfrm>
              <a:prstGeom prst="rect">
                <a:avLst/>
              </a:prstGeom>
              <a:grpFill/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l="21440" t="13793" r="55120" b="50234"/>
              <a:stretch/>
            </p:blipFill>
            <p:spPr>
              <a:xfrm>
                <a:off x="4379976" y="2852456"/>
                <a:ext cx="2093976" cy="1807691"/>
              </a:xfrm>
              <a:prstGeom prst="rect">
                <a:avLst/>
              </a:prstGeom>
              <a:grpFill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5819606" y="4294863"/>
                <a:ext cx="582885" cy="33193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1350" dirty="0">
                    <a:solidFill>
                      <a:schemeClr val="bg1"/>
                    </a:solidFill>
                  </a:rPr>
                  <a:t>x=38</a:t>
                </a:r>
              </a:p>
            </p:txBody>
          </p:sp>
        </p:grpSp>
        <p:pic>
          <p:nvPicPr>
            <p:cNvPr id="9" name="Content Placeholder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63" t="44239"/>
            <a:stretch/>
          </p:blipFill>
          <p:spPr>
            <a:xfrm>
              <a:off x="4787886" y="4594969"/>
              <a:ext cx="1447580" cy="2201816"/>
            </a:xfrm>
            <a:prstGeom prst="rect">
              <a:avLst/>
            </a:prstGeom>
            <a:grpFill/>
          </p:spPr>
        </p:pic>
      </p:grpSp>
      <p:sp>
        <p:nvSpPr>
          <p:cNvPr id="7" name="TextBox 6"/>
          <p:cNvSpPr txBox="1"/>
          <p:nvPr/>
        </p:nvSpPr>
        <p:spPr>
          <a:xfrm>
            <a:off x="5707625" y="1751777"/>
            <a:ext cx="2720746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Significant %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Δ</a:t>
            </a:r>
            <a:r>
              <a:rPr lang="en-US" sz="2400" b="1" dirty="0" err="1">
                <a:solidFill>
                  <a:srgbClr val="FF0000"/>
                </a:solidFill>
              </a:rPr>
              <a:t>BPnd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DA release</a:t>
            </a:r>
          </a:p>
        </p:txBody>
      </p:sp>
    </p:spTree>
    <p:extLst>
      <p:ext uri="{BB962C8B-B14F-4D97-AF65-F5344CB8AC3E}">
        <p14:creationId xmlns:p14="http://schemas.microsoft.com/office/powerpoint/2010/main" val="22974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739" y="76200"/>
            <a:ext cx="9143999" cy="994172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 smtClean="0"/>
              <a:t>DA release (%</a:t>
            </a:r>
            <a:r>
              <a:rPr lang="el-GR" sz="2700" b="1" dirty="0" smtClean="0"/>
              <a:t>Δ</a:t>
            </a:r>
            <a:r>
              <a:rPr lang="en-US" sz="2700" b="1" dirty="0" err="1" smtClean="0"/>
              <a:t>BPnd</a:t>
            </a:r>
            <a:r>
              <a:rPr lang="en-US" sz="2700" b="1" dirty="0" smtClean="0"/>
              <a:t>) in the right ventral striatum, left insula, and </a:t>
            </a:r>
            <a:r>
              <a:rPr lang="en-US" sz="2700" b="1" dirty="0" err="1" smtClean="0"/>
              <a:t>vmPFC</a:t>
            </a:r>
            <a:r>
              <a:rPr lang="en-US" sz="2700" b="1" dirty="0" smtClean="0"/>
              <a:t> correlates with max “Want More” </a:t>
            </a:r>
            <a:r>
              <a:rPr lang="en-US" sz="2700" b="1" dirty="0" err="1" smtClean="0"/>
              <a:t>dAMPH</a:t>
            </a:r>
            <a:r>
              <a:rPr lang="en-US" sz="2700" b="1" dirty="0" smtClean="0"/>
              <a:t> ratings </a:t>
            </a:r>
            <a:endParaRPr lang="en-US" sz="2700" b="1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5" b="30105"/>
          <a:stretch/>
        </p:blipFill>
        <p:spPr>
          <a:xfrm>
            <a:off x="629442" y="1066800"/>
            <a:ext cx="7981158" cy="5438790"/>
          </a:xfrm>
        </p:spPr>
      </p:pic>
      <p:sp>
        <p:nvSpPr>
          <p:cNvPr id="9" name="TextBox 8"/>
          <p:cNvSpPr txBox="1"/>
          <p:nvPr/>
        </p:nvSpPr>
        <p:spPr>
          <a:xfrm>
            <a:off x="0" y="6519446"/>
            <a:ext cx="91970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hlinkClick r:id="rId3"/>
              </a:rPr>
              <a:t>Smith et al., 2016 Neuropharmacology  </a:t>
            </a:r>
            <a:r>
              <a:rPr lang="en-US" sz="1600" b="1" dirty="0" smtClean="0"/>
              <a:t>                </a:t>
            </a:r>
            <a:r>
              <a:rPr lang="en-US" sz="1600" i="1" dirty="0" smtClean="0"/>
              <a:t>Also see: </a:t>
            </a:r>
            <a:r>
              <a:rPr lang="en-US" sz="1600" dirty="0" smtClean="0">
                <a:hlinkClick r:id="rId4"/>
              </a:rPr>
              <a:t>Smith et al., 2016 Journal of Psychopharmacology</a:t>
            </a:r>
            <a:endParaRPr lang="en-US" sz="1600" i="1" dirty="0"/>
          </a:p>
        </p:txBody>
      </p:sp>
      <p:sp>
        <p:nvSpPr>
          <p:cNvPr id="6" name="Rectangle 5"/>
          <p:cNvSpPr/>
          <p:nvPr/>
        </p:nvSpPr>
        <p:spPr>
          <a:xfrm>
            <a:off x="629442" y="1163947"/>
            <a:ext cx="4856958" cy="52117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hart 1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8" r="1699"/>
          <a:stretch/>
        </p:blipFill>
        <p:spPr bwMode="auto">
          <a:xfrm>
            <a:off x="120782" y="2057400"/>
            <a:ext cx="536561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 rot="16200000">
            <a:off x="-108588" y="2782974"/>
            <a:ext cx="18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↑ DA release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12232" y="2057400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r=0.68, p&lt;0.001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2232" y="2362200"/>
            <a:ext cx="1840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r=0.57, p&lt;0.001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5506670" y="4953000"/>
            <a:ext cx="324214" cy="914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620000" y="2065213"/>
            <a:ext cx="685800" cy="982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7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6" y="108174"/>
            <a:ext cx="9013698" cy="99417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vmPFC, insula, and VS implicated in psychostimulant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6" y="1303314"/>
            <a:ext cx="7543800" cy="32635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vmPFC activity ↑ after methamphetamine </a:t>
            </a:r>
            <a:r>
              <a:rPr lang="en-US" sz="1650" dirty="0"/>
              <a:t>(</a:t>
            </a:r>
            <a:r>
              <a:rPr lang="en-US" sz="1650" dirty="0" err="1"/>
              <a:t>Vollm</a:t>
            </a:r>
            <a:r>
              <a:rPr lang="en-US" sz="1650" dirty="0"/>
              <a:t> et al., 2004)</a:t>
            </a:r>
          </a:p>
          <a:p>
            <a:r>
              <a:rPr lang="en-US" dirty="0" smtClean="0"/>
              <a:t>vmPFC blood flow correlates with methylphenidate euphoric effects </a:t>
            </a:r>
            <a:r>
              <a:rPr lang="en-US" sz="1650" dirty="0"/>
              <a:t>(Udo de </a:t>
            </a:r>
            <a:r>
              <a:rPr lang="en-US" sz="1650" dirty="0" err="1"/>
              <a:t>Haes</a:t>
            </a:r>
            <a:r>
              <a:rPr lang="en-US" sz="1650" dirty="0"/>
              <a:t> et al., 2007)</a:t>
            </a:r>
          </a:p>
          <a:p>
            <a:r>
              <a:rPr lang="en-US" dirty="0" smtClean="0"/>
              <a:t>VS </a:t>
            </a:r>
            <a:r>
              <a:rPr lang="en-US" dirty="0" err="1" smtClean="0"/>
              <a:t>amph</a:t>
            </a:r>
            <a:r>
              <a:rPr lang="en-US" dirty="0" smtClean="0"/>
              <a:t> injection ↑ wanting not liking in rats </a:t>
            </a:r>
            <a:r>
              <a:rPr lang="en-US" sz="1575" dirty="0"/>
              <a:t>(</a:t>
            </a:r>
            <a:r>
              <a:rPr lang="en-US" sz="1575" dirty="0" err="1"/>
              <a:t>Wyvell</a:t>
            </a:r>
            <a:r>
              <a:rPr lang="en-US" sz="1575" dirty="0"/>
              <a:t> &amp; </a:t>
            </a:r>
            <a:r>
              <a:rPr lang="en-US" sz="1575" dirty="0" err="1"/>
              <a:t>Berridge</a:t>
            </a:r>
            <a:r>
              <a:rPr lang="en-US" sz="1575" dirty="0"/>
              <a:t>, 2000) </a:t>
            </a:r>
          </a:p>
          <a:p>
            <a:r>
              <a:rPr lang="en-US" dirty="0"/>
              <a:t>Insula response correlated with drug craving  </a:t>
            </a:r>
            <a:r>
              <a:rPr lang="en-US" dirty="0" smtClean="0"/>
              <a:t>                                       </a:t>
            </a:r>
            <a:r>
              <a:rPr lang="en-US" sz="1650" dirty="0"/>
              <a:t>(Naqvi et al., 2014; </a:t>
            </a:r>
            <a:r>
              <a:rPr lang="en-US" sz="1650" dirty="0">
                <a:solidFill>
                  <a:srgbClr val="FFC000"/>
                </a:solidFill>
              </a:rPr>
              <a:t>Kilts et al., 2001; cocaine</a:t>
            </a:r>
            <a:r>
              <a:rPr lang="en-US" sz="1650" dirty="0"/>
              <a:t>)</a:t>
            </a:r>
            <a:endParaRPr lang="en-US" dirty="0" smtClean="0"/>
          </a:p>
          <a:p>
            <a:r>
              <a:rPr lang="en-US" dirty="0" smtClean="0"/>
              <a:t>vmPFC &amp; insula implicated </a:t>
            </a:r>
            <a:r>
              <a:rPr lang="en-US" dirty="0"/>
              <a:t>in</a:t>
            </a:r>
            <a:r>
              <a:rPr lang="en-US" dirty="0" smtClean="0"/>
              <a:t> </a:t>
            </a:r>
            <a:r>
              <a:rPr lang="en-US" dirty="0" err="1" smtClean="0"/>
              <a:t>interoception</a:t>
            </a:r>
            <a:r>
              <a:rPr lang="en-US" dirty="0" smtClean="0"/>
              <a:t>, sympathetic arousal </a:t>
            </a:r>
            <a:r>
              <a:rPr lang="en-US" sz="1650" dirty="0">
                <a:solidFill>
                  <a:srgbClr val="FF0000"/>
                </a:solidFill>
              </a:rPr>
              <a:t>(</a:t>
            </a:r>
            <a:r>
              <a:rPr lang="en-US" sz="1650" dirty="0" err="1">
                <a:solidFill>
                  <a:srgbClr val="FF0000"/>
                </a:solidFill>
              </a:rPr>
              <a:t>Beissner</a:t>
            </a:r>
            <a:r>
              <a:rPr lang="en-US" sz="1650" dirty="0">
                <a:solidFill>
                  <a:srgbClr val="FF0000"/>
                </a:solidFill>
              </a:rPr>
              <a:t> et al., 2013) </a:t>
            </a:r>
          </a:p>
          <a:p>
            <a:r>
              <a:rPr lang="en-US" dirty="0"/>
              <a:t>vmPFC &amp; VS implicated in subjective valuation, </a:t>
            </a:r>
            <a:r>
              <a:rPr lang="en-US" dirty="0" smtClean="0"/>
              <a:t>                                 reward processing </a:t>
            </a:r>
            <a:r>
              <a:rPr lang="en-US" sz="1650" b="1" dirty="0">
                <a:solidFill>
                  <a:srgbClr val="00B050"/>
                </a:solidFill>
              </a:rPr>
              <a:t>(</a:t>
            </a:r>
            <a:r>
              <a:rPr lang="en-US" sz="1650" b="1" dirty="0" err="1">
                <a:solidFill>
                  <a:srgbClr val="00B050"/>
                </a:solidFill>
              </a:rPr>
              <a:t>Diekhof</a:t>
            </a:r>
            <a:r>
              <a:rPr lang="en-US" sz="1650" b="1" dirty="0">
                <a:solidFill>
                  <a:srgbClr val="00B050"/>
                </a:solidFill>
              </a:rPr>
              <a:t> et al., 2012)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7" r="61055" b="12505"/>
          <a:stretch/>
        </p:blipFill>
        <p:spPr>
          <a:xfrm>
            <a:off x="7555230" y="1602391"/>
            <a:ext cx="1495044" cy="4209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7961" t="15306" r="23501" b="22371"/>
          <a:stretch/>
        </p:blipFill>
        <p:spPr>
          <a:xfrm>
            <a:off x="5056421" y="4010865"/>
            <a:ext cx="2265638" cy="27830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19764" y="4938438"/>
            <a:ext cx="3622828" cy="2062019"/>
            <a:chOff x="1825719" y="4967521"/>
            <a:chExt cx="3672617" cy="20857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44" t="25002" r="21034" b="50466"/>
            <a:stretch/>
          </p:blipFill>
          <p:spPr>
            <a:xfrm>
              <a:off x="2223911" y="5001768"/>
              <a:ext cx="2991217" cy="175564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547425" y="4967521"/>
              <a:ext cx="950911" cy="3035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35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6872" y="5268138"/>
              <a:ext cx="498088" cy="1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  <a:p>
              <a:endParaRPr lang="en-US" sz="1350" dirty="0"/>
            </a:p>
            <a:p>
              <a:endParaRPr lang="en-US" sz="1350" dirty="0"/>
            </a:p>
            <a:p>
              <a:endParaRPr lang="en-US" sz="1350" dirty="0"/>
            </a:p>
            <a:p>
              <a:endParaRPr lang="en-US" sz="1350" dirty="0"/>
            </a:p>
            <a:p>
              <a:endParaRPr lang="en-US" sz="13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94909" y="6381941"/>
              <a:ext cx="503667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44003" y="5009660"/>
              <a:ext cx="503667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5719" y="6418750"/>
              <a:ext cx="503667" cy="4001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35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489954" y="4549789"/>
            <a:ext cx="346380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663882" y="4713044"/>
            <a:ext cx="422718" cy="567839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Oval 18"/>
          <p:cNvSpPr/>
          <p:nvPr/>
        </p:nvSpPr>
        <p:spPr>
          <a:xfrm>
            <a:off x="5333687" y="4945214"/>
            <a:ext cx="355601" cy="464338"/>
          </a:xfrm>
          <a:prstGeom prst="ellipse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2990733" y="5075663"/>
            <a:ext cx="300668" cy="4633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/>
          <p:cNvSpPr/>
          <p:nvPr/>
        </p:nvSpPr>
        <p:spPr>
          <a:xfrm>
            <a:off x="1925072" y="5251514"/>
            <a:ext cx="300668" cy="4633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Oval 20"/>
          <p:cNvSpPr/>
          <p:nvPr/>
        </p:nvSpPr>
        <p:spPr>
          <a:xfrm>
            <a:off x="1587287" y="5045527"/>
            <a:ext cx="300668" cy="4633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7555230" y="1705442"/>
            <a:ext cx="1495044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Reward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6405" y="4911552"/>
            <a:ext cx="830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vmPFC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2713" y="5045527"/>
            <a:ext cx="3902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183803" y="4995072"/>
            <a:ext cx="8037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</a:rPr>
              <a:t>insula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09800" y="6271367"/>
            <a:ext cx="5152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8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7" grpId="0" animBg="1"/>
      <p:bldP spid="20" grpId="0" animBg="1"/>
      <p:bldP spid="21" grpId="0" animBg="1"/>
      <p:bldP spid="11" grpId="0" animBg="1"/>
      <p:bldP spid="18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PET Conclusions &amp; Future Directions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Striatal DA is related to ICR (</a:t>
            </a:r>
            <a:r>
              <a:rPr lang="en-US" i="1" dirty="0" smtClean="0"/>
              <a:t>Now </a:t>
            </a:r>
            <a:r>
              <a:rPr lang="en-US" dirty="0" smtClean="0"/>
              <a:t>choice bias)</a:t>
            </a:r>
          </a:p>
          <a:p>
            <a:r>
              <a:rPr lang="en-US" dirty="0" smtClean="0"/>
              <a:t>d-AMPH induced DA release is related to drug wanting, not liking in: ventral striatum </a:t>
            </a:r>
            <a:r>
              <a:rPr lang="en-US" sz="2800" dirty="0" smtClean="0"/>
              <a:t>(reward node)</a:t>
            </a:r>
            <a:r>
              <a:rPr lang="en-US" dirty="0" smtClean="0"/>
              <a:t>, insula </a:t>
            </a:r>
            <a:r>
              <a:rPr lang="en-US" sz="2800" dirty="0" smtClean="0"/>
              <a:t>(craving node)</a:t>
            </a:r>
            <a:r>
              <a:rPr lang="en-US" dirty="0" smtClean="0"/>
              <a:t>, </a:t>
            </a:r>
            <a:r>
              <a:rPr lang="en-US" dirty="0" err="1" smtClean="0"/>
              <a:t>vmPFC</a:t>
            </a:r>
            <a:r>
              <a:rPr lang="en-US" dirty="0" smtClean="0"/>
              <a:t> </a:t>
            </a:r>
            <a:r>
              <a:rPr lang="en-US" sz="2800" dirty="0" smtClean="0"/>
              <a:t>(valuation node)</a:t>
            </a:r>
          </a:p>
          <a:p>
            <a:r>
              <a:rPr lang="en-US" sz="2800" dirty="0" smtClean="0"/>
              <a:t>Understanding individual differences in brain DA may identify individuals at risk for drug addiction via:</a:t>
            </a:r>
          </a:p>
          <a:p>
            <a:pPr lvl="1"/>
            <a:r>
              <a:rPr lang="en-US" dirty="0" smtClean="0"/>
              <a:t>Cognitive/Decision Making processes (</a:t>
            </a:r>
            <a:r>
              <a:rPr lang="en-US" i="1" dirty="0" smtClean="0"/>
              <a:t>Now </a:t>
            </a:r>
            <a:r>
              <a:rPr lang="en-US" dirty="0" smtClean="0"/>
              <a:t>bias)</a:t>
            </a:r>
          </a:p>
          <a:p>
            <a:pPr lvl="1"/>
            <a:r>
              <a:rPr lang="en-US" dirty="0" smtClean="0"/>
              <a:t>Affective processes (drug wanting)</a:t>
            </a:r>
          </a:p>
          <a:p>
            <a:r>
              <a:rPr lang="en-US" sz="2800" dirty="0" smtClean="0"/>
              <a:t>Differences in brain DA are being investigated at the level genetics, age, personality, and sex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5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Acknowledgements</a:t>
            </a:r>
            <a:endParaRPr lang="en-US" sz="3600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53340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UNC Chapel Hill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Charlotte Boettiger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b="1" dirty="0" smtClean="0">
                <a:solidFill>
                  <a:schemeClr val="bg1"/>
                </a:solidFill>
              </a:rPr>
              <a:t>PhD 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(PhD Advisor)</a:t>
            </a:r>
          </a:p>
          <a:p>
            <a:pPr lvl="1"/>
            <a:r>
              <a:rPr lang="en-US" sz="1700" b="1" dirty="0" smtClean="0">
                <a:solidFill>
                  <a:schemeClr val="bg1"/>
                </a:solidFill>
              </a:rPr>
              <a:t>Katie </a:t>
            </a:r>
            <a:r>
              <a:rPr lang="en-US" sz="1700" b="1" dirty="0" err="1" smtClean="0">
                <a:solidFill>
                  <a:schemeClr val="bg1"/>
                </a:solidFill>
              </a:rPr>
              <a:t>Kelm</a:t>
            </a:r>
            <a:r>
              <a:rPr lang="en-US" sz="1700" b="1" dirty="0" smtClean="0">
                <a:solidFill>
                  <a:schemeClr val="bg1"/>
                </a:solidFill>
              </a:rPr>
              <a:t>, PhD</a:t>
            </a:r>
          </a:p>
          <a:p>
            <a:pPr lvl="1"/>
            <a:r>
              <a:rPr lang="en-US" sz="1700" b="1" dirty="0" smtClean="0">
                <a:solidFill>
                  <a:schemeClr val="bg1"/>
                </a:solidFill>
              </a:rPr>
              <a:t>Michael Parrish* 	            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1700" b="1" dirty="0" smtClean="0">
                <a:solidFill>
                  <a:schemeClr val="bg1"/>
                </a:solidFill>
              </a:rPr>
              <a:t>Scott </a:t>
            </a:r>
            <a:r>
              <a:rPr lang="en-US" sz="1700" b="1" dirty="0" err="1" smtClean="0">
                <a:solidFill>
                  <a:schemeClr val="bg1"/>
                </a:solidFill>
              </a:rPr>
              <a:t>Oppler</a:t>
            </a:r>
            <a:r>
              <a:rPr lang="en-US" sz="1700" b="1" dirty="0" smtClean="0">
                <a:solidFill>
                  <a:schemeClr val="bg1"/>
                </a:solidFill>
              </a:rPr>
              <a:t>* </a:t>
            </a:r>
            <a:r>
              <a:rPr lang="en-US" sz="1700" dirty="0" smtClean="0">
                <a:solidFill>
                  <a:schemeClr val="bg1"/>
                </a:solidFill>
              </a:rPr>
              <a:t>	             </a:t>
            </a:r>
            <a:r>
              <a:rPr lang="en-US" sz="1700" b="1" dirty="0" smtClean="0">
                <a:solidFill>
                  <a:schemeClr val="bg1"/>
                </a:solidFill>
              </a:rPr>
              <a:t>		</a:t>
            </a:r>
            <a:r>
              <a:rPr lang="en-US" sz="1700" dirty="0" smtClean="0">
                <a:solidFill>
                  <a:schemeClr val="bg1"/>
                </a:solidFill>
              </a:rPr>
              <a:t>	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smtClean="0">
                <a:solidFill>
                  <a:schemeClr val="bg1"/>
                </a:solidFill>
              </a:rPr>
              <a:t>            </a:t>
            </a:r>
            <a:endParaRPr lang="en-US" sz="1800" dirty="0" smtClean="0">
              <a:solidFill>
                <a:schemeClr val="bg1"/>
              </a:solidFill>
            </a:endParaRPr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-14287" y="5471191"/>
            <a:ext cx="5562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bg1"/>
                </a:solidFill>
              </a:rPr>
              <a:t>Grad Funding:</a:t>
            </a:r>
            <a:r>
              <a:rPr lang="en-US" sz="1600" b="1" dirty="0" smtClean="0">
                <a:solidFill>
                  <a:schemeClr val="bg1"/>
                </a:solidFill>
              </a:rPr>
              <a:t>  F31AA020132 (CTS)  from NIAAA, T32DA007244 (CTS) from NIDA, UL1RR025747 (CAB) and KL2RR025746 (CAB) from NCRR, A14-0050-001  (CAB) from ABMRF.</a:t>
            </a:r>
          </a:p>
          <a:p>
            <a:r>
              <a:rPr lang="en-US" sz="1600" b="1" u="sng" dirty="0" smtClean="0">
                <a:solidFill>
                  <a:schemeClr val="bg1"/>
                </a:solidFill>
              </a:rPr>
              <a:t>Postdoc Funding:</a:t>
            </a:r>
            <a:r>
              <a:rPr lang="en-US" sz="1600" b="1" dirty="0" smtClean="0">
                <a:solidFill>
                  <a:schemeClr val="bg1"/>
                </a:solidFill>
              </a:rPr>
              <a:t> NIDA: R01DA019670 (DHZ), R21DA033611 (DHZ), F32DA041157 (CTS); NIA: R01AG044838 (DHZ) </a:t>
            </a: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6843" y="675457"/>
            <a:ext cx="37195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</a:rPr>
              <a:t>Collaborators: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Theresa Swift-</a:t>
            </a:r>
            <a:r>
              <a:rPr lang="en-US" sz="1600" b="1" dirty="0" err="1" smtClean="0">
                <a:solidFill>
                  <a:schemeClr val="bg1"/>
                </a:solidFill>
              </a:rPr>
              <a:t>Scanlan</a:t>
            </a:r>
            <a:r>
              <a:rPr lang="en-US" sz="1600" b="1" dirty="0" smtClean="0">
                <a:solidFill>
                  <a:schemeClr val="bg1"/>
                </a:solidFill>
              </a:rPr>
              <a:t> (VCU)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Andy </a:t>
            </a:r>
            <a:r>
              <a:rPr lang="en-US" sz="1600" b="1" dirty="0" err="1" smtClean="0">
                <a:solidFill>
                  <a:schemeClr val="bg1"/>
                </a:solidFill>
              </a:rPr>
              <a:t>Smolen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(University of Colorado)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Bill </a:t>
            </a:r>
            <a:r>
              <a:rPr lang="en-US" sz="1600" b="1" dirty="0" err="1" smtClean="0">
                <a:solidFill>
                  <a:schemeClr val="bg1"/>
                </a:solidFill>
              </a:rPr>
              <a:t>Jagust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</a:rPr>
              <a:t>Lawerence</a:t>
            </a:r>
            <a:r>
              <a:rPr lang="en-US" sz="1400" b="1" dirty="0" smtClean="0">
                <a:solidFill>
                  <a:schemeClr val="bg1"/>
                </a:solidFill>
              </a:rPr>
              <a:t> Berkeley National Lab) </a:t>
            </a:r>
            <a:r>
              <a:rPr lang="en-US" sz="1600" b="1" dirty="0" smtClean="0">
                <a:solidFill>
                  <a:schemeClr val="bg1"/>
                </a:solidFill>
              </a:rPr>
              <a:t>Deanna </a:t>
            </a:r>
            <a:r>
              <a:rPr lang="en-US" sz="1600" b="1" dirty="0">
                <a:solidFill>
                  <a:schemeClr val="bg1"/>
                </a:solidFill>
              </a:rPr>
              <a:t>Wallace (UC Berkeley)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Linh Dang </a:t>
            </a:r>
            <a:r>
              <a:rPr lang="en-US" sz="1550" b="1" dirty="0">
                <a:solidFill>
                  <a:schemeClr val="bg1"/>
                </a:solidFill>
              </a:rPr>
              <a:t>(UC </a:t>
            </a:r>
            <a:r>
              <a:rPr lang="en-US" sz="1550" b="1" dirty="0" smtClean="0">
                <a:solidFill>
                  <a:schemeClr val="bg1"/>
                </a:solidFill>
              </a:rPr>
              <a:t>Berkeley, now Vanderbilt)</a:t>
            </a:r>
          </a:p>
          <a:p>
            <a:r>
              <a:rPr lang="en-US" sz="1600" b="1" dirty="0" smtClean="0">
                <a:solidFill>
                  <a:schemeClr val="bg1"/>
                </a:solidFill>
              </a:rPr>
              <a:t>Emily Jacobs (UC Berkeley, now UCSB)</a:t>
            </a:r>
          </a:p>
          <a:p>
            <a:pPr marL="0" lvl="2"/>
            <a:r>
              <a:rPr lang="en-US" sz="1600" b="1" dirty="0">
                <a:solidFill>
                  <a:schemeClr val="bg1"/>
                </a:solidFill>
              </a:rPr>
              <a:t>Gregory </a:t>
            </a:r>
            <a:r>
              <a:rPr lang="en-US" sz="1600" b="1" dirty="0" err="1">
                <a:solidFill>
                  <a:schemeClr val="bg1"/>
                </a:solidFill>
              </a:rPr>
              <a:t>Samanez</a:t>
            </a:r>
            <a:r>
              <a:rPr lang="en-US" sz="1600" b="1" dirty="0">
                <a:solidFill>
                  <a:schemeClr val="bg1"/>
                </a:solidFill>
              </a:rPr>
              <a:t>-Larkin </a:t>
            </a:r>
            <a:r>
              <a:rPr lang="en-US" sz="1600" b="1" dirty="0" smtClean="0">
                <a:solidFill>
                  <a:schemeClr val="bg1"/>
                </a:solidFill>
              </a:rPr>
              <a:t>(Yale, now Duke)</a:t>
            </a:r>
            <a:endParaRPr lang="en-US" sz="1600" b="1" dirty="0">
              <a:solidFill>
                <a:schemeClr val="bg1"/>
              </a:solidFill>
            </a:endParaRPr>
          </a:p>
          <a:p>
            <a:pPr marL="0" lvl="2"/>
            <a:r>
              <a:rPr lang="en-US" sz="1600" b="1" dirty="0">
                <a:solidFill>
                  <a:schemeClr val="bg1"/>
                </a:solidFill>
              </a:rPr>
              <a:t>Ronald Cowan, MD, PhD (</a:t>
            </a:r>
            <a:r>
              <a:rPr lang="en-US" sz="1600" b="1" dirty="0" smtClean="0">
                <a:solidFill>
                  <a:schemeClr val="bg1"/>
                </a:solidFill>
              </a:rPr>
              <a:t>Vanderbilt)</a:t>
            </a:r>
            <a:endParaRPr lang="en-US" sz="1600" b="1" dirty="0">
              <a:solidFill>
                <a:schemeClr val="bg1"/>
              </a:solidFill>
            </a:endParaRPr>
          </a:p>
          <a:p>
            <a:pPr marL="0" lvl="2"/>
            <a:r>
              <a:rPr lang="en-US" sz="1600" b="1" dirty="0">
                <a:solidFill>
                  <a:schemeClr val="bg1"/>
                </a:solidFill>
              </a:rPr>
              <a:t>Robert Kessler, MD (</a:t>
            </a:r>
            <a:r>
              <a:rPr lang="en-US" sz="1600" b="1" dirty="0" smtClean="0">
                <a:solidFill>
                  <a:schemeClr val="bg1"/>
                </a:solidFill>
              </a:rPr>
              <a:t>UAB)</a:t>
            </a:r>
            <a:endParaRPr lang="en-US" sz="1600" b="1" dirty="0">
              <a:solidFill>
                <a:schemeClr val="bg1"/>
              </a:solidFill>
            </a:endParaRPr>
          </a:p>
          <a:p>
            <a:pPr marL="0" lvl="2"/>
            <a:r>
              <a:rPr lang="en-US" sz="1600" b="1" dirty="0" smtClean="0">
                <a:solidFill>
                  <a:schemeClr val="bg1"/>
                </a:solidFill>
              </a:rPr>
              <a:t>Harriet de Wit (</a:t>
            </a:r>
            <a:r>
              <a:rPr lang="en-US" sz="1600" b="1" dirty="0" err="1" smtClean="0">
                <a:solidFill>
                  <a:schemeClr val="bg1"/>
                </a:solidFill>
              </a:rPr>
              <a:t>Univ</a:t>
            </a:r>
            <a:r>
              <a:rPr lang="en-US" sz="1600" b="1" dirty="0" smtClean="0">
                <a:solidFill>
                  <a:schemeClr val="bg1"/>
                </a:solidFill>
              </a:rPr>
              <a:t> of Chicago)</a:t>
            </a:r>
          </a:p>
          <a:p>
            <a:pPr marL="0" lvl="2"/>
            <a:r>
              <a:rPr lang="en-US" sz="1600" b="1" dirty="0" smtClean="0">
                <a:solidFill>
                  <a:schemeClr val="bg1"/>
                </a:solidFill>
              </a:rPr>
              <a:t>Jessica </a:t>
            </a:r>
            <a:r>
              <a:rPr lang="en-US" sz="1600" b="1" dirty="0" err="1" smtClean="0">
                <a:solidFill>
                  <a:schemeClr val="bg1"/>
                </a:solidFill>
              </a:rPr>
              <a:t>Weafer</a:t>
            </a:r>
            <a:r>
              <a:rPr lang="en-US" sz="1600" b="1" dirty="0" smtClean="0">
                <a:solidFill>
                  <a:schemeClr val="bg1"/>
                </a:solidFill>
              </a:rPr>
              <a:t> (</a:t>
            </a:r>
            <a:r>
              <a:rPr lang="en-US" sz="1600" b="1" dirty="0" err="1" smtClean="0">
                <a:solidFill>
                  <a:schemeClr val="bg1"/>
                </a:solidFill>
              </a:rPr>
              <a:t>Univ</a:t>
            </a:r>
            <a:r>
              <a:rPr lang="en-US" sz="1600" b="1" dirty="0" smtClean="0">
                <a:solidFill>
                  <a:schemeClr val="bg1"/>
                </a:solidFill>
              </a:rPr>
              <a:t> of Chicago)</a:t>
            </a:r>
          </a:p>
          <a:p>
            <a:pPr marL="0" lvl="2"/>
            <a:r>
              <a:rPr lang="en-US" sz="1600" b="1" dirty="0" smtClean="0">
                <a:solidFill>
                  <a:schemeClr val="bg1"/>
                </a:solidFill>
              </a:rPr>
              <a:t>Joshua </a:t>
            </a:r>
            <a:r>
              <a:rPr lang="en-US" sz="1600" b="1" dirty="0" err="1" smtClean="0">
                <a:solidFill>
                  <a:schemeClr val="bg1"/>
                </a:solidFill>
              </a:rPr>
              <a:t>Buckholtz</a:t>
            </a:r>
            <a:r>
              <a:rPr lang="en-US" sz="1600" b="1" dirty="0" smtClean="0">
                <a:solidFill>
                  <a:schemeClr val="bg1"/>
                </a:solidFill>
              </a:rPr>
              <a:t> (Harvard)</a:t>
            </a:r>
          </a:p>
          <a:p>
            <a:pPr marL="0" lvl="2"/>
            <a:r>
              <a:rPr lang="en-US" sz="1600" b="1" dirty="0" smtClean="0">
                <a:solidFill>
                  <a:schemeClr val="bg1"/>
                </a:solidFill>
              </a:rPr>
              <a:t>Daniel Claassen (Vanderbilt)</a:t>
            </a:r>
          </a:p>
          <a:p>
            <a:pPr marL="0" lvl="2"/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4056" t="11459" r="73060" b="75000"/>
          <a:stretch>
            <a:fillRect/>
          </a:stretch>
        </p:blipFill>
        <p:spPr bwMode="auto">
          <a:xfrm>
            <a:off x="5410200" y="5266912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23728" t="10352" r="55201" b="82914"/>
          <a:stretch/>
        </p:blipFill>
        <p:spPr>
          <a:xfrm>
            <a:off x="6033232" y="6283589"/>
            <a:ext cx="3082193" cy="5541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562725" y="5077651"/>
            <a:ext cx="2581275" cy="817498"/>
            <a:chOff x="3048000" y="3432835"/>
            <a:chExt cx="2581275" cy="817498"/>
          </a:xfrm>
        </p:grpSpPr>
        <p:sp>
          <p:nvSpPr>
            <p:cNvPr id="11" name="TextBox 10"/>
            <p:cNvSpPr txBox="1"/>
            <p:nvPr/>
          </p:nvSpPr>
          <p:spPr>
            <a:xfrm>
              <a:off x="3048000" y="3432835"/>
              <a:ext cx="2581275" cy="817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2379" y="3505200"/>
              <a:ext cx="2490221" cy="643129"/>
            </a:xfrm>
            <a:prstGeom prst="rect">
              <a:avLst/>
            </a:prstGeom>
          </p:spPr>
        </p:pic>
      </p:grpSp>
      <p:pic>
        <p:nvPicPr>
          <p:cNvPr id="25" name="Picture 2" descr="http://www.christophertsmith.com/uploads/3/7/4/4/37446679/6958872_ori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" r="14299" b="31542"/>
          <a:stretch/>
        </p:blipFill>
        <p:spPr bwMode="auto">
          <a:xfrm>
            <a:off x="3306748" y="1638300"/>
            <a:ext cx="192009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-19050" y="2590800"/>
            <a:ext cx="5334000" cy="30293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Vanderbilt University</a:t>
            </a:r>
          </a:p>
          <a:p>
            <a:pPr>
              <a:buFont typeface="Arial" pitchFamily="34" charset="0"/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David </a:t>
            </a:r>
            <a:r>
              <a:rPr lang="en-US" sz="1800" b="1" dirty="0" err="1" smtClean="0">
                <a:solidFill>
                  <a:schemeClr val="bg1"/>
                </a:solidFill>
              </a:rPr>
              <a:t>Zald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b="1" dirty="0" smtClean="0">
                <a:solidFill>
                  <a:schemeClr val="bg1"/>
                </a:solidFill>
              </a:rPr>
              <a:t>PhD </a:t>
            </a:r>
          </a:p>
          <a:p>
            <a:pPr>
              <a:buFont typeface="Arial" pitchFamily="34" charset="0"/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(Postdoc Mentor)</a:t>
            </a:r>
          </a:p>
          <a:p>
            <a:pPr lvl="1"/>
            <a:r>
              <a:rPr lang="en-US" sz="1700" b="1" dirty="0" smtClean="0">
                <a:solidFill>
                  <a:schemeClr val="bg1"/>
                </a:solidFill>
              </a:rPr>
              <a:t>Linh Dang, PhD	            </a:t>
            </a:r>
            <a:r>
              <a:rPr lang="en-US" sz="17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en-US" sz="1700" b="1" dirty="0" smtClean="0">
                <a:solidFill>
                  <a:schemeClr val="bg1"/>
                </a:solidFill>
              </a:rPr>
              <a:t>RAs:</a:t>
            </a:r>
          </a:p>
          <a:p>
            <a:pPr marL="971550" lvl="2" indent="-285750"/>
            <a:r>
              <a:rPr lang="en-US" sz="1400" b="1" dirty="0" smtClean="0">
                <a:solidFill>
                  <a:schemeClr val="bg1"/>
                </a:solidFill>
              </a:rPr>
              <a:t>Scott Perkins</a:t>
            </a:r>
          </a:p>
          <a:p>
            <a:pPr marL="971550" lvl="2" indent="-285750"/>
            <a:r>
              <a:rPr lang="en-US" sz="1400" b="1" dirty="0" smtClean="0">
                <a:solidFill>
                  <a:schemeClr val="bg1"/>
                </a:solidFill>
              </a:rPr>
              <a:t>Jaime </a:t>
            </a:r>
            <a:r>
              <a:rPr lang="en-US" sz="1400" b="1" dirty="0" err="1" smtClean="0">
                <a:solidFill>
                  <a:schemeClr val="bg1"/>
                </a:solidFill>
              </a:rPr>
              <a:t>Castrellon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marL="971550" lvl="2" indent="-285750"/>
            <a:r>
              <a:rPr lang="en-US" sz="1400" b="1" dirty="0" smtClean="0">
                <a:solidFill>
                  <a:schemeClr val="bg1"/>
                </a:solidFill>
              </a:rPr>
              <a:t>Leah Burgess</a:t>
            </a:r>
          </a:p>
          <a:p>
            <a:pPr marL="971550" lvl="2" indent="-285750"/>
            <a:r>
              <a:rPr lang="en-US" sz="1400" b="1" dirty="0" smtClean="0">
                <a:solidFill>
                  <a:schemeClr val="bg1"/>
                </a:solidFill>
              </a:rPr>
              <a:t>Danica San Juan</a:t>
            </a:r>
          </a:p>
          <a:p>
            <a:pPr marL="971550" lvl="2" indent="-285750"/>
            <a:r>
              <a:rPr lang="en-US" sz="1400" b="1" dirty="0" smtClean="0">
                <a:solidFill>
                  <a:schemeClr val="bg1"/>
                </a:solidFill>
              </a:rPr>
              <a:t>Darcy Smith </a:t>
            </a:r>
            <a:r>
              <a:rPr lang="en-US" sz="1300" dirty="0" smtClean="0">
                <a:solidFill>
                  <a:schemeClr val="bg1"/>
                </a:solidFill>
              </a:rPr>
              <a:t>	             </a:t>
            </a:r>
            <a:r>
              <a:rPr lang="en-US" sz="1300" b="1" dirty="0" smtClean="0">
                <a:solidFill>
                  <a:schemeClr val="bg1"/>
                </a:solidFill>
              </a:rPr>
              <a:t>		</a:t>
            </a:r>
            <a:r>
              <a:rPr lang="en-US" sz="1300" dirty="0" smtClean="0">
                <a:solidFill>
                  <a:schemeClr val="bg1"/>
                </a:solidFill>
              </a:rPr>
              <a:t>	             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600" dirty="0" smtClean="0"/>
          </a:p>
          <a:p>
            <a:endParaRPr lang="en-US" sz="1600" dirty="0" smtClean="0"/>
          </a:p>
        </p:txBody>
      </p:sp>
      <p:pic>
        <p:nvPicPr>
          <p:cNvPr id="19" name="Picture 4" descr="NI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81112"/>
            <a:ext cx="2964656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UNC_logos_and_seal[1].jpg"/>
          <p:cNvPicPr>
            <a:picLocks noChangeAspect="1"/>
          </p:cNvPicPr>
          <p:nvPr/>
        </p:nvPicPr>
        <p:blipFill>
          <a:blip r:embed="rId8" cstate="print"/>
          <a:srcRect l="39999" t="35555" r="37500" b="34445"/>
          <a:stretch>
            <a:fillRect/>
          </a:stretch>
        </p:blipFill>
        <p:spPr>
          <a:xfrm>
            <a:off x="2426089" y="478678"/>
            <a:ext cx="20574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8" t="16968" r="22078" b="16968"/>
          <a:stretch/>
        </p:blipFill>
        <p:spPr>
          <a:xfrm>
            <a:off x="2443794" y="3619383"/>
            <a:ext cx="1235415" cy="1676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15694" y="-300584"/>
            <a:ext cx="8229600" cy="1143000"/>
          </a:xfrm>
        </p:spPr>
        <p:txBody>
          <a:bodyPr/>
          <a:lstStyle/>
          <a:p>
            <a:r>
              <a:rPr lang="en-US" dirty="0" smtClean="0"/>
              <a:t>Dopamine (DA)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112" y="639697"/>
            <a:ext cx="6142673" cy="621830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Dopamine is a monoamine neurotransmitter that                   modulates neural signaling in the brain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All drugs of abuse lead to the release of DA in the brain</a:t>
            </a:r>
          </a:p>
          <a:p>
            <a:endParaRPr lang="en-US" sz="2600" dirty="0" smtClean="0"/>
          </a:p>
          <a:p>
            <a:r>
              <a:rPr lang="en-US" sz="2600" dirty="0" smtClean="0"/>
              <a:t>Lower DA D2 </a:t>
            </a:r>
            <a:r>
              <a:rPr lang="en-US" sz="2600" dirty="0"/>
              <a:t>receptor </a:t>
            </a:r>
            <a:r>
              <a:rPr lang="en-US" sz="2600" dirty="0" smtClean="0"/>
              <a:t>availability </a:t>
            </a:r>
            <a:r>
              <a:rPr lang="en-US" sz="2200" dirty="0" smtClean="0"/>
              <a:t>(measured with PET)</a:t>
            </a:r>
            <a:r>
              <a:rPr lang="en-US" sz="2600" dirty="0" smtClean="0"/>
              <a:t> </a:t>
            </a:r>
            <a:r>
              <a:rPr lang="en-US" sz="2600" dirty="0"/>
              <a:t>is associated with drug addiction in humans </a:t>
            </a:r>
            <a:r>
              <a:rPr lang="en-US" sz="1400" dirty="0"/>
              <a:t>(</a:t>
            </a:r>
            <a:r>
              <a:rPr lang="en-US" sz="1400" dirty="0" err="1"/>
              <a:t>Volkow</a:t>
            </a:r>
            <a:r>
              <a:rPr lang="en-US" sz="1400" dirty="0"/>
              <a:t> et al., 2004) </a:t>
            </a:r>
            <a:r>
              <a:rPr lang="en-US" sz="2600" dirty="0"/>
              <a:t>and addiction risk in </a:t>
            </a:r>
            <a:r>
              <a:rPr lang="en-US" sz="2600" dirty="0" smtClean="0"/>
              <a:t>monkeys </a:t>
            </a:r>
            <a:r>
              <a:rPr lang="en-US" sz="1400" dirty="0" smtClean="0"/>
              <a:t>(Nader et al., 2006) </a:t>
            </a:r>
            <a:r>
              <a:rPr lang="en-US" sz="2600" dirty="0" smtClean="0"/>
              <a:t>&amp; rodents </a:t>
            </a:r>
            <a:r>
              <a:rPr lang="en-US" sz="1400" dirty="0"/>
              <a:t>(</a:t>
            </a:r>
            <a:r>
              <a:rPr lang="en-US" sz="1400" dirty="0" err="1"/>
              <a:t>Dalley</a:t>
            </a:r>
            <a:r>
              <a:rPr lang="en-US" sz="1400" dirty="0"/>
              <a:t> et al., 2007)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17716" y="2602597"/>
            <a:ext cx="3073157" cy="4255403"/>
            <a:chOff x="8023620" y="896837"/>
            <a:chExt cx="4097543" cy="56738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7672" y="1642750"/>
              <a:ext cx="2314133" cy="492795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49638" y="2473190"/>
              <a:ext cx="771525" cy="326707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050337" y="896837"/>
              <a:ext cx="115883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50" b="1" dirty="0"/>
                <a:t>Drug Abuser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06196" y="1231044"/>
              <a:ext cx="1112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dirty="0"/>
                <a:t>Control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23620" y="1957302"/>
              <a:ext cx="10803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Cocaine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55695" y="3035599"/>
              <a:ext cx="82364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Meth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166080" y="4467841"/>
              <a:ext cx="9633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Heroin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02072" y="5715416"/>
              <a:ext cx="10464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Alcohol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5" t="9594" r="27229" b="52122"/>
          <a:stretch/>
        </p:blipFill>
        <p:spPr>
          <a:xfrm>
            <a:off x="6918536" y="29301"/>
            <a:ext cx="2225464" cy="26255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6" y="1929501"/>
            <a:ext cx="4952128" cy="48679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33490" y="10273"/>
            <a:ext cx="2140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Precursor:</a:t>
            </a:r>
          </a:p>
          <a:p>
            <a:pPr algn="ctr"/>
            <a:r>
              <a:rPr lang="en-US" b="1" dirty="0" smtClean="0"/>
              <a:t>Amino acid tyrosine 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15" y="619888"/>
            <a:ext cx="1801569" cy="85124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6560509" y="1160204"/>
            <a:ext cx="449891" cy="1818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9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432" y="147898"/>
            <a:ext cx="3665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The </a:t>
            </a:r>
            <a:r>
              <a:rPr lang="en-US" sz="3000" dirty="0" smtClean="0"/>
              <a:t>Dopamine </a:t>
            </a:r>
            <a:r>
              <a:rPr lang="en-US" sz="3000" dirty="0"/>
              <a:t>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8"/>
          <a:stretch/>
        </p:blipFill>
        <p:spPr>
          <a:xfrm>
            <a:off x="1909093" y="1565448"/>
            <a:ext cx="5753525" cy="3483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2111" y="999727"/>
            <a:ext cx="3714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Mesocorticolimbic</a:t>
            </a:r>
            <a:r>
              <a:rPr lang="en-US" sz="2400" b="1" dirty="0">
                <a:solidFill>
                  <a:srgbClr val="FF0000"/>
                </a:solidFill>
              </a:rPr>
              <a:t> pathway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8902" y="1230559"/>
            <a:ext cx="247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Nigrostriatal pathway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6043" y="5127530"/>
            <a:ext cx="21749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VTA: ventral tegmental area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3336" y="5128901"/>
            <a:ext cx="14548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HC: Hippocampus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887" y="1694437"/>
            <a:ext cx="23696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ACC: Anterior Cingulate Cortex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887" y="2339492"/>
            <a:ext cx="175695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PFC: Prefrontal Cortex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3307109"/>
            <a:ext cx="17605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VS: Ventral Striatum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1200" y="3307107"/>
            <a:ext cx="533400" cy="3000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b="1" dirty="0"/>
              <a:t>  </a:t>
            </a:r>
            <a:r>
              <a:rPr lang="en-US" sz="1350" b="1" dirty="0" smtClean="0"/>
              <a:t>VS</a:t>
            </a:r>
            <a:endParaRPr lang="en-US" sz="135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76043" y="5486400"/>
            <a:ext cx="39358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solidFill>
                  <a:srgbClr val="7030A0"/>
                </a:solidFill>
              </a:rPr>
              <a:t>Movement Initiation</a:t>
            </a:r>
          </a:p>
          <a:p>
            <a:pPr algn="ctr"/>
            <a:r>
              <a:rPr lang="en-US" dirty="0" smtClean="0"/>
              <a:t>Parkinson’s Disease leads to loss of DA </a:t>
            </a:r>
          </a:p>
          <a:p>
            <a:pPr algn="ctr"/>
            <a:r>
              <a:rPr lang="en-US" dirty="0" smtClean="0"/>
              <a:t>signaling in nigrostriatal pathway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200" y="5374494"/>
            <a:ext cx="4407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solidFill>
                  <a:srgbClr val="FF0000"/>
                </a:solidFill>
              </a:rPr>
              <a:t>Striatum: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smtClean="0"/>
              <a:t>reward, learning, salience </a:t>
            </a:r>
            <a:endParaRPr lang="en-US" sz="2200" b="1" u="sng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28600" y="3200400"/>
            <a:ext cx="2362200" cy="482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7396" y="5989728"/>
            <a:ext cx="4932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solidFill>
                  <a:srgbClr val="FF0000"/>
                </a:solidFill>
              </a:rPr>
              <a:t>PFC:</a:t>
            </a:r>
            <a:r>
              <a:rPr lang="en-US" sz="2200" b="1" dirty="0" smtClean="0">
                <a:solidFill>
                  <a:srgbClr val="7030A0"/>
                </a:solidFill>
              </a:rPr>
              <a:t> </a:t>
            </a:r>
            <a:r>
              <a:rPr lang="en-US" sz="2200" b="1" dirty="0" smtClean="0"/>
              <a:t>maintaining goals, working memory</a:t>
            </a:r>
            <a:endParaRPr lang="en-US" sz="2200" b="1" u="sng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61257" y="2339491"/>
            <a:ext cx="2362200" cy="756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7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 animBg="1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Alcohol Use Disorders (AUDs): </a:t>
            </a:r>
            <a:br>
              <a:rPr lang="en-US" sz="3200" b="1" dirty="0" smtClean="0">
                <a:latin typeface="+mn-lt"/>
              </a:rPr>
            </a:br>
            <a:r>
              <a:rPr lang="en-US" sz="3100" b="1" dirty="0" smtClean="0">
                <a:latin typeface="+mn-lt"/>
              </a:rPr>
              <a:t>Costly, Complex, Poorly Understood</a:t>
            </a:r>
            <a:endParaRPr lang="en-US" sz="3100" b="1" dirty="0">
              <a:latin typeface="+mn-lt"/>
            </a:endParaRPr>
          </a:p>
        </p:txBody>
      </p:sp>
      <p:sp>
        <p:nvSpPr>
          <p:cNvPr id="4" name="Text Placeholder 6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562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Costs of excessive Alcohol consumption: </a:t>
            </a:r>
          </a:p>
          <a:p>
            <a:pPr lvl="1"/>
            <a:r>
              <a:rPr lang="en-US" sz="2000" dirty="0" smtClean="0"/>
              <a:t>$235 billion </a:t>
            </a:r>
            <a:r>
              <a:rPr lang="en-US" sz="1400" dirty="0" smtClean="0"/>
              <a:t>(</a:t>
            </a:r>
            <a:r>
              <a:rPr lang="en-US" sz="1400" dirty="0" err="1" smtClean="0"/>
              <a:t>Rehm</a:t>
            </a:r>
            <a:r>
              <a:rPr lang="en-US" sz="1400" dirty="0" smtClean="0"/>
              <a:t> et al., 2009), </a:t>
            </a:r>
            <a:r>
              <a:rPr lang="en-US" sz="2000" dirty="0" smtClean="0"/>
              <a:t>80,000 deaths annually </a:t>
            </a:r>
            <a:r>
              <a:rPr lang="en-US" sz="1400" dirty="0" smtClean="0"/>
              <a:t>(CDC)</a:t>
            </a:r>
          </a:p>
          <a:p>
            <a:pPr lvl="1"/>
            <a:r>
              <a:rPr lang="en-US" sz="2000" dirty="0" smtClean="0"/>
              <a:t>18% of Americans will experience AUDs during lifetime </a:t>
            </a:r>
            <a:r>
              <a:rPr lang="en-US" sz="1400" dirty="0" smtClean="0"/>
              <a:t>(</a:t>
            </a:r>
            <a:r>
              <a:rPr lang="en-US" sz="1400" dirty="0" err="1" smtClean="0"/>
              <a:t>Hasin</a:t>
            </a:r>
            <a:r>
              <a:rPr lang="en-US" sz="1400" dirty="0" smtClean="0"/>
              <a:t> et al., 2007)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AUDs: </a:t>
            </a:r>
            <a:r>
              <a:rPr lang="en-US" sz="2400" dirty="0" smtClean="0"/>
              <a:t>Highly heritable (30-60%)</a:t>
            </a:r>
          </a:p>
          <a:p>
            <a:endParaRPr lang="en-US" sz="2400" b="1" baseline="30000" dirty="0" smtClean="0"/>
          </a:p>
          <a:p>
            <a:endParaRPr lang="en-US" sz="2400" b="1" baseline="30000" dirty="0" smtClean="0"/>
          </a:p>
          <a:p>
            <a:endParaRPr lang="en-US" sz="2400" b="1" baseline="30000" dirty="0" smtClean="0"/>
          </a:p>
          <a:p>
            <a:endParaRPr lang="en-US" sz="2400" b="1" baseline="30000" dirty="0" smtClean="0"/>
          </a:p>
          <a:p>
            <a:endParaRPr lang="en-US" sz="2400" b="1" baseline="30000" dirty="0" smtClean="0"/>
          </a:p>
          <a:p>
            <a:endParaRPr lang="en-US" sz="2400" b="1" baseline="30000" dirty="0" smtClean="0"/>
          </a:p>
          <a:p>
            <a:endParaRPr lang="en-US" sz="2400" b="1" baseline="30000" dirty="0" smtClean="0"/>
          </a:p>
          <a:p>
            <a:endParaRPr lang="en-US" sz="2400" b="1" baseline="30000" dirty="0" smtClean="0"/>
          </a:p>
          <a:p>
            <a:pPr>
              <a:buNone/>
            </a:pPr>
            <a:r>
              <a:rPr lang="en-US" sz="2400" b="1" dirty="0" smtClean="0"/>
              <a:t>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143000" y="3810000"/>
            <a:ext cx="1524000" cy="990600"/>
            <a:chOff x="1143000" y="3810000"/>
            <a:chExt cx="1524000" cy="990600"/>
          </a:xfrm>
        </p:grpSpPr>
        <p:sp>
          <p:nvSpPr>
            <p:cNvPr id="5" name="Oval 4"/>
            <p:cNvSpPr/>
            <p:nvPr/>
          </p:nvSpPr>
          <p:spPr>
            <a:xfrm>
              <a:off x="1447800" y="3810000"/>
              <a:ext cx="68580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43000" y="4343400"/>
              <a:ext cx="685800" cy="4572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81200" y="4267200"/>
              <a:ext cx="685800" cy="457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1000" y="4953000"/>
            <a:ext cx="3107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Genetic/biological Risk</a:t>
            </a:r>
            <a:endParaRPr lang="en-US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2895600" y="3733800"/>
            <a:ext cx="3581400" cy="5334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05600" y="3657600"/>
            <a:ext cx="1234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AUDs</a:t>
            </a:r>
            <a:endParaRPr lang="en-US" sz="3600" b="1" dirty="0"/>
          </a:p>
        </p:txBody>
      </p:sp>
      <p:cxnSp>
        <p:nvCxnSpPr>
          <p:cNvPr id="13" name="Straight Arrow Connector 12"/>
          <p:cNvCxnSpPr>
            <a:endCxn id="14" idx="1"/>
          </p:cNvCxnSpPr>
          <p:nvPr/>
        </p:nvCxnSpPr>
        <p:spPr>
          <a:xfrm>
            <a:off x="2642767" y="4572000"/>
            <a:ext cx="1548233" cy="383233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91000" y="4724400"/>
            <a:ext cx="33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Intermediate Phenotype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781800" y="4191000"/>
            <a:ext cx="481433" cy="618845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33800" y="5181600"/>
            <a:ext cx="5161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Immediate Reward Selection Bias</a:t>
            </a:r>
            <a:endParaRPr lang="en-US" sz="28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791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/>
      <p:bldP spid="10" grpId="0" animBg="1"/>
      <p:bldP spid="11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43063" y="627063"/>
            <a:ext cx="5378450" cy="3660775"/>
            <a:chOff x="1090" y="523"/>
            <a:chExt cx="4000" cy="2723"/>
          </a:xfrm>
        </p:grpSpPr>
        <p:sp>
          <p:nvSpPr>
            <p:cNvPr id="256017" name="Line 3"/>
            <p:cNvSpPr>
              <a:spLocks noChangeShapeType="1"/>
            </p:cNvSpPr>
            <p:nvPr/>
          </p:nvSpPr>
          <p:spPr bwMode="auto">
            <a:xfrm>
              <a:off x="3095" y="897"/>
              <a:ext cx="0" cy="234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018" name="Line 4"/>
            <p:cNvSpPr>
              <a:spLocks noChangeShapeType="1"/>
            </p:cNvSpPr>
            <p:nvPr/>
          </p:nvSpPr>
          <p:spPr bwMode="auto">
            <a:xfrm>
              <a:off x="1962" y="3246"/>
              <a:ext cx="226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6019" name="Arc 5"/>
            <p:cNvSpPr>
              <a:spLocks noChangeAspect="1"/>
            </p:cNvSpPr>
            <p:nvPr/>
          </p:nvSpPr>
          <p:spPr bwMode="auto">
            <a:xfrm rot="-2674661">
              <a:off x="2146" y="523"/>
              <a:ext cx="1900" cy="19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090" y="1417"/>
              <a:ext cx="1335" cy="1270"/>
              <a:chOff x="1090" y="1417"/>
              <a:chExt cx="1335" cy="1270"/>
            </a:xfrm>
          </p:grpSpPr>
          <p:sp>
            <p:nvSpPr>
              <p:cNvPr id="256025" name="Oval 7"/>
              <p:cNvSpPr>
                <a:spLocks noChangeArrowheads="1"/>
              </p:cNvSpPr>
              <p:nvPr/>
            </p:nvSpPr>
            <p:spPr bwMode="auto">
              <a:xfrm>
                <a:off x="1090" y="2285"/>
                <a:ext cx="1335" cy="40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56026" name="Line 8"/>
              <p:cNvSpPr>
                <a:spLocks noChangeShapeType="1"/>
              </p:cNvSpPr>
              <p:nvPr/>
            </p:nvSpPr>
            <p:spPr bwMode="auto">
              <a:xfrm flipV="1">
                <a:off x="1090" y="1445"/>
                <a:ext cx="677" cy="10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6027" name="Line 9"/>
              <p:cNvSpPr>
                <a:spLocks noChangeShapeType="1"/>
              </p:cNvSpPr>
              <p:nvPr/>
            </p:nvSpPr>
            <p:spPr bwMode="auto">
              <a:xfrm flipH="1" flipV="1">
                <a:off x="1765" y="1417"/>
                <a:ext cx="649" cy="1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755" y="1459"/>
              <a:ext cx="1335" cy="1228"/>
              <a:chOff x="3746" y="1459"/>
              <a:chExt cx="1335" cy="1228"/>
            </a:xfrm>
          </p:grpSpPr>
          <p:sp>
            <p:nvSpPr>
              <p:cNvPr id="256022" name="Oval 11"/>
              <p:cNvSpPr>
                <a:spLocks noChangeArrowheads="1"/>
              </p:cNvSpPr>
              <p:nvPr/>
            </p:nvSpPr>
            <p:spPr bwMode="auto">
              <a:xfrm>
                <a:off x="3746" y="2285"/>
                <a:ext cx="1335" cy="402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56023" name="Line 12"/>
              <p:cNvSpPr>
                <a:spLocks noChangeShapeType="1"/>
              </p:cNvSpPr>
              <p:nvPr/>
            </p:nvSpPr>
            <p:spPr bwMode="auto">
              <a:xfrm flipV="1">
                <a:off x="3753" y="1468"/>
                <a:ext cx="668" cy="9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6024" name="Line 13"/>
              <p:cNvSpPr>
                <a:spLocks noChangeShapeType="1"/>
              </p:cNvSpPr>
              <p:nvPr/>
            </p:nvSpPr>
            <p:spPr bwMode="auto">
              <a:xfrm flipH="1" flipV="1">
                <a:off x="4412" y="1459"/>
                <a:ext cx="658" cy="9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56003" name="Rectangle 15"/>
          <p:cNvSpPr>
            <a:spLocks noChangeArrowheads="1"/>
          </p:cNvSpPr>
          <p:nvPr/>
        </p:nvSpPr>
        <p:spPr bwMode="auto">
          <a:xfrm>
            <a:off x="280988" y="0"/>
            <a:ext cx="85820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latin typeface="Calibri" pitchFamily="34" charset="0"/>
              </a:rPr>
              <a:t>Immediate </a:t>
            </a:r>
            <a:r>
              <a:rPr lang="en-US" sz="3600" b="1" dirty="0" smtClean="0">
                <a:latin typeface="Calibri" pitchFamily="34" charset="0"/>
              </a:rPr>
              <a:t>Reward Selection </a:t>
            </a:r>
            <a:r>
              <a:rPr lang="en-US" sz="3600" b="1" dirty="0">
                <a:latin typeface="Calibri" pitchFamily="34" charset="0"/>
              </a:rPr>
              <a:t>B</a:t>
            </a:r>
            <a:r>
              <a:rPr lang="en-US" sz="3600" b="1" dirty="0" smtClean="0">
                <a:latin typeface="Calibri" pitchFamily="34" charset="0"/>
              </a:rPr>
              <a:t>ias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56004" name="Line 16"/>
          <p:cNvSpPr>
            <a:spLocks noChangeShapeType="1"/>
          </p:cNvSpPr>
          <p:nvPr/>
        </p:nvSpPr>
        <p:spPr bwMode="auto">
          <a:xfrm>
            <a:off x="876300" y="814388"/>
            <a:ext cx="7223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54328" name="AutoShape 24"/>
          <p:cNvSpPr>
            <a:spLocks noChangeArrowheads="1"/>
          </p:cNvSpPr>
          <p:nvPr/>
        </p:nvSpPr>
        <p:spPr bwMode="auto">
          <a:xfrm>
            <a:off x="2058988" y="2568575"/>
            <a:ext cx="887412" cy="8588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A</a:t>
            </a:r>
          </a:p>
        </p:txBody>
      </p:sp>
      <p:sp>
        <p:nvSpPr>
          <p:cNvPr id="354330" name="AutoShape 26"/>
          <p:cNvSpPr>
            <a:spLocks noChangeArrowheads="1"/>
          </p:cNvSpPr>
          <p:nvPr/>
        </p:nvSpPr>
        <p:spPr bwMode="auto">
          <a:xfrm>
            <a:off x="5649913" y="2578100"/>
            <a:ext cx="887412" cy="85883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Calibri" pitchFamily="34" charset="0"/>
              </a:rPr>
              <a:t>B</a:t>
            </a:r>
          </a:p>
        </p:txBody>
      </p:sp>
      <p:sp>
        <p:nvSpPr>
          <p:cNvPr id="354333" name="Text Box 29"/>
          <p:cNvSpPr txBox="1">
            <a:spLocks noChangeArrowheads="1"/>
          </p:cNvSpPr>
          <p:nvPr/>
        </p:nvSpPr>
        <p:spPr bwMode="auto">
          <a:xfrm>
            <a:off x="4522788" y="4230688"/>
            <a:ext cx="4621212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Best long-term</a:t>
            </a:r>
          </a:p>
          <a:p>
            <a:pPr algn="ctr"/>
            <a:r>
              <a:rPr lang="en-US" sz="3600" dirty="0">
                <a:latin typeface="Calibri" pitchFamily="34" charset="0"/>
              </a:rPr>
              <a:t>choice</a:t>
            </a:r>
          </a:p>
        </p:txBody>
      </p:sp>
      <p:sp>
        <p:nvSpPr>
          <p:cNvPr id="354334" name="Text Box 30"/>
          <p:cNvSpPr txBox="1">
            <a:spLocks noChangeArrowheads="1"/>
          </p:cNvSpPr>
          <p:nvPr/>
        </p:nvSpPr>
        <p:spPr bwMode="auto">
          <a:xfrm>
            <a:off x="387350" y="4229100"/>
            <a:ext cx="3800475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</a:rPr>
              <a:t>Best short-term choice</a:t>
            </a:r>
          </a:p>
        </p:txBody>
      </p:sp>
      <p:sp>
        <p:nvSpPr>
          <p:cNvPr id="354335" name="Line 31"/>
          <p:cNvSpPr>
            <a:spLocks noChangeShapeType="1"/>
          </p:cNvSpPr>
          <p:nvPr/>
        </p:nvSpPr>
        <p:spPr bwMode="auto">
          <a:xfrm flipV="1">
            <a:off x="1866900" y="3713163"/>
            <a:ext cx="185738" cy="504825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4336" name="Line 32"/>
          <p:cNvSpPr>
            <a:spLocks noChangeShapeType="1"/>
          </p:cNvSpPr>
          <p:nvPr/>
        </p:nvSpPr>
        <p:spPr bwMode="auto">
          <a:xfrm flipH="1" flipV="1">
            <a:off x="6478588" y="3659188"/>
            <a:ext cx="185737" cy="504825"/>
          </a:xfrm>
          <a:prstGeom prst="line">
            <a:avLst/>
          </a:prstGeom>
          <a:noFill/>
          <a:ln w="762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4337" name="Oval 33"/>
          <p:cNvSpPr>
            <a:spLocks noChangeArrowheads="1"/>
          </p:cNvSpPr>
          <p:nvPr/>
        </p:nvSpPr>
        <p:spPr bwMode="auto">
          <a:xfrm>
            <a:off x="1790700" y="2332038"/>
            <a:ext cx="1474788" cy="1400175"/>
          </a:xfrm>
          <a:prstGeom prst="ellipse">
            <a:avLst/>
          </a:prstGeom>
          <a:noFill/>
          <a:ln w="76200" algn="ctr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4338" name="Text Box 34"/>
          <p:cNvSpPr txBox="1">
            <a:spLocks noChangeArrowheads="1"/>
          </p:cNvSpPr>
          <p:nvPr/>
        </p:nvSpPr>
        <p:spPr bwMode="auto">
          <a:xfrm>
            <a:off x="1339850" y="5567363"/>
            <a:ext cx="1504950" cy="6413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/>
              <a:t>“Now”</a:t>
            </a:r>
          </a:p>
        </p:txBody>
      </p:sp>
      <p:sp>
        <p:nvSpPr>
          <p:cNvPr id="354339" name="Text Box 35"/>
          <p:cNvSpPr txBox="1">
            <a:spLocks noChangeArrowheads="1"/>
          </p:cNvSpPr>
          <p:nvPr/>
        </p:nvSpPr>
        <p:spPr bwMode="auto">
          <a:xfrm>
            <a:off x="5830888" y="5567363"/>
            <a:ext cx="1585755" cy="646331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/>
              <a:t>“Later”</a:t>
            </a:r>
          </a:p>
        </p:txBody>
      </p:sp>
      <p:sp>
        <p:nvSpPr>
          <p:cNvPr id="354340" name="Text Box 36"/>
          <p:cNvSpPr txBox="1">
            <a:spLocks noChangeArrowheads="1"/>
          </p:cNvSpPr>
          <p:nvPr/>
        </p:nvSpPr>
        <p:spPr bwMode="auto">
          <a:xfrm rot="21305469">
            <a:off x="4144282" y="5523006"/>
            <a:ext cx="439544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 dirty="0" smtClean="0"/>
              <a:t>&gt;</a:t>
            </a:r>
            <a:endParaRPr lang="en-US" sz="4000" b="1" i="1" dirty="0"/>
          </a:p>
        </p:txBody>
      </p:sp>
      <p:sp>
        <p:nvSpPr>
          <p:cNvPr id="354341" name="Rectangle 37"/>
          <p:cNvSpPr>
            <a:spLocks noChangeArrowheads="1"/>
          </p:cNvSpPr>
          <p:nvPr/>
        </p:nvSpPr>
        <p:spPr bwMode="auto">
          <a:xfrm>
            <a:off x="1223963" y="5473700"/>
            <a:ext cx="6415087" cy="860425"/>
          </a:xfrm>
          <a:prstGeom prst="rect">
            <a:avLst/>
          </a:prstGeom>
          <a:noFill/>
          <a:ln w="41275" algn="ctr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5562600" y="2514600"/>
            <a:ext cx="1011237" cy="1039812"/>
          </a:xfrm>
          <a:prstGeom prst="rect">
            <a:avLst/>
          </a:prstGeom>
          <a:solidFill>
            <a:schemeClr val="bg1">
              <a:lumMod val="85000"/>
              <a:alpha val="81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white"/>
              </a:solidFill>
              <a:latin typeface="Calibri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939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28" grpId="0" animBg="1"/>
      <p:bldP spid="354330" grpId="0" animBg="1"/>
      <p:bldP spid="354333" grpId="0"/>
      <p:bldP spid="354334" grpId="0"/>
      <p:bldP spid="354335" grpId="0" animBg="1"/>
      <p:bldP spid="354336" grpId="0" animBg="1"/>
      <p:bldP spid="354337" grpId="0" animBg="1"/>
      <p:bldP spid="354338" grpId="0"/>
      <p:bldP spid="354339" grpId="0"/>
      <p:bldP spid="354340" grpId="0"/>
      <p:bldP spid="354341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www.leonardporter.com/images/wineexhibit.jpg"/>
          <p:cNvPicPr>
            <a:picLocks noChangeAspect="1" noChangeArrowheads="1"/>
          </p:cNvPicPr>
          <p:nvPr/>
        </p:nvPicPr>
        <p:blipFill>
          <a:blip r:embed="rId4" cstate="print"/>
          <a:srcRect l="7154" r="5803" b="22667"/>
          <a:stretch>
            <a:fillRect/>
          </a:stretch>
        </p:blipFill>
        <p:spPr bwMode="auto">
          <a:xfrm>
            <a:off x="304801" y="2209800"/>
            <a:ext cx="3428999" cy="4038599"/>
          </a:xfrm>
          <a:prstGeom prst="rect">
            <a:avLst/>
          </a:prstGeom>
          <a:noFill/>
        </p:spPr>
      </p:pic>
      <p:pic>
        <p:nvPicPr>
          <p:cNvPr id="59394" name="Picture 2" descr="http://justhow2.com/wp-content/uploads/2011/04/CirrhosisLiver.jpg"/>
          <p:cNvPicPr>
            <a:picLocks noChangeAspect="1" noChangeArrowheads="1"/>
          </p:cNvPicPr>
          <p:nvPr/>
        </p:nvPicPr>
        <p:blipFill>
          <a:blip r:embed="rId5" cstate="print"/>
          <a:srcRect b="18182"/>
          <a:stretch>
            <a:fillRect/>
          </a:stretch>
        </p:blipFill>
        <p:spPr bwMode="auto">
          <a:xfrm>
            <a:off x="228600" y="3200400"/>
            <a:ext cx="3962400" cy="2743200"/>
          </a:xfrm>
          <a:prstGeom prst="rect">
            <a:avLst/>
          </a:prstGeom>
          <a:noFill/>
        </p:spPr>
      </p:pic>
      <p:pic>
        <p:nvPicPr>
          <p:cNvPr id="10268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6650" y="2190750"/>
            <a:ext cx="3413125" cy="408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1322388"/>
            <a:chOff x="684" y="336"/>
            <a:chExt cx="4392" cy="588"/>
          </a:xfrm>
        </p:grpSpPr>
        <p:sp>
          <p:nvSpPr>
            <p:cNvPr id="257050" name="Rectangle 9"/>
            <p:cNvSpPr>
              <a:spLocks noChangeArrowheads="1"/>
            </p:cNvSpPr>
            <p:nvPr/>
          </p:nvSpPr>
          <p:spPr bwMode="auto">
            <a:xfrm>
              <a:off x="819" y="336"/>
              <a:ext cx="4122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3600" b="1" dirty="0">
                  <a:latin typeface="Calibri" pitchFamily="34" charset="0"/>
                </a:rPr>
                <a:t>Relationship to addiction?</a:t>
              </a:r>
            </a:p>
          </p:txBody>
        </p:sp>
        <p:sp>
          <p:nvSpPr>
            <p:cNvPr id="257051" name="Line 10"/>
            <p:cNvSpPr>
              <a:spLocks noChangeShapeType="1"/>
            </p:cNvSpPr>
            <p:nvPr/>
          </p:nvSpPr>
          <p:spPr bwMode="auto">
            <a:xfrm>
              <a:off x="684" y="924"/>
              <a:ext cx="4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353308" name="Picture 28" descr="liver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3232150"/>
            <a:ext cx="4164013" cy="271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833688" y="1190625"/>
            <a:ext cx="3025775" cy="2058988"/>
            <a:chOff x="1785" y="750"/>
            <a:chExt cx="1906" cy="1297"/>
          </a:xfrm>
        </p:grpSpPr>
        <p:grpSp>
          <p:nvGrpSpPr>
            <p:cNvPr id="4" name="Group 11"/>
            <p:cNvGrpSpPr>
              <a:grpSpLocks noChangeAspect="1"/>
            </p:cNvGrpSpPr>
            <p:nvPr/>
          </p:nvGrpSpPr>
          <p:grpSpPr bwMode="auto">
            <a:xfrm>
              <a:off x="1785" y="750"/>
              <a:ext cx="1906" cy="1297"/>
              <a:chOff x="1090" y="523"/>
              <a:chExt cx="4000" cy="2723"/>
            </a:xfrm>
          </p:grpSpPr>
          <p:sp>
            <p:nvSpPr>
              <p:cNvPr id="257039" name="Line 12"/>
              <p:cNvSpPr>
                <a:spLocks noChangeAspect="1" noChangeShapeType="1"/>
              </p:cNvSpPr>
              <p:nvPr/>
            </p:nvSpPr>
            <p:spPr bwMode="auto">
              <a:xfrm>
                <a:off x="3095" y="897"/>
                <a:ext cx="0" cy="2349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40" name="Line 13"/>
              <p:cNvSpPr>
                <a:spLocks noChangeAspect="1" noChangeShapeType="1"/>
              </p:cNvSpPr>
              <p:nvPr/>
            </p:nvSpPr>
            <p:spPr bwMode="auto">
              <a:xfrm>
                <a:off x="1962" y="3246"/>
                <a:ext cx="2266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57041" name="Arc 14"/>
              <p:cNvSpPr>
                <a:spLocks noChangeAspect="1"/>
              </p:cNvSpPr>
              <p:nvPr/>
            </p:nvSpPr>
            <p:spPr bwMode="auto">
              <a:xfrm rot="-2674661">
                <a:off x="2146" y="523"/>
                <a:ext cx="1900" cy="19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15"/>
              <p:cNvGrpSpPr>
                <a:grpSpLocks noChangeAspect="1"/>
              </p:cNvGrpSpPr>
              <p:nvPr/>
            </p:nvGrpSpPr>
            <p:grpSpPr bwMode="auto">
              <a:xfrm>
                <a:off x="1090" y="1417"/>
                <a:ext cx="1335" cy="1270"/>
                <a:chOff x="1090" y="1417"/>
                <a:chExt cx="1335" cy="1270"/>
              </a:xfrm>
            </p:grpSpPr>
            <p:sp>
              <p:nvSpPr>
                <p:cNvPr id="257047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1090" y="2285"/>
                  <a:ext cx="1335" cy="4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57048" name="Line 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090" y="1445"/>
                  <a:ext cx="677" cy="10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49" name="Line 1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1765" y="1417"/>
                  <a:ext cx="649" cy="10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9"/>
              <p:cNvGrpSpPr>
                <a:grpSpLocks noChangeAspect="1"/>
              </p:cNvGrpSpPr>
              <p:nvPr/>
            </p:nvGrpSpPr>
            <p:grpSpPr bwMode="auto">
              <a:xfrm>
                <a:off x="3755" y="1459"/>
                <a:ext cx="1335" cy="1228"/>
                <a:chOff x="3746" y="1459"/>
                <a:chExt cx="1335" cy="1228"/>
              </a:xfrm>
            </p:grpSpPr>
            <p:sp>
              <p:nvSpPr>
                <p:cNvPr id="257044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3746" y="2285"/>
                  <a:ext cx="1335" cy="40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767600"/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solidFill>
                      <a:srgbClr val="FFFFFF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57045" name="Line 2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3753" y="1468"/>
                  <a:ext cx="668" cy="99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57046" name="Line 2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4412" y="1459"/>
                  <a:ext cx="658" cy="9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257036" name="Picture 30" descr="martini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11" y="1155"/>
              <a:ext cx="3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037" name="Picture 31" descr="martini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83" y="1163"/>
              <a:ext cx="370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7038" name="AutoShape 32"/>
            <p:cNvSpPr>
              <a:spLocks noChangeArrowheads="1"/>
            </p:cNvSpPr>
            <p:nvPr/>
          </p:nvSpPr>
          <p:spPr bwMode="auto">
            <a:xfrm>
              <a:off x="3088" y="1168"/>
              <a:ext cx="552" cy="5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70 w 21600"/>
                <a:gd name="T25" fmla="*/ 3143 h 21600"/>
                <a:gd name="T26" fmla="*/ 18430 w 21600"/>
                <a:gd name="T27" fmla="*/ 1845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860" y="16756"/>
                  </a:moveTo>
                  <a:cubicBezTo>
                    <a:pt x="19265" y="15089"/>
                    <a:pt x="20037" y="12980"/>
                    <a:pt x="20037" y="10800"/>
                  </a:cubicBezTo>
                  <a:cubicBezTo>
                    <a:pt x="20037" y="5698"/>
                    <a:pt x="15901" y="1563"/>
                    <a:pt x="10800" y="1563"/>
                  </a:cubicBezTo>
                  <a:cubicBezTo>
                    <a:pt x="8619" y="1562"/>
                    <a:pt x="6510" y="2334"/>
                    <a:pt x="4843" y="3739"/>
                  </a:cubicBezTo>
                  <a:lnTo>
                    <a:pt x="17860" y="16756"/>
                  </a:lnTo>
                  <a:close/>
                  <a:moveTo>
                    <a:pt x="3739" y="4843"/>
                  </a:moveTo>
                  <a:cubicBezTo>
                    <a:pt x="2334" y="6510"/>
                    <a:pt x="1563" y="8619"/>
                    <a:pt x="1563" y="10799"/>
                  </a:cubicBezTo>
                  <a:cubicBezTo>
                    <a:pt x="1563" y="15901"/>
                    <a:pt x="5698" y="20037"/>
                    <a:pt x="10800" y="20037"/>
                  </a:cubicBezTo>
                  <a:cubicBezTo>
                    <a:pt x="12980" y="20037"/>
                    <a:pt x="15089" y="19265"/>
                    <a:pt x="16756" y="17860"/>
                  </a:cubicBezTo>
                  <a:lnTo>
                    <a:pt x="3739" y="4843"/>
                  </a:lnTo>
                  <a:close/>
                </a:path>
              </a:pathLst>
            </a:custGeom>
            <a:solidFill>
              <a:srgbClr val="FF6600"/>
            </a:solidFill>
            <a:ln w="28575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pic>
        <p:nvPicPr>
          <p:cNvPr id="353314" name="Picture 34" descr="At-Breakfast-LauritzRi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5599" y="2133600"/>
            <a:ext cx="3251201" cy="414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The-Drunkard-Charles Groux"/>
          <p:cNvPicPr>
            <a:picLocks noChangeAspect="1" noChangeArrowheads="1"/>
          </p:cNvPicPr>
          <p:nvPr/>
        </p:nvPicPr>
        <p:blipFill>
          <a:blip r:embed="rId10" cstate="print">
            <a:lum bright="12000"/>
          </a:blip>
          <a:srcRect l="8061" t="4362" r="8427" b="4388"/>
          <a:stretch>
            <a:fillRect/>
          </a:stretch>
        </p:blipFill>
        <p:spPr bwMode="auto">
          <a:xfrm>
            <a:off x="574284" y="2133600"/>
            <a:ext cx="2854716" cy="416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Tm="8304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2.77778E-6 -0.0759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47800"/>
            <a:ext cx="2667000" cy="255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0" y="6581001"/>
            <a:ext cx="3653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Trebuchet MS" pitchFamily="34" charset="0"/>
              </a:rPr>
              <a:t>Mitchell et al. (2005); </a:t>
            </a:r>
            <a:r>
              <a:rPr lang="en-US" sz="1200" b="1" dirty="0" err="1" smtClean="0">
                <a:latin typeface="Trebuchet MS" pitchFamily="34" charset="0"/>
              </a:rPr>
              <a:t>Boettiger</a:t>
            </a:r>
            <a:r>
              <a:rPr lang="en-US" sz="1200" b="1" dirty="0" smtClean="0">
                <a:latin typeface="Trebuchet MS" pitchFamily="34" charset="0"/>
              </a:rPr>
              <a:t> et al. (2007).</a:t>
            </a:r>
            <a:endParaRPr lang="en-US" sz="1200" b="1" dirty="0">
              <a:latin typeface="Trebuchet MS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28600" y="228600"/>
            <a:ext cx="8610600" cy="626371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/>
              <a:t>Quantifying Immediate Reward Selection Bias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00" y="1066800"/>
            <a:ext cx="307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Delay Discounting Task</a:t>
            </a:r>
            <a:endParaRPr lang="en-US" sz="2400" b="1" dirty="0"/>
          </a:p>
        </p:txBody>
      </p:sp>
      <p:grpSp>
        <p:nvGrpSpPr>
          <p:cNvPr id="4" name="Group 23"/>
          <p:cNvGrpSpPr/>
          <p:nvPr/>
        </p:nvGrpSpPr>
        <p:grpSpPr>
          <a:xfrm>
            <a:off x="3276600" y="990600"/>
            <a:ext cx="4038600" cy="5638800"/>
            <a:chOff x="5105400" y="1476344"/>
            <a:chExt cx="4038600" cy="5197978"/>
          </a:xfrm>
        </p:grpSpPr>
        <p:sp>
          <p:nvSpPr>
            <p:cNvPr id="30" name="TextBox 29"/>
            <p:cNvSpPr txBox="1"/>
            <p:nvPr/>
          </p:nvSpPr>
          <p:spPr>
            <a:xfrm>
              <a:off x="5105400" y="1476344"/>
              <a:ext cx="4038600" cy="513525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sz="2800" b="1" dirty="0" smtClean="0"/>
            </a:p>
            <a:p>
              <a:endParaRPr lang="en-US" sz="2800" b="1" dirty="0" smtClean="0"/>
            </a:p>
            <a:p>
              <a:endParaRPr lang="en-US" sz="2800" b="1" dirty="0" smtClean="0"/>
            </a:p>
            <a:p>
              <a:endParaRPr lang="en-US" sz="2800" b="1" dirty="0" smtClean="0"/>
            </a:p>
            <a:p>
              <a:endParaRPr lang="en-US" sz="2800" b="1" dirty="0" smtClean="0"/>
            </a:p>
            <a:p>
              <a:endParaRPr lang="en-US" sz="2800" b="1" dirty="0" smtClean="0"/>
            </a:p>
            <a:p>
              <a:r>
                <a:rPr lang="en-US" sz="3600" b="1" dirty="0" smtClean="0"/>
                <a:t>ICR Range:</a:t>
              </a:r>
            </a:p>
            <a:p>
              <a:endParaRPr lang="en-US" sz="1600" b="1" dirty="0" smtClean="0"/>
            </a:p>
            <a:p>
              <a:pPr lvl="2"/>
              <a:r>
                <a:rPr lang="en-US" sz="3200" b="1" dirty="0" smtClean="0"/>
                <a:t>more impulsive</a:t>
              </a:r>
            </a:p>
            <a:p>
              <a:pPr lvl="2"/>
              <a:endParaRPr lang="en-US" sz="2400" dirty="0" smtClean="0"/>
            </a:p>
            <a:p>
              <a:pPr lvl="2"/>
              <a:endParaRPr lang="en-US" sz="2400" dirty="0" smtClean="0"/>
            </a:p>
            <a:p>
              <a:pPr lvl="2"/>
              <a:endParaRPr lang="en-US" sz="2400" dirty="0" smtClean="0"/>
            </a:p>
            <a:p>
              <a:pPr lvl="2"/>
              <a:r>
                <a:rPr lang="en-US" sz="3200" b="1" dirty="0" smtClean="0"/>
                <a:t>less impulsive</a:t>
              </a:r>
              <a:endParaRPr lang="en-US" sz="3200" b="1" dirty="0"/>
            </a:p>
          </p:txBody>
        </p:sp>
        <p:grpSp>
          <p:nvGrpSpPr>
            <p:cNvPr id="5" name="Group 16"/>
            <p:cNvGrpSpPr/>
            <p:nvPr/>
          </p:nvGrpSpPr>
          <p:grpSpPr>
            <a:xfrm>
              <a:off x="5423048" y="4426547"/>
              <a:ext cx="596752" cy="2247775"/>
              <a:chOff x="5423048" y="4426547"/>
              <a:chExt cx="596752" cy="2247775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H="1">
                <a:off x="6019006" y="4496791"/>
                <a:ext cx="794" cy="217753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5423048" y="4426547"/>
                <a:ext cx="444352" cy="652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/>
                  <a:t>1</a:t>
                </a:r>
                <a:endParaRPr lang="en-US" sz="4000" b="1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423048" y="6021776"/>
                <a:ext cx="444352" cy="6525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smtClean="0"/>
                  <a:t>0</a:t>
                </a:r>
                <a:endParaRPr lang="en-US" sz="4000" b="1" dirty="0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533400" y="1981200"/>
            <a:ext cx="698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NOW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28800" y="1981200"/>
            <a:ext cx="75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LATER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600" y="36576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9" name="Group 38"/>
          <p:cNvGrpSpPr/>
          <p:nvPr/>
        </p:nvGrpSpPr>
        <p:grpSpPr>
          <a:xfrm>
            <a:off x="3657600" y="1295400"/>
            <a:ext cx="5067862" cy="1905000"/>
            <a:chOff x="3276600" y="1295399"/>
            <a:chExt cx="5067862" cy="1905000"/>
          </a:xfrm>
        </p:grpSpPr>
        <p:grpSp>
          <p:nvGrpSpPr>
            <p:cNvPr id="2" name="Group 32"/>
            <p:cNvGrpSpPr/>
            <p:nvPr/>
          </p:nvGrpSpPr>
          <p:grpSpPr>
            <a:xfrm>
              <a:off x="3276600" y="1371599"/>
              <a:ext cx="5067862" cy="1687561"/>
              <a:chOff x="4547393" y="1961502"/>
              <a:chExt cx="4579247" cy="1307238"/>
            </a:xfrm>
          </p:grpSpPr>
          <p:grpSp>
            <p:nvGrpSpPr>
              <p:cNvPr id="3" name="Group 31"/>
              <p:cNvGrpSpPr/>
              <p:nvPr/>
            </p:nvGrpSpPr>
            <p:grpSpPr>
              <a:xfrm>
                <a:off x="4547393" y="1961502"/>
                <a:ext cx="4579247" cy="1307238"/>
                <a:chOff x="4547393" y="1961502"/>
                <a:chExt cx="4579247" cy="1307238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4547393" y="1961502"/>
                  <a:ext cx="4579247" cy="4529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 smtClean="0"/>
                    <a:t>Impulsive Choice Ratio (ICR):</a:t>
                  </a:r>
                  <a:endParaRPr lang="en-US" sz="3200" b="1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649045" y="2374690"/>
                  <a:ext cx="2109176" cy="8940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b="1" dirty="0" smtClean="0"/>
                    <a:t>now choices</a:t>
                  </a:r>
                </a:p>
                <a:p>
                  <a:pPr algn="ctr">
                    <a:spcBef>
                      <a:spcPts val="600"/>
                    </a:spcBef>
                  </a:pPr>
                  <a:r>
                    <a:rPr lang="en-US" sz="3200" b="1" dirty="0" smtClean="0"/>
                    <a:t>total choices</a:t>
                  </a:r>
                  <a:endParaRPr lang="en-US" sz="3200" b="1" dirty="0"/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>
              <a:xfrm flipH="1">
                <a:off x="5786752" y="2846906"/>
                <a:ext cx="1859036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/>
            <p:cNvSpPr/>
            <p:nvPr/>
          </p:nvSpPr>
          <p:spPr>
            <a:xfrm>
              <a:off x="3276600" y="1295399"/>
              <a:ext cx="5029200" cy="1905000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9600" y="46482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ICR can be conceptualized as a measure of </a:t>
            </a:r>
            <a:r>
              <a:rPr lang="en-US" sz="2400" b="1" i="1" dirty="0" smtClean="0">
                <a:solidFill>
                  <a:srgbClr val="C00000"/>
                </a:solidFill>
              </a:rPr>
              <a:t>Now </a:t>
            </a:r>
            <a:r>
              <a:rPr lang="en-US" sz="2400" b="1" dirty="0" smtClean="0">
                <a:solidFill>
                  <a:srgbClr val="C00000"/>
                </a:solidFill>
              </a:rPr>
              <a:t>choice bias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52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" grpId="0"/>
      <p:bldP spid="36" grpId="0"/>
      <p:bldP spid="3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Criteria for Categorizing a Measure as an Intermediate Phenotype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6248400" cy="5272790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Good psychometric properties: </a:t>
            </a:r>
            <a:r>
              <a:rPr lang="en-US" sz="2800" b="1" dirty="0" smtClean="0"/>
              <a:t>measure consistent &amp; stable over time </a:t>
            </a:r>
          </a:p>
          <a:p>
            <a:r>
              <a:rPr lang="en-US" sz="3000" b="1" dirty="0" smtClean="0"/>
              <a:t>Measure related to the disorder it is associated with </a:t>
            </a:r>
            <a:r>
              <a:rPr lang="en-US" sz="2400" b="1" dirty="0" smtClean="0"/>
              <a:t>(explains symptoms)</a:t>
            </a:r>
          </a:p>
          <a:p>
            <a:r>
              <a:rPr lang="en-US" sz="3000" b="1" dirty="0" smtClean="0"/>
              <a:t>Sufficiently Heritable </a:t>
            </a:r>
            <a:r>
              <a:rPr lang="en-US" sz="2800" b="1" dirty="0" smtClean="0"/>
              <a:t>(genetic basis)</a:t>
            </a:r>
          </a:p>
          <a:p>
            <a:pPr lvl="1"/>
            <a:r>
              <a:rPr lang="en-US" sz="2400" b="1" dirty="0" smtClean="0"/>
              <a:t>Mitchell, 2011; </a:t>
            </a:r>
            <a:r>
              <a:rPr lang="en-US" sz="2400" b="1" dirty="0" err="1" smtClean="0"/>
              <a:t>Anokhin</a:t>
            </a:r>
            <a:r>
              <a:rPr lang="en-US" sz="2400" b="1" dirty="0" smtClean="0"/>
              <a:t> et al., 2011</a:t>
            </a:r>
          </a:p>
          <a:p>
            <a:r>
              <a:rPr lang="en-US" sz="3000" b="1" dirty="0" smtClean="0"/>
              <a:t>Show increased expression in unaffected relatives of those with the disorder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1295400"/>
            <a:ext cx="9372600" cy="523220"/>
            <a:chOff x="0" y="1447800"/>
            <a:chExt cx="9372600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0" y="1447800"/>
              <a:ext cx="89248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   Criteria:					                 Met by ICR?</a:t>
              </a:r>
              <a:endParaRPr lang="en-US" sz="2800" b="1" dirty="0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0" y="1905000"/>
              <a:ext cx="937260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7239000" y="1981200"/>
            <a:ext cx="1014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YES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962400"/>
            <a:ext cx="2400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Role of </a:t>
            </a:r>
            <a:r>
              <a:rPr lang="en-US" sz="2800" b="1" i="1" dirty="0" smtClean="0"/>
              <a:t>COMT</a:t>
            </a:r>
            <a:r>
              <a:rPr lang="en-US" sz="2800" b="1" dirty="0" smtClean="0"/>
              <a:t>?</a:t>
            </a:r>
          </a:p>
          <a:p>
            <a:pPr algn="ctr"/>
            <a:r>
              <a:rPr lang="en-US" sz="1600" b="1" dirty="0" err="1" smtClean="0"/>
              <a:t>Boettiger</a:t>
            </a:r>
            <a:r>
              <a:rPr lang="en-US" sz="1600" b="1" dirty="0" smtClean="0"/>
              <a:t> et al., 2007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91483" y="2895600"/>
            <a:ext cx="10143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50"/>
                </a:solidFill>
              </a:rPr>
              <a:t>YES</a:t>
            </a:r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4989493"/>
            <a:ext cx="2476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Not shown sufficiently yet</a:t>
            </a:r>
            <a:endParaRPr lang="en-US" sz="28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400800" y="1752600"/>
            <a:ext cx="0" cy="51054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765" y="6477000"/>
            <a:ext cx="43618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/>
              <a:t>Meyer-</a:t>
            </a:r>
            <a:r>
              <a:rPr lang="en-US" sz="1400" b="1" i="1" dirty="0" err="1" smtClean="0"/>
              <a:t>Lindenberg</a:t>
            </a:r>
            <a:r>
              <a:rPr lang="en-US" sz="1400" b="1" i="1" dirty="0" smtClean="0"/>
              <a:t> &amp; Weinberger, 2006; </a:t>
            </a:r>
            <a:r>
              <a:rPr lang="en-US" sz="1400" b="1" i="1" dirty="0" err="1" smtClean="0"/>
              <a:t>MacKillop</a:t>
            </a:r>
            <a:r>
              <a:rPr lang="en-US" sz="1400" b="1" i="1" dirty="0" smtClean="0"/>
              <a:t>, 2013</a:t>
            </a:r>
            <a:endParaRPr lang="en-US" sz="1400" b="1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2503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250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1|3|5|4.6|1.6|1.6|5.3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28.6|6.3|8.3|18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8|7.5|6.2|6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9.1|8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1.1|4.6|0.8|0.7|0.3|18.3|0.7|1.3|2.9|2.3|4.8|4.7|4.1|2.8|16.2|1.5|8.1|22|7.2|14.4|8.5|2|8.5|13.7|2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5|8.2|16.8|8.4|1.4|23|11.2|1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|5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3.8|20.7|1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3.3|17.2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8|4.5|12.1|4.2|16.4|4.8|20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4.1|23.1|4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|2.1|1|1.4|13.2|1|27.4|0.9|2|2.6|19.5|22.4|2|7|4.4|35.9|9.8|30.7|5.9|6.5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9.8|4.3|7.7|14.4|5.2|2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29721</TotalTime>
  <Words>2872</Words>
  <Application>Microsoft Office PowerPoint</Application>
  <PresentationFormat>On-screen Show (4:3)</PresentationFormat>
  <Paragraphs>565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Trebuchet MS</vt:lpstr>
      <vt:lpstr>Office Theme</vt:lpstr>
      <vt:lpstr>Dopamine, Decision Making, and Risk for Drug Addiction</vt:lpstr>
      <vt:lpstr>Outline</vt:lpstr>
      <vt:lpstr>Dopamine (DA)</vt:lpstr>
      <vt:lpstr>PowerPoint Presentation</vt:lpstr>
      <vt:lpstr>Alcohol Use Disorders (AUDs):  Costly, Complex, Poorly Understood</vt:lpstr>
      <vt:lpstr>PowerPoint Presentation</vt:lpstr>
      <vt:lpstr>PowerPoint Presentation</vt:lpstr>
      <vt:lpstr>PowerPoint Presentation</vt:lpstr>
      <vt:lpstr>Criteria for Categorizing a Measure as an Intermediate Phenotype</vt:lpstr>
      <vt:lpstr>PowerPoint Presentation</vt:lpstr>
      <vt:lpstr>What neurobiological processes underlie ICR?</vt:lpstr>
      <vt:lpstr>Assessing Role of PFC DA in Task Performance</vt:lpstr>
      <vt:lpstr>PFC DA Level is Controlled by the Enzyme Catechol-O-methyltransferase (COMT) </vt:lpstr>
      <vt:lpstr>Age and COMT interact to affect ICR</vt:lpstr>
      <vt:lpstr>Relationship between ICR, COMT, and Age Follows an Inverted-U Function</vt:lpstr>
      <vt:lpstr> Revisiting ICR as an Intermediate Phenotype for Alcohol Use Disorders</vt:lpstr>
      <vt:lpstr>Modulation of ICR within individuals?</vt:lpstr>
      <vt:lpstr>Implications and Future Directions</vt:lpstr>
      <vt:lpstr>Positron Emission Tomography &amp; Measurement of Dopamine Signaling in the Human Brain</vt:lpstr>
      <vt:lpstr>Positron Emission Tomography (PET)</vt:lpstr>
      <vt:lpstr>PowerPoint Presentation</vt:lpstr>
      <vt:lpstr>Smith et al., 2016 Journal of Neurophysiology Modulation of impulsivity and reward sensitivity in intertemporal choice by striatal and midbrain dopamine synthesis in healthy adults</vt:lpstr>
      <vt:lpstr>PowerPoint Presentation</vt:lpstr>
      <vt:lpstr>18F-Fallypride Measures Striatal &amp; Extrastriatal DA D2/3 Receptor Availability (BPnd)</vt:lpstr>
      <vt:lpstr>18F-Fallypride PET can measure d-amphetamine (dAMPH)-induced DA release (%ΔBPnd) </vt:lpstr>
      <vt:lpstr>DA release (%ΔBPnd) in the right ventral striatum, left insula, and vmPFC correlates with max “Want More” dAMPH ratings </vt:lpstr>
      <vt:lpstr>vmPFC, insula, and VS implicated in psychostimulant responses</vt:lpstr>
      <vt:lpstr>PET Conclusions &amp; Future Directions</vt:lpstr>
      <vt:lpstr>Acknowledgements</vt:lpstr>
    </vt:vector>
  </TitlesOfParts>
  <Company>UNC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 versus Later Decision Making: Effects of frontal development and alcohol use</dc:title>
  <dc:creator>Smith, Chris</dc:creator>
  <cp:lastModifiedBy>Christopher Smith</cp:lastModifiedBy>
  <cp:revision>829</cp:revision>
  <dcterms:created xsi:type="dcterms:W3CDTF">2012-05-16T14:36:51Z</dcterms:created>
  <dcterms:modified xsi:type="dcterms:W3CDTF">2017-10-12T11:53:22Z</dcterms:modified>
  <cp:contentStatus/>
</cp:coreProperties>
</file>