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671" r:id="rId3"/>
    <p:sldId id="702" r:id="rId4"/>
    <p:sldId id="484" r:id="rId5"/>
    <p:sldId id="706" r:id="rId6"/>
    <p:sldId id="636" r:id="rId7"/>
    <p:sldId id="629" r:id="rId8"/>
    <p:sldId id="704" r:id="rId9"/>
    <p:sldId id="652" r:id="rId10"/>
    <p:sldId id="584" r:id="rId11"/>
    <p:sldId id="719" r:id="rId12"/>
    <p:sldId id="707" r:id="rId13"/>
    <p:sldId id="612" r:id="rId14"/>
    <p:sldId id="711" r:id="rId15"/>
    <p:sldId id="712" r:id="rId16"/>
    <p:sldId id="713" r:id="rId17"/>
    <p:sldId id="530" r:id="rId18"/>
    <p:sldId id="542" r:id="rId19"/>
    <p:sldId id="720" r:id="rId20"/>
    <p:sldId id="721" r:id="rId21"/>
    <p:sldId id="630" r:id="rId22"/>
    <p:sldId id="717" r:id="rId23"/>
    <p:sldId id="716" r:id="rId24"/>
    <p:sldId id="586" r:id="rId25"/>
    <p:sldId id="631" r:id="rId26"/>
    <p:sldId id="611" r:id="rId27"/>
    <p:sldId id="646" r:id="rId28"/>
    <p:sldId id="658" r:id="rId29"/>
    <p:sldId id="607" r:id="rId30"/>
    <p:sldId id="695" r:id="rId31"/>
    <p:sldId id="722" r:id="rId32"/>
    <p:sldId id="696" r:id="rId33"/>
    <p:sldId id="734" r:id="rId34"/>
    <p:sldId id="649" r:id="rId35"/>
    <p:sldId id="735" r:id="rId36"/>
    <p:sldId id="464" r:id="rId37"/>
    <p:sldId id="647" r:id="rId38"/>
    <p:sldId id="4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17B3"/>
    <a:srgbClr val="F45EE2"/>
    <a:srgbClr val="3333CC"/>
    <a:srgbClr val="0066FF"/>
    <a:srgbClr val="FF5D5D"/>
    <a:srgbClr val="53D2FF"/>
    <a:srgbClr val="F573D9"/>
    <a:srgbClr val="005828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88838" autoAdjust="0"/>
  </p:normalViewPr>
  <p:slideViewPr>
    <p:cSldViewPr>
      <p:cViewPr varScale="1">
        <p:scale>
          <a:sx n="99" d="100"/>
          <a:sy n="99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eba.psy.vanderbilt.edu\ZaldLab2014\Chris\Fallypride_Baseline_SRTM_BPnd_data\DRD2_SNP_BPnd_Paper\Mawlawi_Striatal_ROIs_C957T_Eff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eba.psy.vanderbilt.edu\ZaldLab2014\Chris\Fallypride_Baseline_SRTM_BPnd_data\DRD2_SNP_BPnd_Paper\Mawlawi_Striatal_ROIs_C957T_Eff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eba.psy.vanderbilt.edu\ZaldLab2014\Chris\Fallypride_Baseline_SRTM_BPnd_data\DRD2_SNP_BPnd_Paper\Mawlawi_Striatal_ROIs_C957T_Effec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eba.psy.vanderbilt.edu\ZaldLab2014\Chris\Fallypride_Baseline_SRTM_BPnd_data\DRD2_SNP_BPnd_Paper\Mawlawi_Striatal_ROIs_C957T_Effec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tx1"/>
                </a:solidFill>
              </a:rPr>
              <a:t>Right VS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866971045754851"/>
          <c:y val="1.6534698545866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56278045889426"/>
          <c:y val="0.2140913591888233"/>
          <c:w val="0.68512539158411645"/>
          <c:h val="0.646656720072042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F-4E42-97E9-121571BC37F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F-4E42-97E9-121571BC37F3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Sheet1!$R$15:$T$15</c:f>
                <c:numCache>
                  <c:formatCode>General</c:formatCode>
                  <c:ptCount val="3"/>
                  <c:pt idx="0">
                    <c:v>0.45443875017575902</c:v>
                  </c:pt>
                  <c:pt idx="1">
                    <c:v>0.39077313611215903</c:v>
                  </c:pt>
                  <c:pt idx="2">
                    <c:v>0.67084759719492304</c:v>
                  </c:pt>
                </c:numCache>
              </c:numRef>
            </c:plus>
            <c:minus>
              <c:numRef>
                <c:f>Sheet1!$R$15:$T$15</c:f>
                <c:numCache>
                  <c:formatCode>General</c:formatCode>
                  <c:ptCount val="3"/>
                  <c:pt idx="0">
                    <c:v>0.45443875017575902</c:v>
                  </c:pt>
                  <c:pt idx="1">
                    <c:v>0.39077313611215903</c:v>
                  </c:pt>
                  <c:pt idx="2">
                    <c:v>0.67084759719492304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Sheet1!$R$4:$T$4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Sheet1!$R$14:$T$14</c:f>
              <c:numCache>
                <c:formatCode>0.00</c:formatCode>
                <c:ptCount val="3"/>
                <c:pt idx="0">
                  <c:v>14.561999999999999</c:v>
                </c:pt>
                <c:pt idx="1">
                  <c:v>16.119</c:v>
                </c:pt>
                <c:pt idx="2">
                  <c:v>15.89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F-4E42-97E9-121571BC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27"/>
        <c:axId val="340708432"/>
        <c:axId val="340711960"/>
      </c:barChart>
      <c:catAx>
        <c:axId val="34070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1960"/>
        <c:crosses val="autoZero"/>
        <c:auto val="1"/>
        <c:lblAlgn val="ctr"/>
        <c:lblOffset val="100"/>
        <c:noMultiLvlLbl val="0"/>
      </c:catAx>
      <c:valAx>
        <c:axId val="340711960"/>
        <c:scaling>
          <c:orientation val="minMax"/>
          <c:max val="21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BPnd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tx1"/>
                </a:solidFill>
              </a:rPr>
              <a:t>Left VS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500489481186542"/>
          <c:y val="1.0261718256041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0603331446314"/>
          <c:y val="0.22563579222686964"/>
          <c:w val="0.68100938363096775"/>
          <c:h val="0.63511228703399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E2-43FE-B3DA-277B7D5B140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E2-43FE-B3DA-277B7D5B140E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Sheet1!$R$12:$T$12</c:f>
                <c:numCache>
                  <c:formatCode>General</c:formatCode>
                  <c:ptCount val="3"/>
                  <c:pt idx="0">
                    <c:v>0.56303934019291202</c:v>
                  </c:pt>
                  <c:pt idx="1">
                    <c:v>0.48415908334535701</c:v>
                  </c:pt>
                  <c:pt idx="2">
                    <c:v>0.83116501035297996</c:v>
                  </c:pt>
                </c:numCache>
              </c:numRef>
            </c:plus>
            <c:minus>
              <c:numRef>
                <c:f>Sheet1!$R$12:$T$12</c:f>
                <c:numCache>
                  <c:formatCode>General</c:formatCode>
                  <c:ptCount val="3"/>
                  <c:pt idx="0">
                    <c:v>0.56303934019291202</c:v>
                  </c:pt>
                  <c:pt idx="1">
                    <c:v>0.48415908334535701</c:v>
                  </c:pt>
                  <c:pt idx="2">
                    <c:v>0.83116501035297996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Sheet1!$R$4:$T$4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Sheet1!$R$11:$T$11</c:f>
              <c:numCache>
                <c:formatCode>0.00</c:formatCode>
                <c:ptCount val="3"/>
                <c:pt idx="0">
                  <c:v>16.445</c:v>
                </c:pt>
                <c:pt idx="1">
                  <c:v>18.158999999999999</c:v>
                </c:pt>
                <c:pt idx="2">
                  <c:v>19.681999999999999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2-43FE-B3DA-277B7D5B1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27"/>
        <c:axId val="340706472"/>
        <c:axId val="340710392"/>
      </c:barChart>
      <c:catAx>
        <c:axId val="34070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0392"/>
        <c:crosses val="autoZero"/>
        <c:auto val="1"/>
        <c:lblAlgn val="ctr"/>
        <c:lblOffset val="100"/>
        <c:noMultiLvlLbl val="0"/>
      </c:catAx>
      <c:valAx>
        <c:axId val="340710392"/>
        <c:scaling>
          <c:orientation val="minMax"/>
          <c:max val="21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BPnd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0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tx1"/>
                </a:solidFill>
              </a:rPr>
              <a:t>Right Putamen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946527143238324"/>
          <c:y val="5.18005166183807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842867942478066"/>
          <c:y val="0.21225898224200432"/>
          <c:w val="0.68410637990639522"/>
          <c:h val="0.64715397910644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66-412B-9E9E-183DDD7CF09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66-412B-9E9E-183DDD7CF096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Sheet1!$R$9:$T$9</c:f>
                <c:numCache>
                  <c:formatCode>General</c:formatCode>
                  <c:ptCount val="3"/>
                  <c:pt idx="0">
                    <c:v>0.46533638532143101</c:v>
                  </c:pt>
                  <c:pt idx="1">
                    <c:v>0.40014404266542603</c:v>
                  </c:pt>
                  <c:pt idx="2">
                    <c:v>0.68693480883731395</c:v>
                  </c:pt>
                </c:numCache>
              </c:numRef>
            </c:plus>
            <c:minus>
              <c:numRef>
                <c:f>Sheet1!$R$9:$T$9</c:f>
                <c:numCache>
                  <c:formatCode>General</c:formatCode>
                  <c:ptCount val="3"/>
                  <c:pt idx="0">
                    <c:v>0.46533638532143101</c:v>
                  </c:pt>
                  <c:pt idx="1">
                    <c:v>0.40014404266542603</c:v>
                  </c:pt>
                  <c:pt idx="2">
                    <c:v>0.68693480883731395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Sheet1!$R$4:$T$4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Sheet1!$R$8:$T$8</c:f>
              <c:numCache>
                <c:formatCode>0.00</c:formatCode>
                <c:ptCount val="3"/>
                <c:pt idx="0">
                  <c:v>23.492000000000001</c:v>
                </c:pt>
                <c:pt idx="1">
                  <c:v>25.228999999999999</c:v>
                </c:pt>
                <c:pt idx="2">
                  <c:v>25.602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66-412B-9E9E-183DDD7CF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27"/>
        <c:axId val="340708824"/>
        <c:axId val="340712352"/>
      </c:barChart>
      <c:catAx>
        <c:axId val="34070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2352"/>
        <c:crosses val="autoZero"/>
        <c:auto val="1"/>
        <c:lblAlgn val="ctr"/>
        <c:lblOffset val="100"/>
        <c:noMultiLvlLbl val="0"/>
      </c:catAx>
      <c:valAx>
        <c:axId val="340712352"/>
        <c:scaling>
          <c:orientation val="minMax"/>
          <c:max val="27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BPnd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0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tx1"/>
                </a:solidFill>
              </a:rPr>
              <a:t>Left Putamen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2895598986192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6505362326398"/>
          <c:y val="0.21614402178069411"/>
          <c:w val="0.67678434235455665"/>
          <c:h val="0.6432689395677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4-4595-A42A-9A9F1F46F78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4-4595-A42A-9A9F1F46F789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Sheet1!$R$6:$T$6</c:f>
                <c:numCache>
                  <c:formatCode>General</c:formatCode>
                  <c:ptCount val="3"/>
                  <c:pt idx="0">
                    <c:v>0.45830952329892799</c:v>
                  </c:pt>
                  <c:pt idx="1">
                    <c:v>0.39410162460908899</c:v>
                  </c:pt>
                  <c:pt idx="2">
                    <c:v>0.67656167604044504</c:v>
                  </c:pt>
                </c:numCache>
              </c:numRef>
            </c:plus>
            <c:minus>
              <c:numRef>
                <c:f>Sheet1!$R$6:$T$6</c:f>
                <c:numCache>
                  <c:formatCode>General</c:formatCode>
                  <c:ptCount val="3"/>
                  <c:pt idx="0">
                    <c:v>0.45830952329892799</c:v>
                  </c:pt>
                  <c:pt idx="1">
                    <c:v>0.39410162460908899</c:v>
                  </c:pt>
                  <c:pt idx="2">
                    <c:v>0.67656167604044504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Sheet1!$R$4:$T$4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Sheet1!$R$5:$T$5</c:f>
              <c:numCache>
                <c:formatCode>0.00</c:formatCode>
                <c:ptCount val="3"/>
                <c:pt idx="0">
                  <c:v>22.957999999999991</c:v>
                </c:pt>
                <c:pt idx="1">
                  <c:v>24.937000000000001</c:v>
                </c:pt>
                <c:pt idx="2">
                  <c:v>24.509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4-4595-A42A-9A9F1F46F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27"/>
        <c:axId val="340709608"/>
        <c:axId val="340705296"/>
      </c:barChart>
      <c:catAx>
        <c:axId val="34070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05296"/>
        <c:crosses val="autoZero"/>
        <c:auto val="1"/>
        <c:lblAlgn val="ctr"/>
        <c:lblOffset val="100"/>
        <c:noMultiLvlLbl val="0"/>
      </c:catAx>
      <c:valAx>
        <c:axId val="340705296"/>
        <c:scaling>
          <c:orientation val="minMax"/>
          <c:max val="27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BPnd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0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BD028-7C11-4C08-8245-AE83753B5686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80B40-ED0D-44D2-BBAC-6F9579BCF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Drug Abuse Heritability: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/>
              <a:t>Van den Bree et</a:t>
            </a:r>
            <a:r>
              <a:rPr lang="en-US" baseline="0" dirty="0"/>
              <a:t> al., 1998 Drug &amp; Alcohol Dependence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Avg</a:t>
            </a:r>
            <a:r>
              <a:rPr lang="en-US" dirty="0"/>
              <a:t> group size: 14</a:t>
            </a:r>
          </a:p>
          <a:p>
            <a:r>
              <a:rPr lang="en-US" dirty="0"/>
              <a:t>Smallest n=8</a:t>
            </a:r>
          </a:p>
          <a:p>
            <a:r>
              <a:rPr lang="en-US" dirty="0"/>
              <a:t>Largest n=27</a:t>
            </a:r>
          </a:p>
          <a:p>
            <a:endParaRPr lang="en-US" dirty="0"/>
          </a:p>
          <a:p>
            <a:r>
              <a:rPr lang="en-US" dirty="0"/>
              <a:t>In all models, COMT genotype effects </a:t>
            </a:r>
            <a:r>
              <a:rPr lang="en-US" dirty="0" err="1"/>
              <a:t>covaried</a:t>
            </a:r>
            <a:r>
              <a:rPr lang="en-US" dirty="0"/>
              <a:t> for age, socioeconomic status, menstrual cycle phase (categorically-defined to include women in cycle days 1–7, 8–15, and 18–30), and current hormonal birth control usage (binary).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 (SLC6A3) VNTR</a:t>
            </a:r>
          </a:p>
          <a:p>
            <a:r>
              <a:rPr lang="nl-NL" dirty="0"/>
              <a:t>(Vandenbergh et al. 1992) is located in intron 3 (DAT1)</a:t>
            </a:r>
          </a:p>
          <a:p>
            <a:r>
              <a:rPr lang="en-US" dirty="0"/>
              <a:t>that modulates transcription (</a:t>
            </a:r>
            <a:r>
              <a:rPr lang="en-US" dirty="0" err="1"/>
              <a:t>VanNess</a:t>
            </a:r>
            <a:r>
              <a:rPr lang="en-US" dirty="0"/>
              <a:t> et al. 2005), midbrain</a:t>
            </a:r>
          </a:p>
          <a:p>
            <a:r>
              <a:rPr lang="en-US" dirty="0"/>
              <a:t>activation (Schott et al. 2006) and in vivo</a:t>
            </a:r>
          </a:p>
          <a:p>
            <a:r>
              <a:rPr lang="en-US" dirty="0"/>
              <a:t>transporter availability (van </a:t>
            </a:r>
            <a:r>
              <a:rPr lang="en-US" dirty="0" err="1"/>
              <a:t>Dyck</a:t>
            </a:r>
            <a:r>
              <a:rPr lang="en-US" dirty="0"/>
              <a:t> et al. 2005), with the</a:t>
            </a:r>
          </a:p>
          <a:p>
            <a:r>
              <a:rPr lang="en-US" dirty="0"/>
              <a:t>10-repeat allele having stronger enhancer-like properties</a:t>
            </a:r>
          </a:p>
          <a:p>
            <a:r>
              <a:rPr lang="en-US" dirty="0"/>
              <a:t>resulting in higher DA tone than the 9-repeat allele (van</a:t>
            </a:r>
          </a:p>
          <a:p>
            <a:r>
              <a:rPr lang="en-US" dirty="0" err="1"/>
              <a:t>Dyck</a:t>
            </a:r>
            <a:r>
              <a:rPr lang="en-US" dirty="0"/>
              <a:t> et al. 2005).</a:t>
            </a:r>
          </a:p>
          <a:p>
            <a:endParaRPr lang="en-US" dirty="0"/>
          </a:p>
          <a:p>
            <a:r>
              <a:rPr lang="en-US" dirty="0" err="1"/>
              <a:t>Zhong</a:t>
            </a:r>
            <a:r>
              <a:rPr lang="en-US" dirty="0"/>
              <a:t> et al 2009 found that 10/10 individuals are more risk averse than 9 repeat carriers; lower DA tone (e.g. 9-repeat allele of DAT1) yields more risk tolerance in the gain Domain</a:t>
            </a:r>
          </a:p>
          <a:p>
            <a:endParaRPr lang="en-US" dirty="0"/>
          </a:p>
          <a:p>
            <a:r>
              <a:rPr lang="en-US" dirty="0"/>
              <a:t>Other studies found subjects with the 7-repeat allele in the dopamine receptor D4 gene (DRD4) </a:t>
            </a:r>
            <a:r>
              <a:rPr lang="en-US" dirty="0" err="1"/>
              <a:t>exon</a:t>
            </a:r>
            <a:r>
              <a:rPr lang="en-US" dirty="0"/>
              <a:t> 3, hence low DA tone</a:t>
            </a:r>
          </a:p>
          <a:p>
            <a:r>
              <a:rPr lang="en-US" dirty="0"/>
              <a:t>(Van </a:t>
            </a:r>
            <a:r>
              <a:rPr lang="en-US" dirty="0" err="1"/>
              <a:t>Craenenbroeck</a:t>
            </a:r>
            <a:r>
              <a:rPr lang="en-US" dirty="0"/>
              <a:t> et al. 2005) is more risk-tolerant than subjects without the 7-repeat allele. Both results,</a:t>
            </a:r>
          </a:p>
          <a:p>
            <a:r>
              <a:rPr lang="en-US" dirty="0"/>
              <a:t>being in the same direction as the current report, corroborate our conjecture that DA tone modulates sensitivity of</a:t>
            </a:r>
          </a:p>
          <a:p>
            <a:r>
              <a:rPr lang="en-US" dirty="0"/>
              <a:t>valuation over gains.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ICR in 18-21 year </a:t>
            </a:r>
            <a:r>
              <a:rPr lang="en-US" dirty="0" err="1"/>
              <a:t>olds</a:t>
            </a:r>
            <a:r>
              <a:rPr lang="en-US" dirty="0"/>
              <a:t>: 0.75</a:t>
            </a:r>
          </a:p>
          <a:p>
            <a:r>
              <a:rPr lang="en-US" dirty="0"/>
              <a:t>18-24 year </a:t>
            </a:r>
            <a:r>
              <a:rPr lang="en-US" dirty="0" err="1"/>
              <a:t>olds</a:t>
            </a:r>
            <a:r>
              <a:rPr lang="en-US" dirty="0"/>
              <a:t>: 0.70</a:t>
            </a:r>
          </a:p>
          <a:p>
            <a:r>
              <a:rPr lang="en-US" dirty="0"/>
              <a:t>Light drinking adults, 26-40: 0.40</a:t>
            </a:r>
          </a:p>
          <a:p>
            <a:endParaRPr lang="en-US" dirty="0"/>
          </a:p>
          <a:p>
            <a:r>
              <a:rPr lang="en-US" dirty="0"/>
              <a:t>Age, ICR correlations</a:t>
            </a:r>
            <a:r>
              <a:rPr lang="en-US" baseline="0" dirty="0"/>
              <a:t> from Frontiers paper:</a:t>
            </a:r>
          </a:p>
          <a:p>
            <a:r>
              <a:rPr lang="en-US" baseline="0" dirty="0"/>
              <a:t>All subjects: r=-0.134, p=0.019</a:t>
            </a:r>
          </a:p>
          <a:p>
            <a:r>
              <a:rPr lang="en-US" baseline="0" dirty="0"/>
              <a:t>Non-problem drinkers: r=-0.276, p=0.003</a:t>
            </a:r>
          </a:p>
          <a:p>
            <a:r>
              <a:rPr lang="en-US" baseline="0" dirty="0"/>
              <a:t>Problem drinkers (AUDIT scores &gt;=8 M, &gt;=5 F): r=-0.025, p=0.39</a:t>
            </a:r>
          </a:p>
          <a:p>
            <a:endParaRPr lang="en-US" baseline="0" dirty="0"/>
          </a:p>
          <a:p>
            <a:r>
              <a:rPr lang="en-US" dirty="0"/>
              <a:t>In adults 26-40, each additional AUDIT-c point was associated with a 15.6% increase (β = 0.117) in ICR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7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Kelm</a:t>
            </a:r>
            <a:r>
              <a:rPr lang="en-US" dirty="0"/>
              <a:t> &amp; Boettiger</a:t>
            </a:r>
          </a:p>
          <a:p>
            <a:r>
              <a:rPr lang="en-US" b="1" dirty="0"/>
              <a:t>(healthy young men, mean age=26, n=15)</a:t>
            </a:r>
          </a:p>
          <a:p>
            <a:r>
              <a:rPr lang="en-US" b="1" dirty="0"/>
              <a:t>Global dopamine depletion via an amino acid beverage deficit in phenylalanine</a:t>
            </a:r>
            <a:endParaRPr lang="en-US" dirty="0"/>
          </a:p>
          <a:p>
            <a:r>
              <a:rPr lang="en-US" b="1" dirty="0"/>
              <a:t>&amp; tyrosine (P/T-), the necessary perquisites for dopamine synthesis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01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Controlled</a:t>
            </a:r>
            <a:r>
              <a:rPr lang="en-US" baseline="0" dirty="0"/>
              <a:t> for COMT genotype &amp; sex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47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4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Swagell</a:t>
            </a:r>
            <a:r>
              <a:rPr lang="en-US" dirty="0"/>
              <a:t>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C-allele and C/C genotype of C957T was associated with alcohol dependence, whereas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TaqIA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polymorphism was not. When analyzed separately for C957T, males showed an even stronger association with the C-allele and females showed no association.  -Also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 effects of Taq1A and C957T haplotype on increasing risk for alcohol dependence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33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individuals aged 26-40:</a:t>
            </a:r>
          </a:p>
          <a:p>
            <a:r>
              <a:rPr lang="en-US" dirty="0"/>
              <a:t>What predicts</a:t>
            </a:r>
            <a:r>
              <a:rPr lang="en-US" baseline="0" dirty="0"/>
              <a:t> ICR?</a:t>
            </a:r>
          </a:p>
          <a:p>
            <a:r>
              <a:rPr lang="en-US" baseline="0" dirty="0"/>
              <a:t>Sex: Beta=-0.526, p=0.001 (less for females)</a:t>
            </a:r>
          </a:p>
          <a:p>
            <a:r>
              <a:rPr lang="en-US" baseline="0" dirty="0"/>
              <a:t>AUDIT-c: Beta=0.312, p=0.027 (more for high consumption)</a:t>
            </a:r>
          </a:p>
          <a:p>
            <a:endParaRPr lang="en-US" baseline="0" dirty="0"/>
          </a:p>
          <a:p>
            <a:r>
              <a:rPr lang="en-US" baseline="0" dirty="0"/>
              <a:t>Ages 18-25:</a:t>
            </a:r>
          </a:p>
          <a:p>
            <a:r>
              <a:rPr lang="en-US" baseline="0" dirty="0"/>
              <a:t>COMT: Beta=-0.214, p=0.012 (lower with Met dosage) </a:t>
            </a:r>
          </a:p>
          <a:p>
            <a:endParaRPr lang="en-US" baseline="0" dirty="0"/>
          </a:p>
          <a:p>
            <a:r>
              <a:rPr lang="en-US" baseline="0" dirty="0"/>
              <a:t>All subjects: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COMT: Beta=-0.231, p=0.002 (lower with Met dosage)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Age: Beta=-0.181, p=0.014 (lower with increasing age)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Sex: Beta=-0.169, p=0.021 (less for females)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individuals aged 26-40:</a:t>
            </a:r>
          </a:p>
          <a:p>
            <a:r>
              <a:rPr lang="en-US" dirty="0"/>
              <a:t>What predicts</a:t>
            </a:r>
            <a:r>
              <a:rPr lang="en-US" baseline="0" dirty="0"/>
              <a:t> ICR?</a:t>
            </a:r>
          </a:p>
          <a:p>
            <a:r>
              <a:rPr lang="en-US" baseline="0" dirty="0"/>
              <a:t>Sex: Beta=-0.526, p=0.001 (less for females)</a:t>
            </a:r>
          </a:p>
          <a:p>
            <a:r>
              <a:rPr lang="en-US" baseline="0" dirty="0"/>
              <a:t>AUDIT-c: Beta=0.312, p=0.027 (more for high consumption)</a:t>
            </a:r>
          </a:p>
          <a:p>
            <a:endParaRPr lang="en-US" baseline="0" dirty="0"/>
          </a:p>
          <a:p>
            <a:r>
              <a:rPr lang="en-US" baseline="0" dirty="0"/>
              <a:t>Ages 18-25:</a:t>
            </a:r>
          </a:p>
          <a:p>
            <a:r>
              <a:rPr lang="en-US" baseline="0" dirty="0"/>
              <a:t>COMT: Beta=-0.214, p=0.012 (lower with Met dosage) </a:t>
            </a:r>
          </a:p>
          <a:p>
            <a:endParaRPr lang="en-US" baseline="0" dirty="0"/>
          </a:p>
          <a:p>
            <a:r>
              <a:rPr lang="en-US" baseline="0" dirty="0"/>
              <a:t>All subjects: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COMT: Beta=-0.231, p=0.002 (lower with Met dosage)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Age: Beta=-0.181, p=0.014 (lower with increasing age)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Sex: Beta=-0.169, p=0.021 (less for females)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Tobacco: d=0.57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its strong association with addiction, availability of well established animal models,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relatively well elucidated neural substrates, DD can potentially serve as an intermediate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biobehavioral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phenotype that could help bridge the gap between genetic risk factors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psychiatric phenotypes such as substance use or externalizing disorders in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impulsivity is implicated as a core underlying dysfunction. An important requirement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an intermediate phenotype is its heritability. However, little is currently known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contribution of genetic and environmental factors to individual differences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 in humans.</a:t>
            </a:r>
            <a:endParaRPr lang="en-US" sz="1200" dirty="0"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rebuchet MS" pitchFamily="34" charset="0"/>
              </a:rPr>
              <a:t>approximately 10% of Americans will suffer from alcoholism</a:t>
            </a:r>
            <a:r>
              <a:rPr lang="en-US" sz="1200" baseline="30000" dirty="0">
                <a:latin typeface="Trebuchet MS" pitchFamily="34" charset="0"/>
              </a:rPr>
              <a:t>1</a:t>
            </a:r>
          </a:p>
          <a:p>
            <a:r>
              <a:rPr lang="en-US" sz="2400" dirty="0">
                <a:latin typeface="Trebuchet MS" pitchFamily="34" charset="0"/>
              </a:rPr>
              <a:t>30% of alcoholics receive treatment</a:t>
            </a:r>
            <a:r>
              <a:rPr lang="en-US" sz="2400" baseline="30000" dirty="0">
                <a:latin typeface="Trebuchet MS" pitchFamily="34" charset="0"/>
              </a:rPr>
              <a:t>2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only 10% use medication</a:t>
            </a:r>
            <a:r>
              <a:rPr lang="en-US" sz="2000" baseline="30000" dirty="0">
                <a:latin typeface="Trebuchet MS" pitchFamily="34" charset="0"/>
              </a:rPr>
              <a:t>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30000" dirty="0">
              <a:latin typeface="Trebuchet MS" pitchFamily="34" charset="0"/>
            </a:endParaRPr>
          </a:p>
          <a:p>
            <a:r>
              <a:rPr lang="en-US" sz="1200" dirty="0">
                <a:latin typeface="Trebuchet MS" pitchFamily="34" charset="0"/>
              </a:rPr>
              <a:t>1: Grant (1994) Addiction 89:1357-1365</a:t>
            </a:r>
          </a:p>
          <a:p>
            <a:r>
              <a:rPr lang="en-US" sz="1200" dirty="0">
                <a:latin typeface="Trebuchet MS" pitchFamily="34" charset="0"/>
              </a:rPr>
              <a:t>2: Cohen et al. (2007) Drug Alcohol Depend 86:214-221.</a:t>
            </a:r>
          </a:p>
          <a:p>
            <a:r>
              <a:rPr lang="en-US" sz="1200" dirty="0">
                <a:latin typeface="Trebuchet MS" pitchFamily="34" charset="0"/>
              </a:rPr>
              <a:t>3: Mark TL et al. (2003) Drug Alcohol Depend 71:219-228.</a:t>
            </a:r>
          </a:p>
          <a:p>
            <a:endParaRPr lang="en-US" dirty="0"/>
          </a:p>
          <a:p>
            <a:r>
              <a:rPr lang="en-US" sz="1200" dirty="0">
                <a:latin typeface="Trebuchet MS" pitchFamily="34" charset="0"/>
              </a:rPr>
              <a:t>Boothby and </a:t>
            </a:r>
            <a:r>
              <a:rPr lang="en-US" sz="1200" dirty="0" err="1">
                <a:latin typeface="Trebuchet MS" pitchFamily="34" charset="0"/>
              </a:rPr>
              <a:t>Doering</a:t>
            </a:r>
            <a:r>
              <a:rPr lang="en-US" sz="1200" dirty="0">
                <a:latin typeface="Trebuchet MS" pitchFamily="34" charset="0"/>
              </a:rPr>
              <a:t> (2005) </a:t>
            </a:r>
            <a:r>
              <a:rPr lang="en-US" sz="1200" dirty="0" err="1">
                <a:latin typeface="Trebuchet MS" pitchFamily="34" charset="0"/>
              </a:rPr>
              <a:t>Clin</a:t>
            </a:r>
            <a:r>
              <a:rPr lang="en-US" sz="1200" dirty="0">
                <a:latin typeface="Trebuchet MS" pitchFamily="34" charset="0"/>
              </a:rPr>
              <a:t> </a:t>
            </a:r>
            <a:r>
              <a:rPr lang="en-US" sz="1200" dirty="0" err="1">
                <a:latin typeface="Trebuchet MS" pitchFamily="34" charset="0"/>
              </a:rPr>
              <a:t>Ther</a:t>
            </a:r>
            <a:r>
              <a:rPr lang="en-US" sz="1200" dirty="0">
                <a:latin typeface="Trebuchet MS" pitchFamily="34" charset="0"/>
              </a:rPr>
              <a:t> 27:695-714.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B224C-61CC-406C-ACC4-758FAC5DF7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1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None/>
            </a:pPr>
            <a:r>
              <a:rPr lang="en-US" sz="2300" b="1" dirty="0"/>
              <a:t>Data on COMT-dependent U-shaped effects of stress on PFC function </a:t>
            </a:r>
            <a:r>
              <a:rPr lang="en-US" sz="1800" b="1" dirty="0"/>
              <a:t>(</a:t>
            </a:r>
            <a:r>
              <a:rPr lang="en-US" sz="2000" b="1" dirty="0"/>
              <a:t>working memory; </a:t>
            </a:r>
            <a:r>
              <a:rPr lang="en-US" sz="1800" b="1" dirty="0" err="1"/>
              <a:t>Buckert</a:t>
            </a:r>
            <a:r>
              <a:rPr lang="en-US" sz="1800" b="1" dirty="0"/>
              <a:t> et al., 2012)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sz="2300" b="1" dirty="0"/>
              <a:t>C957T-dependent effects of stress on motor impulsivity </a:t>
            </a:r>
            <a:r>
              <a:rPr lang="en-US" sz="1800" b="1" dirty="0"/>
              <a:t>(</a:t>
            </a:r>
            <a:r>
              <a:rPr lang="en-US" sz="2000" b="1" dirty="0"/>
              <a:t>faster RTs when selecting smaller, sooner rewards; </a:t>
            </a:r>
            <a:r>
              <a:rPr lang="en-US" sz="1800" b="1" dirty="0"/>
              <a:t>White et al., 2009)</a:t>
            </a:r>
            <a:endParaRPr lang="en-US" b="1" dirty="0"/>
          </a:p>
          <a:p>
            <a:r>
              <a:rPr lang="en-US" b="1" dirty="0"/>
              <a:t>Acute stress increases reward-related impulsivity in CC individuals </a:t>
            </a:r>
          </a:p>
          <a:p>
            <a:r>
              <a:rPr lang="en-US" b="1" dirty="0"/>
              <a:t>-quicker when selecting smaller, sooner rewards in a DD task</a:t>
            </a:r>
          </a:p>
          <a:p>
            <a:r>
              <a:rPr lang="en-US" b="1" dirty="0"/>
              <a:t>(White at al., 2009)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2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9BF88-F1F2-48C5-80E1-887977B5C39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4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rebuchet MS" pitchFamily="34" charset="0"/>
              </a:rPr>
              <a:t>Alcohol Use Disorders (AUDs) are complex and </a:t>
            </a:r>
            <a:r>
              <a:rPr lang="en-US" sz="2400" dirty="0" err="1">
                <a:latin typeface="Trebuchet MS" pitchFamily="34" charset="0"/>
              </a:rPr>
              <a:t>heterogenous</a:t>
            </a:r>
            <a:r>
              <a:rPr lang="en-US" sz="2400" dirty="0">
                <a:latin typeface="Trebuchet MS" pitchFamily="34" charset="0"/>
              </a:rPr>
              <a:t> and can be the result of many precipitating events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Makes study of the neural basis of AUDs difficult</a:t>
            </a:r>
          </a:p>
          <a:p>
            <a:pPr>
              <a:buNone/>
            </a:pPr>
            <a:endParaRPr lang="en-US" sz="2400" baseline="30000" dirty="0">
              <a:latin typeface="Trebuchet MS" pitchFamily="34" charset="0"/>
            </a:endParaRPr>
          </a:p>
          <a:p>
            <a:r>
              <a:rPr lang="en-US" sz="2000" dirty="0">
                <a:latin typeface="Trebuchet MS" pitchFamily="34" charset="0"/>
              </a:rPr>
              <a:t>Understanding behavioral markers of possible alcohol use disorders could help in targeting treatment to those in need</a:t>
            </a:r>
            <a:endParaRPr lang="en-US" sz="2000" baseline="30000" dirty="0">
              <a:latin typeface="Trebuchet MS" pitchFamily="34" charset="0"/>
            </a:endParaRPr>
          </a:p>
          <a:p>
            <a:endParaRPr lang="en-US" sz="2000" baseline="30000" dirty="0">
              <a:latin typeface="Trebuchet MS" pitchFamily="34" charset="0"/>
            </a:endParaRPr>
          </a:p>
          <a:p>
            <a:r>
              <a:rPr lang="en-US" sz="2000" b="1" dirty="0">
                <a:latin typeface="Trebuchet MS" pitchFamily="34" charset="0"/>
              </a:rPr>
              <a:t>To better understand the neurobiology of alcohol use disorders, we study an intermediate behavioral phenotype common to these disorders: </a:t>
            </a:r>
          </a:p>
          <a:p>
            <a:pPr lvl="1"/>
            <a:r>
              <a:rPr lang="en-US" sz="2600" b="1" dirty="0">
                <a:latin typeface="Trebuchet MS" pitchFamily="34" charset="0"/>
              </a:rPr>
              <a:t>Immediate reward bias (choosing </a:t>
            </a:r>
            <a:r>
              <a:rPr lang="en-US" sz="2600" b="1" i="1" dirty="0">
                <a:latin typeface="Trebuchet MS" pitchFamily="34" charset="0"/>
              </a:rPr>
              <a:t>Now</a:t>
            </a:r>
            <a:r>
              <a:rPr lang="en-US" sz="2600" b="1" dirty="0">
                <a:latin typeface="Trebuchet MS" pitchFamily="34" charset="0"/>
              </a:rPr>
              <a:t> over </a:t>
            </a:r>
            <a:r>
              <a:rPr lang="en-US" sz="2600" b="1" i="1" dirty="0">
                <a:latin typeface="Trebuchet MS" pitchFamily="34" charset="0"/>
              </a:rPr>
              <a:t>Later</a:t>
            </a:r>
            <a:r>
              <a:rPr lang="en-US" sz="2600" b="1" dirty="0">
                <a:latin typeface="Trebuchet MS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blocks</a:t>
            </a:r>
            <a:r>
              <a:rPr lang="en-US" baseline="0" dirty="0"/>
              <a:t> of 42 trials: 336 trials</a:t>
            </a:r>
          </a:p>
          <a:p>
            <a:r>
              <a:rPr lang="en-US" baseline="0" dirty="0"/>
              <a:t>Each ~8 minutes long</a:t>
            </a:r>
          </a:p>
          <a:p>
            <a:endParaRPr lang="en-US" baseline="0" dirty="0"/>
          </a:p>
          <a:p>
            <a:pPr algn="l"/>
            <a:r>
              <a:rPr lang="en-US" sz="1200" b="1" dirty="0"/>
              <a:t>ICR correlates with trait impulsivity: r=0.53, p&lt;0.004</a:t>
            </a:r>
          </a:p>
          <a:p>
            <a:pPr algn="l"/>
            <a:r>
              <a:rPr lang="en-US" sz="1000" dirty="0">
                <a:latin typeface="Trebuchet MS" pitchFamily="34" charset="0"/>
              </a:rPr>
              <a:t>(Mitchell et al., 2005)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DD is thought</a:t>
            </a:r>
            <a:r>
              <a:rPr lang="en-US" baseline="0" dirty="0"/>
              <a:t> to be ~40% heritable in animals (Wilhelm and Mitchell, 2009) and ~50% in humans – 12-14 yr old adolescent twin pairs presented with one “real” Now </a:t>
            </a:r>
            <a:r>
              <a:rPr lang="en-US" baseline="0" dirty="0" err="1"/>
              <a:t>vs</a:t>
            </a:r>
            <a:r>
              <a:rPr lang="en-US" baseline="0" dirty="0"/>
              <a:t> Later choice ($7 today or $10 in a week?) (</a:t>
            </a:r>
            <a:r>
              <a:rPr lang="en-US" baseline="0" dirty="0" err="1"/>
              <a:t>Anokhin</a:t>
            </a:r>
            <a:r>
              <a:rPr lang="en-US" baseline="0" dirty="0"/>
              <a:t> et al., 2011)</a:t>
            </a:r>
          </a:p>
          <a:p>
            <a:endParaRPr lang="en-US" baseline="0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preference for immediate but smaller rewards may be a behavioral marker of underlying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liability to impaired decision making and could serve as a useful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endophenotype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studies of the etiology of substance use disorders. The finding of genetic influences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this behavioral phenotype raises the question about genetic influences on specific neural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substrates underlying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intertemporal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choices. These issues need to be addressed in future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using cognitive brain electrophysiology and/or functional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neuroimaging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genetically informative designs.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3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 are 14, 13,</a:t>
            </a:r>
            <a:r>
              <a:rPr lang="en-US" baseline="0" dirty="0"/>
              <a:t> 16, and 7, respectively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DD is thought</a:t>
            </a:r>
            <a:r>
              <a:rPr lang="en-US" baseline="0" dirty="0"/>
              <a:t> to be ~40% heritable in animals (Wilhelm and Mitchell, 2009) and ~50% in humans – 12-14 yr old adolescent twin pairs presented with one “real” Now </a:t>
            </a:r>
            <a:r>
              <a:rPr lang="en-US" baseline="0" dirty="0" err="1"/>
              <a:t>vs</a:t>
            </a:r>
            <a:r>
              <a:rPr lang="en-US" baseline="0" dirty="0"/>
              <a:t> Later choice ($7 today or $10 in a week?) (</a:t>
            </a:r>
            <a:r>
              <a:rPr lang="en-US" baseline="0" dirty="0" err="1"/>
              <a:t>Anokhin</a:t>
            </a:r>
            <a:r>
              <a:rPr lang="en-US" baseline="0" dirty="0"/>
              <a:t> et al., 2011)</a:t>
            </a:r>
          </a:p>
          <a:p>
            <a:endParaRPr lang="en-US" baseline="0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preference for immediate but smaller rewards may be a behavioral marker of underlying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liability to impaired decision making and could serve as a useful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endophenotype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studies of the etiology of substance use disorders. The finding of genetic influences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this behavioral phenotype raises the question about genetic influences on specific neural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substrates underlying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intertemporal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choices. These issues need to be addressed in future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using cognitive brain electrophysiology and/or functional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neuroimaging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genetically informative designs.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SNP at codon 158 of the COMT gene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point</a:t>
            </a:r>
            <a:r>
              <a:rPr lang="en-US" baseline="0" dirty="0"/>
              <a:t> that there are very little to no DA transporters in the PFC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 neurons projecting to the PFC have higher baseline firing and higher rate of dopamine turnover than other DA neurons</a:t>
            </a:r>
          </a:p>
          <a:p>
            <a:r>
              <a:rPr lang="en-US" dirty="0"/>
              <a:t>projecting to the striatum </a:t>
            </a:r>
            <a:r>
              <a:rPr lang="en-US" sz="1000" dirty="0"/>
              <a:t>(Thierry et al., 1976;Tam et al., 1990)</a:t>
            </a:r>
            <a:endParaRPr lang="en-US" dirty="0"/>
          </a:p>
          <a:p>
            <a:r>
              <a:rPr lang="en-US" dirty="0"/>
              <a:t>The PFC contains significantly less dopamine transporter protein than other brain regions </a:t>
            </a:r>
            <a:r>
              <a:rPr lang="en-US" sz="1000" dirty="0"/>
              <a:t>(Sanchez-Gonzalez &amp; </a:t>
            </a:r>
            <a:r>
              <a:rPr lang="en-US" sz="1000" dirty="0" err="1"/>
              <a:t>Cavada</a:t>
            </a:r>
            <a:r>
              <a:rPr lang="en-US" sz="1000" dirty="0"/>
              <a:t>, 2003 (monkey) and </a:t>
            </a:r>
            <a:r>
              <a:rPr lang="en-US" sz="1000" dirty="0" err="1"/>
              <a:t>Sesack</a:t>
            </a:r>
            <a:r>
              <a:rPr lang="en-US" sz="1000" dirty="0"/>
              <a:t> et al, 1998 (rat)) </a:t>
            </a:r>
            <a:endParaRPr lang="en-US" dirty="0"/>
          </a:p>
          <a:p>
            <a:r>
              <a:rPr lang="en-US" dirty="0"/>
              <a:t>This results in the enzyme </a:t>
            </a:r>
            <a:r>
              <a:rPr lang="en-US" dirty="0" err="1"/>
              <a:t>catechol</a:t>
            </a:r>
            <a:r>
              <a:rPr lang="en-US" dirty="0"/>
              <a:t>-O-</a:t>
            </a:r>
            <a:r>
              <a:rPr lang="en-US" dirty="0" err="1"/>
              <a:t>methyltransferase</a:t>
            </a:r>
            <a:r>
              <a:rPr lang="en-US" dirty="0"/>
              <a:t> (COMT) being the primary means of DA clearance in the PFC (accounts for 60% of clearance in PFC) </a:t>
            </a:r>
            <a:r>
              <a:rPr lang="en-US" sz="1000" dirty="0"/>
              <a:t>(</a:t>
            </a:r>
            <a:r>
              <a:rPr lang="en-US" sz="1000" dirty="0" err="1"/>
              <a:t>Karoum</a:t>
            </a:r>
            <a:r>
              <a:rPr lang="en-US" sz="1000" dirty="0"/>
              <a:t> et al., 1994)</a:t>
            </a:r>
          </a:p>
          <a:p>
            <a:endParaRPr lang="en-US" sz="1200" dirty="0"/>
          </a:p>
          <a:p>
            <a:r>
              <a:rPr lang="en-US" sz="1200" dirty="0"/>
              <a:t>A single base-pair substitution of G for A at residue 158 of the COMT gene results in the substitution of Met for Val at this residue</a:t>
            </a:r>
          </a:p>
          <a:p>
            <a:r>
              <a:rPr lang="en-US" sz="1200" dirty="0"/>
              <a:t>The Met polymorphism lowers the efficacy of the COMT enzyme such that it degrades DA at only 25% the rate of the Val variant </a:t>
            </a:r>
            <a:r>
              <a:rPr lang="en-US" sz="1000" dirty="0"/>
              <a:t>(</a:t>
            </a:r>
            <a:r>
              <a:rPr lang="en-US" sz="1000" dirty="0" err="1"/>
              <a:t>Lotta</a:t>
            </a:r>
            <a:r>
              <a:rPr lang="en-US" sz="1000" dirty="0"/>
              <a:t> et al., 1995; </a:t>
            </a:r>
            <a:r>
              <a:rPr lang="en-US" sz="1000" dirty="0" err="1"/>
              <a:t>Lachman</a:t>
            </a:r>
            <a:r>
              <a:rPr lang="en-US" sz="1000" dirty="0"/>
              <a:t> et al., 1996)</a:t>
            </a:r>
          </a:p>
          <a:p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COMT functional polymorphism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Ancestral – Val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Novel form (new to humans) – Met</a:t>
            </a:r>
            <a:endParaRPr lang="en-US" sz="1000" dirty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/>
              <a:t>MetMet</a:t>
            </a:r>
            <a:r>
              <a:rPr lang="en-US" sz="1600" dirty="0"/>
              <a:t> Degrades DA at 1/4</a:t>
            </a:r>
            <a:r>
              <a:rPr lang="en-US" sz="1600" baseline="30000" dirty="0"/>
              <a:t>th</a:t>
            </a:r>
            <a:r>
              <a:rPr lang="en-US" sz="1600" dirty="0"/>
              <a:t> rate of Val/Val polymorphism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So, for </a:t>
            </a:r>
            <a:r>
              <a:rPr lang="en-US" sz="1600" dirty="0" err="1"/>
              <a:t>MetMet</a:t>
            </a:r>
            <a:r>
              <a:rPr lang="en-US" sz="1600" dirty="0"/>
              <a:t>,</a:t>
            </a:r>
            <a:r>
              <a:rPr lang="en-US" sz="1600" baseline="0" dirty="0"/>
              <a:t> </a:t>
            </a:r>
            <a:r>
              <a:rPr lang="en-US" sz="1600" dirty="0"/>
              <a:t>DA persists in extracellular space longer (DA’s action prolonged)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r>
              <a:rPr lang="en-US" sz="2200" dirty="0"/>
              <a:t>↑ PFC DA in </a:t>
            </a:r>
            <a:r>
              <a:rPr lang="en-US" sz="2200" dirty="0" err="1"/>
              <a:t>MetMet</a:t>
            </a:r>
            <a:r>
              <a:rPr lang="en-US" sz="2200" dirty="0"/>
              <a:t> → ↑ performance on frontal-dependent cognitive tasks</a:t>
            </a:r>
            <a:endParaRPr lang="en-US" sz="1000" dirty="0"/>
          </a:p>
          <a:p>
            <a:r>
              <a:rPr lang="en-US" sz="1600" dirty="0"/>
              <a:t>(Egan et al., 2001; Goldberg </a:t>
            </a:r>
            <a:r>
              <a:rPr lang="da-DK" sz="1600" dirty="0"/>
              <a:t>et al., 2003; Mattay et al., 2003; Diamond et al., 2004; </a:t>
            </a:r>
            <a:r>
              <a:rPr lang="en-US" sz="1600" dirty="0"/>
              <a:t>Nolan et al., 2004)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 Met/Met COMT polymorphism (resulting in high levels of extracellular PFC dopamine) is associated with better performance on many frontal-dependent cognitive tasks (Iowa gambling task, working memory tasks, </a:t>
            </a:r>
            <a:r>
              <a:rPr lang="en-US" sz="1600" dirty="0" err="1"/>
              <a:t>attentional</a:t>
            </a:r>
            <a:r>
              <a:rPr lang="en-US" sz="1600" dirty="0"/>
              <a:t> control tasks, Wisconsin Card Sorting Task</a:t>
            </a:r>
            <a:r>
              <a:rPr lang="en-US" sz="1600" baseline="0" dirty="0"/>
              <a:t> (Egan et al., 2001; preservative errors)</a:t>
            </a:r>
            <a:r>
              <a:rPr lang="en-US" sz="1600" dirty="0"/>
              <a:t> etc…)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In Egan paper, Val/Val individuals had significantly higher activity in </a:t>
            </a:r>
            <a:r>
              <a:rPr lang="en-US" sz="1600" dirty="0" err="1"/>
              <a:t>dorsolateral</a:t>
            </a:r>
            <a:r>
              <a:rPr lang="en-US" sz="1600" dirty="0"/>
              <a:t> PFC (</a:t>
            </a:r>
            <a:r>
              <a:rPr lang="en-US" sz="1600" dirty="0" err="1"/>
              <a:t>dPFC</a:t>
            </a:r>
            <a:r>
              <a:rPr lang="en-US" sz="1600" dirty="0"/>
              <a:t>)</a:t>
            </a:r>
            <a:r>
              <a:rPr lang="en-US" sz="1600" baseline="0" dirty="0"/>
              <a:t> and more preservative errors than other COMT genotypes 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027F8-43EA-4E72-9313-4EFE165538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D78F-AE8B-4EBE-B806-D0C28CF4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D16F-9DF1-45FD-9638-05F7AA8120B7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4.png"/><Relationship Id="rId7" Type="http://schemas.openxmlformats.org/officeDocument/2006/relationships/image" Target="../media/image37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1625"/>
            <a:ext cx="9144000" cy="1470025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</a:rPr>
              <a:t>Individual Differences in Choice, Subjective Valuation, and Dopamine Signaling as Potential Markers for Drug Abuse Risk</a:t>
            </a:r>
            <a:endParaRPr lang="en-US" sz="3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" y="5454179"/>
            <a:ext cx="9144000" cy="1752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FFFF00"/>
                </a:solidFill>
              </a:rPr>
              <a:t>www.christophertsmith.com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XXXX University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February </a:t>
            </a:r>
            <a:r>
              <a:rPr lang="en-US" sz="2400" dirty="0">
                <a:solidFill>
                  <a:schemeClr val="bg1"/>
                </a:solidFill>
              </a:rPr>
              <a:t>15, 2018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9113" y="4127967"/>
            <a:ext cx="63257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Chris Smith, PhD</a:t>
            </a:r>
            <a:endParaRPr lang="en-US" sz="7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Postdoctoral Fellow, Affective Neuroscience Lab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Department of Psychology, Vanderbilt University</a:t>
            </a:r>
          </a:p>
        </p:txBody>
      </p:sp>
      <p:sp>
        <p:nvSpPr>
          <p:cNvPr id="1029" name="AutoShape 5" descr="data:image/jpeg;base64,/9j/4AAQSkZJRgABAQAAAQABAAD/2wCEAAkGBxQHBhUTBxQWFREXFx8bGRgYGBUaGhweIRUXHxwaGhscHyggHCYnHRwXIzEiJio3Li4uFyIzODQtNygtLi0BCgoKBQUFDgUFDisZExkrKysrKysrKysrKysrKysrKysrKysrKysrKysrKysrKysrKysrKysrKysrKysrKysrK//AABEIANAA8gMBIgACEQEDEQH/xAAcAAEAAwADAQEAAAAAAAAAAAAABgcIAwQFAgH/xABLEAABAwICBgUEDQoFBQAAAAABAAIDBBEFBwYSEyFRkTFBYXGBIlKhsQgXIyZCU3KCkpOiwdIUFSUyM2OjwtHTFmJksrMkNDVUlP/EABQBAQAAAAAAAAAAAAAAAAAAAAD/xAAUEQEAAAAAAAAAAAAAAAAAAAAA/9oADAMBAAIRAxEAPwC8UREBfjjZp1Rc8F+ogorL7MfFMW06MOJMdLEdfaQtjY0w6oPQTqkWdZpD3G97b3WVqf42oo6hzK2cQPabObO18NiRcb5AGm433BIK98gR3cbDie7iVS2XekD63MKaTEm3pcU2hg1hcO2Di1oIPRaMOBv0kBBctNVMq4tale17eLXBw5hcyiOJZbYfWy68EJppeqSmc6Fw8GeTzC8Sp0MxfChfRjFnyDqjqwH+G0IcfsjwQWSiqGp00x7Rw/p3DWTxj4cIdzJYXgDvaF94Xn1Rz2GJU88RPSW6kjR43a77KC20URwzMzC8SHuNZG08JdaL0yADkVKKWqZVxa1I9r28WuDhzCDmREQVVntppNo7h8VPhDjHLOHF0jTZzWCws09RcT+sN41d3TcZ/pcYqKOu21LNK2a99cPcHHvN7nxWhs8NB5tKMOinwZuvPBcGPcC9jrE6t+ktIvbrBPXYGgKLRurrq8w0tNM6UENc3Zvu0nz7jyeNzZBp3KnSp2l2iLZqy23Y4xSECwc5oada3QLtc0m2697KYqJZX6KHQ/RRsFQQZnOMktjcazgBYdzWtHaQT1qWoCIiAiIgIiICIiAiIgIiICIiAiIgIiIIdmzi5wrQiYU37ae0EYHSXSbjbt1NcjuUe08wA6NaB0U2HC8uGPjfuG9zbtEo3dAc4hx7AV3tI/fDmrRUg3xUbDVS8NckCIHtB1Xdzip3idC3E8NkhqRdkjHMd3OaQfWg+6OqbW0bJaY60b2hzSOtrgCDyIXMoJk5XOk0WdS1x93opn07+5rjqkdljqj5CnaAvGxzRSjx8H8700UhItrFoD/B4s4eBXsogqTHch6SrucGmlp3ea60rO4A2dzcVA8SyhxXAJtphNpbdDoJC14Hc7VPg260uiDKUenWNaNShlVPUMd5tQzWP8ZpcpLhmfVZAf0lBBKP8uvG7ndw+ytA1lHHXwFldGyRh6Wva1zT3giyg2O5PYZi1zFE6nefhQu1R9B12DwAQeJhefVHPYYlTzxE9JbqSNHjdrvsrny701o63SvEnGdjGzTRui2jtmXgRap1Q+2/yRu7QojjmQlRBc4JURyjzZAY3dwI1mk99lWI0fqn1k0UMEkkkDi2URtMmoQ4tNyy4tcEX6NyDZ7TrC7d4X6sbYRpJW6Ny2w2eaEtO9msdW/bG7yT4hT/AAPPesowBjEUVQB8Ie5PPaSAW8mhBopFXGB504bidhVukpn/AL1t2+DmXFu11lPMNxOHFYNfDJY5WedG9rxzBQdtERAREQEREBERAREQEREBERAXy94jYS82AFyV9KG5t4s7DNCZW0u+aoIp4wOkuk3EDt1Ne3bZB5+UrTirq3E5hvrKgiO/xMd2s+8H5AVhLzdG8JbgWAQU0PRFG1t+JA8p3ibnxXpIK7i97mcjh0Q4lBccNtCOj6Fz2mRWIoFnFSOZo/HW0QvPQzsnbxLdYB7e47iexim1BVtr6FktKbxyMD2niHAEHkUHOiIgIiICIiAqSyXqtpmTig89z38qk/iV2rO2QVTt8x6hx+HBIec8RQX/AF+Gw4lFq4jFHK3hIxrxycCopieVWFYibvpWxu4xOfH9lp1fQpqiCnMTyBp5R+iqqWM/vGskHd5OoVGajJXE8IqNpgk8bnD9UskfFJ6RYfSWiUQZ/p8e0m0VsK+CWdg6nx7cDtMkR1vEuUgwjPeEyamkVLLA8GxLCHgdrmu1XN7t6uBdWuw2HEY9XEIo5W8JGNeOTgUHk4FpvQY/b811UTnHoYTqP+g+zvQpAoVieVWFYibvpWxu4xOfH9lp1fQupTZdz4MPexitVEB0MmDJ4x2Bh1QO8b0FgIoh+XYpg0Dn4rHSVMLAXF8Uj4JA0C5JZIHMPQfhgJiGYMGGaPfleIw1EbC0OYDGHa+tbV1ZGOdFvBvveDZBL0UY0E02g02oHyYcHsdG4Nex9ri4uDuJBB3/AESpOgIiICIiAiIgKu8f98WbFJSjfFRRmpl4bQ2EQPaDqOHYSrCkeIoy6Q2AFyT1AdJVf5RsOJsrMTnHlVlQ7Uv1RRksYOyx1h80ILCREQdfEKNuI0EkNULxyMcxw4hzSD6CoXk7WO/w2+jrj7vRTPgd2tDiWO7rEgdjFPFXZ97mcnCHEoPDbQj8HMyILEREQEREBERBxVT9lSuceppPILNXsf5dnmEAfhQyD/afuWidIpdho/UO82GQ8o3FZoyQl2eZlMB8ISD+BIfuCDVCIiAiIgIiICIiCD5wYg6n0R/J6L9vWSMpox8s+V4FoI+cF5WgeHx6U5fSYZpEC51LK6nfY2cNR943NPVYWaL9Oob3HT2a33xZxRR9MOHQGR3DbS2DQfm6rh2sKQe9zOR7eiHEoNYcNtEDcfQ1j2mQIJHoZodTaG4e6LCA867tZ73kF7j1XIAFgOgAetSFEQEREBERAREQQvN3FHYfoTIyk3z1JFPG3rJkNiB8zX8bKSaPYW3BMChp4f1Yo2svxIAu7xNz4qFY574s3KWnG+GhiNRJw2jrCMHqBHkPHeVYqAiIgKCZxUTjo0yroheeimZO3tAcA8d1jrH5Cna4K6lbX0T4qkXjkYWOHEOBBHIoPzDq1uI4fHNSm8cjGvaexzQR6CuwoDk7VOjwCWhrTeahnfCeJbrEsd3HygOxqnyAiIgIiIPA0/fs9Bq4/wCllHOJwWa8opNlmPRk/GEc43j71orNKXZZe1p/ckcyB96zPl3NsNPKEj/2Y2/SkDfvQbBREQEREBERAXFV1DaSlfJUGzGNLnHgACSeQXKoLnFXvh0TFNQ/t62VlOz57vKv2EDVPy0HFk7TuqMHnxCsFpa6d8u/pDA4tY3f1Dy7djgv3OKldHgEVdRC81DOyYW6S3WAe3uPkk9jSpnhVA3CsLigpf1ImNY3ua0AX5L6xGibiOHyQ1IuyRjmOHY5pB9BQfVDVNrqJktMbxyMD2ni1wBB5ELnUEydrXHRl9JXG89FM+nd2hriWEdljqj5CnaAiIgIiIC+JZBDEXSmzQCST1ADeV9qE5v4m6g0LfFR756pzaaMcTIbOH0A8X4kIOnlBGcRp6vE6kEPrahxZfpETCWxt7LHXHc0Kwl0MBwxuC4JDTwfqxRtZfjZoBJ7zc+K76AiIgIiIK6m97mcjXdEOJQap4baICx+hqjtMhViqCZxUD5dFRVUH7eilZUM+afKB7LHWPyFMcLr24phkU9LvZKxr29zmgj1oO0iIgIiIIPnZJs8sqq24nZjnURX9F1mrRGTZaWUjuFTEeUrVovPiTUy4lHnSRj+ID9yzPhs/wCS4jG8/Be13JwKDbSIiAiIgIiICrqp98ecjGdMOGwF54baUCwPHyC1wt0GM9yn9bVNoaN8tSdWONpe48GtBJPIFQbJymdNgc1dWi01dO+Y8QzWIY256QPKI7HBBP0REFdj3uZx8IcSg8NtCPwczIrEUDzio3DRxlZQi89FMydva0OAe3usQT2MU0w+sbiNBHNSm8cjGvaeIc0EegoOwiIgIiIKU08zJxfQ3G3RVcFKYiSYpdnNqvbfjtdzhuDm9R7CCYFjOatZjOL0tRWx0+tSuc+NgbJqFxA8p42lyRYEWIstM41g8GO4e6HF42yxO6Wu9YI3tPaN6pXSvIiSN5fotKHt6dlKbOHY14FneIHeUHk+3ziPxNJ9XN/dT2+cR+JpPq5v7qg2NaIV2Bk/nWlmYB0u1SWfTbdvpXiILU9vnEfiaT6ub+6nt84j8TSfVzf3VVaILU9vnEfiaT6ub+6nt84j8TSfVzf3VVa5qSkkrZtSjY6R56GsaXHkN6CyavPCvrKR8dTBRuY9pa4GObeCCCP2vArraHZqYjhOHQ0OERQzWOrGHMldIdZ5Ib5MgvvNhu6LLg0cygxLGnA1EYpoja7pvJdbrtGPLv2EDvV46B5cUuhjNaAGWpIs6Z4F+jeGN6GDmeJKCTYMZzhcZxnZ/lBaDIIwQwOPU25J3dF777X3dC7qIgIiIKu9kVNs9BYwPhVLAfq5T6wFm1aH9kjJbRWnbxqL8opP6rPCDb8D9pA08QD6FyLoYBLt8Cp3j4ULDzY0rvoCIiAiIggmcdc5mi7aWhPu9bMynZ3OcNYnssNU/LUywyhbhmHRw0wsyNjWN7mtAHqUEl98ecjR0w4bBc8NtKPwWPYY1YiAiIg4K+kbX0L4qoXjkYWOHEOBBHIqE5O1bmaPyUVabz0M74HcS0OJY7uO8DsYp6q7k97mcjT0Q4lBY8NtCPwWHaZEFiIiICIiAiIgLzq/AaXEv/IU0Evy4o3esL0UQRqTL/DJD5VDT+EbR6lxty5wtp3UUP0SfWVKUQeBBoTh1ObxUNNcdZhjJ5kL2qenZTM1aZrWN4NAA5BcqICIiAiIgIiIKW9ktLbDqNnF8h5NYP5lQqu32TD71FC3g2Y8zD/RUkg2NoJJtdCKInpNLF/xNXuqL5YS7XL6iI+IaOW77lKEBERAXBXVbaCifLUm0cbC9x4BoJJ5Bc6gecVY7/DTKOhNp62ZkDewFwLz3WAafloPzJ2kc/R+WtrRaeunfM7iG6xDG9w8ojscp6uvh1E3DsPjhpRaONjWNHY1oA9AXYQEREBQTOKhc/RdtVRD3eimZUM7muGsD2WOsfkKdrhrKVtbRviqRrRvaWuB62uBBHIlB8YZXNxPDY5qU3ZIxr29zmgj1rsqAZOVTocDmoKw3moZ3xG97lhcSx2/qPlAdjQp+gIiICIiAiIgIiICIiAiIgIiICIiDP3slJb49St4QuPOS38qp1Wp7Ix+tpxEB1UrP+WY/eFVaDVuTEu2yzpC7qEg5TyAegBTZV9kRJr5bwjzXyD+K4/erBQEREBV2ffHnJxhw2Dw20w/ByMaiuZekuN6GYoTHMH0b3HZSbGI2/dv8nc4faAuOsCt8HzHr8GnmfQytD55DJK4xxuLnHvG4dNgNwug1siy57cuLfHs+pi/Cnty4t8ez6mL8KDUaLLnty4t8ez6mL8Ke3Li3x7PqYvwoNRosue3Li3x7PqYvwp7cuLfHs+pi/Cgt6q97mccbxuhxGAsdw20QFifmBrR2vKsVZJxvMevxwwnEJWkwStljIjjaWvb0G4Ho6NwXuYbmrjWKV7IcPkEkrzZrWwxXJ+ju4kncALlBppFFaPBcRdSMNbiJEuqNcNgpy0OsNYNJZci97EoglSIiAiIgIiICIiAiIgIiICIiDMvsgJdpmCR5sMY/wBx+9Vsp1nbJtMzKq/QNmB/88X3kqCoNKex3n2ugbgfgVL2/Yid/MrPVSexukvolUN4VJPOKP8AorbQEREHDV0rK2mdHWMa+Nws5rgC0jgQdxVR6WZFQ1j3SaMy7Bx37KS7o78A79Zo79ZXEiDJ2NZX4phBO1pXyNHwobSg9oa3yx4tCilXRyUUmrWRvjdwe1zTyIW3F8vYJG2kAI4EXQYeRbTmwKmnPu1PA7vijPrC4W6M0TDdtJTA9kMX4UGMl6uG6NVeKkfm6mnkB62xvLfF1rDvJWxKfDoab/too2fJY0eoLtIM36OZH12IPBxlzKWPrBIkk8GtOrzd4K6tDNBqTQ6C2FsvKRZ0r7GR3Ze3kjo3Cw3DpO9SZEBERAREQEREBERAREQEREBERAREQZMzek2uY9Yf84HKNg+5Q9SLMSbb6eVp/wBTIOTyPuUdQX57GmbWwqsZwkY7m1w/lVzqi/YzPtLXN4iE8jN/VXogIiICIiAiIgIiICIiAiIgIiICIiAiIgIiICIiAiIgIiICIvG0s0lg0Vwd0+JuAAHktv5T3W3MYOsn0DedwQZM0vk2ullW7jUynnK5eQuWrqDVVT5Jf1nuLj3kklcSC5PY1y2xurbxiaeTyP5lf6yvk1pRHovpgHYidWGVhic49DSXNLXHsu2x4BxPUtTRyCWMOiILSLgg3BB6CD1oPpERAREQEREBERAREQEREBERAREQEREBERARF08YxKPB8LknrjaONpc63Tu6gOsk7gOJQdionbSwF9S5rGNFy5xAaBxJO4KC4znBheFuIZM6dw6oWFw8Husw+BVD6daZ1emVcXVus2AH3OFt9Ro6ifOdbpceJtYblFtg7zXcigvav9kBEw/o6ie7tkkaz0Na71rwK3Pytkd/0VPTsH+baPPMOaPQqo2DvNdyKbB3mu5FBO6/OLFav9nO2IcI4o/W4OPpUMxTFJsXqdpiksksnnPc5xtwF+gdg3Lr7B3mu5FNg7zXcig40XJsHea7kU2DvNdyKDjXu4DpjXaPM1cHqZI2eZcOZ09IY4Fo5Lxtg7zXcimwd5ruRQWLRZ3YpTt92MEva+K3/GWr3KL2QE7Gj8vo4nnr1Hvj9Yeqe2DvNdyKbB3mu5FBoLD8/KSW35wpp4z16pZIB4ktPoU20ezAw/SGQNw2pZtDuEb7xvJ4NDwNb5t1kfYO813IpsHea7kUG30VEZOZkztxBlDpG5z43nVhlffWa74Mbid7g47gekEgdB8m90BERAREQEREBERB/9k="/>
          <p:cNvSpPr>
            <a:spLocks noChangeAspect="1" noChangeArrowheads="1"/>
          </p:cNvSpPr>
          <p:nvPr/>
        </p:nvSpPr>
        <p:spPr bwMode="auto">
          <a:xfrm>
            <a:off x="155575" y="-944563"/>
            <a:ext cx="23050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363" t="54674" r="79425" b="19386"/>
          <a:stretch/>
        </p:blipFill>
        <p:spPr>
          <a:xfrm>
            <a:off x="3369627" y="1809750"/>
            <a:ext cx="2404745" cy="2164412"/>
          </a:xfrm>
          <a:prstGeom prst="rect">
            <a:avLst/>
          </a:prstGeom>
        </p:spPr>
      </p:pic>
    </p:spTree>
  </p:cSld>
  <p:clrMapOvr>
    <a:masterClrMapping/>
  </p:clrMapOvr>
  <p:transition advTm="5280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152400" y="762000"/>
            <a:ext cx="8763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8748" y="6266021"/>
            <a:ext cx="7626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Mitchell et al., 2005</a:t>
            </a:r>
            <a:r>
              <a:rPr lang="en-US" dirty="0"/>
              <a:t>; </a:t>
            </a:r>
            <a:r>
              <a:rPr lang="en-US" sz="2000" b="1" dirty="0"/>
              <a:t>Smith et al., </a:t>
            </a:r>
            <a:r>
              <a:rPr lang="en-US" sz="2000" b="1" i="1" dirty="0"/>
              <a:t>Frontiers in Human Neuroscience </a:t>
            </a:r>
            <a:r>
              <a:rPr lang="en-US" sz="2000" b="1" dirty="0"/>
              <a:t>2015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106269"/>
            <a:ext cx="223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FH+: Family History (1° relatives) Positive 	</a:t>
            </a:r>
          </a:p>
        </p:txBody>
      </p:sp>
      <p:sp>
        <p:nvSpPr>
          <p:cNvPr id="3" name="Rectangle 2"/>
          <p:cNvSpPr/>
          <p:nvPr/>
        </p:nvSpPr>
        <p:spPr>
          <a:xfrm>
            <a:off x="6667500" y="243024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FH-: Family History Negative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7075" y="1752600"/>
            <a:ext cx="52578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35814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81800" y="1242268"/>
            <a:ext cx="1660632" cy="1119932"/>
            <a:chOff x="6781800" y="1242268"/>
            <a:chExt cx="1660632" cy="1119932"/>
          </a:xfrm>
        </p:grpSpPr>
        <p:sp>
          <p:nvSpPr>
            <p:cNvPr id="10" name="Rectangle 9"/>
            <p:cNvSpPr/>
            <p:nvPr/>
          </p:nvSpPr>
          <p:spPr>
            <a:xfrm>
              <a:off x="7315200" y="1242268"/>
              <a:ext cx="1127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η</a:t>
              </a:r>
              <a:r>
                <a:rPr lang="en-US" sz="2000" b="1" baseline="30000" dirty="0"/>
                <a:t>2</a:t>
              </a:r>
              <a:r>
                <a:rPr lang="en-US" sz="2000" b="1" dirty="0"/>
                <a:t>=0.366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781800" y="1442323"/>
              <a:ext cx="533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72400" y="1642378"/>
              <a:ext cx="0" cy="71982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580431" y="136772"/>
            <a:ext cx="590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ICR: </a:t>
            </a:r>
            <a:r>
              <a:rPr lang="en-US" sz="3600" b="1" dirty="0" err="1"/>
              <a:t>Endophenotype</a:t>
            </a:r>
            <a:r>
              <a:rPr lang="en-US" sz="3600" b="1" dirty="0"/>
              <a:t> for AUDs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2279" y="3201441"/>
            <a:ext cx="222144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</a:rPr>
              <a:t>“Healthy” Adult</a:t>
            </a:r>
          </a:p>
          <a:p>
            <a:pPr algn="ctr"/>
            <a:r>
              <a:rPr lang="en-US" sz="2400" b="1" dirty="0">
                <a:solidFill>
                  <a:srgbClr val="3333CC"/>
                </a:solidFill>
              </a:rPr>
              <a:t>ICR: 0.3-0.45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364146" y="3115716"/>
            <a:ext cx="7246454" cy="8484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Criteria for Categorizing a Measure as an </a:t>
            </a:r>
            <a:r>
              <a:rPr lang="en-US" b="1" dirty="0" err="1"/>
              <a:t>Endophenotype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6248400" cy="5272790"/>
          </a:xfrm>
        </p:spPr>
        <p:txBody>
          <a:bodyPr>
            <a:normAutofit/>
          </a:bodyPr>
          <a:lstStyle/>
          <a:p>
            <a:r>
              <a:rPr lang="en-US" sz="3000" b="1" dirty="0"/>
              <a:t>Good psychometric properties: </a:t>
            </a:r>
            <a:r>
              <a:rPr lang="en-US" sz="2800" b="1" dirty="0"/>
              <a:t>measure consistent &amp; stable over time </a:t>
            </a:r>
          </a:p>
          <a:p>
            <a:r>
              <a:rPr lang="en-US" sz="2800" b="1" dirty="0"/>
              <a:t>Measure related to the disorder it is associated with                                  </a:t>
            </a:r>
            <a:r>
              <a:rPr lang="en-US" sz="2200" b="1" dirty="0"/>
              <a:t>(explains symptoms; face validity)</a:t>
            </a:r>
          </a:p>
          <a:p>
            <a:r>
              <a:rPr lang="en-US" sz="2800" b="1" dirty="0"/>
              <a:t>Show increased expression in unaffected relatives of those with the disorder</a:t>
            </a:r>
          </a:p>
          <a:p>
            <a:r>
              <a:rPr lang="en-US" sz="3000" b="1" dirty="0"/>
              <a:t>Sufficiently Heritable </a:t>
            </a:r>
            <a:r>
              <a:rPr lang="en-US" sz="2800" b="1" dirty="0"/>
              <a:t>(genetic basis)</a:t>
            </a:r>
          </a:p>
          <a:p>
            <a:pPr marL="457200" lvl="1" indent="0">
              <a:buNone/>
            </a:pPr>
            <a:r>
              <a:rPr lang="en-US" sz="2000" b="1" dirty="0" err="1"/>
              <a:t>Anokhin</a:t>
            </a:r>
            <a:r>
              <a:rPr lang="en-US" sz="2000" b="1" dirty="0"/>
              <a:t> et al., 2011: </a:t>
            </a:r>
            <a:r>
              <a:rPr lang="en-US" sz="2200" b="1" dirty="0"/>
              <a:t>IC Heritable (0.3-0.5)</a:t>
            </a:r>
          </a:p>
          <a:p>
            <a:endParaRPr lang="en-US" sz="3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295400"/>
            <a:ext cx="9372600" cy="523220"/>
            <a:chOff x="0" y="1447800"/>
            <a:chExt cx="937260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0" y="1447800"/>
              <a:ext cx="8924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   Criteria:					                 Met by ICR?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905000"/>
              <a:ext cx="9372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270309" y="1945052"/>
            <a:ext cx="1014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4150" y="5584060"/>
            <a:ext cx="2475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Role of </a:t>
            </a:r>
            <a:r>
              <a:rPr lang="en-US" sz="2800" b="1" i="1" dirty="0"/>
              <a:t>COMT </a:t>
            </a:r>
            <a:r>
              <a:rPr lang="en-US" sz="2800" b="1" dirty="0"/>
              <a:t>?</a:t>
            </a:r>
          </a:p>
          <a:p>
            <a:pPr algn="ctr"/>
            <a:r>
              <a:rPr lang="en-US" sz="1600" b="1" dirty="0" err="1"/>
              <a:t>Boettiger</a:t>
            </a:r>
            <a:r>
              <a:rPr lang="en-US" sz="1600" b="1" dirty="0"/>
              <a:t> et al., 2007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0310" y="2913340"/>
            <a:ext cx="1014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YES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1752600"/>
            <a:ext cx="0" cy="5105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477000"/>
            <a:ext cx="4361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Meyer-</a:t>
            </a:r>
            <a:r>
              <a:rPr lang="en-US" sz="1400" b="1" i="1" dirty="0" err="1"/>
              <a:t>Lindenberg</a:t>
            </a:r>
            <a:r>
              <a:rPr lang="en-US" sz="1400" b="1" i="1" dirty="0"/>
              <a:t> &amp; Weinberger, 2006; </a:t>
            </a:r>
            <a:r>
              <a:rPr lang="en-US" sz="1400" b="1" i="1" dirty="0" err="1"/>
              <a:t>MacKillop</a:t>
            </a:r>
            <a:r>
              <a:rPr lang="en-US" sz="1400" b="1" i="1" dirty="0"/>
              <a:t>, 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1275" y="4114800"/>
            <a:ext cx="270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↑ICR in </a:t>
            </a:r>
            <a:r>
              <a:rPr lang="en-US" sz="2000" b="1" u="sng" dirty="0">
                <a:solidFill>
                  <a:srgbClr val="C00000"/>
                </a:solidFill>
              </a:rPr>
              <a:t>adults </a:t>
            </a:r>
            <a:r>
              <a:rPr lang="en-US" sz="2000" b="1" dirty="0">
                <a:solidFill>
                  <a:srgbClr val="C00000"/>
                </a:solidFill>
              </a:rPr>
              <a:t>with 1° family members with an AUD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9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 cstate="print"/>
          <a:srcRect l="3642" t="23639" r="60843" b="23628"/>
          <a:stretch>
            <a:fillRect/>
          </a:stretch>
        </p:blipFill>
        <p:spPr bwMode="auto">
          <a:xfrm>
            <a:off x="5931551" y="608623"/>
            <a:ext cx="2450929" cy="183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4493311" y="2576825"/>
            <a:ext cx="2416519" cy="3002375"/>
            <a:chOff x="6248400" y="2743200"/>
            <a:chExt cx="2590799" cy="3200400"/>
          </a:xfrm>
        </p:grpSpPr>
        <p:grpSp>
          <p:nvGrpSpPr>
            <p:cNvPr id="23" name="Group 22"/>
            <p:cNvGrpSpPr/>
            <p:nvPr/>
          </p:nvGrpSpPr>
          <p:grpSpPr>
            <a:xfrm>
              <a:off x="6248400" y="2743200"/>
              <a:ext cx="2514600" cy="3200400"/>
              <a:chOff x="6248400" y="2362200"/>
              <a:chExt cx="2514600" cy="3200400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9412" t="11685" b="22876"/>
              <a:stretch>
                <a:fillRect/>
              </a:stretch>
            </p:blipFill>
            <p:spPr bwMode="auto">
              <a:xfrm flipH="1">
                <a:off x="6705600" y="2667000"/>
                <a:ext cx="20574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477" r="68079"/>
              <a:stretch>
                <a:fillRect/>
              </a:stretch>
            </p:blipFill>
            <p:spPr bwMode="auto">
              <a:xfrm>
                <a:off x="6248400" y="2362200"/>
                <a:ext cx="542925" cy="32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Content Placeholder 3"/>
            <p:cNvPicPr>
              <a:picLocks noChangeAspect="1" noChangeArrowheads="1"/>
            </p:cNvPicPr>
            <p:nvPr/>
          </p:nvPicPr>
          <p:blipFill>
            <a:blip r:embed="rId5" cstate="print"/>
            <a:srcRect l="24661" t="84552" r="19439"/>
            <a:stretch>
              <a:fillRect/>
            </a:stretch>
          </p:blipFill>
          <p:spPr bwMode="auto">
            <a:xfrm>
              <a:off x="6705600" y="5181600"/>
              <a:ext cx="213359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793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Genetics of Impulsive Choice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23370" y="679388"/>
            <a:ext cx="3384754" cy="4989452"/>
            <a:chOff x="2220457" y="838200"/>
            <a:chExt cx="4047819" cy="5527401"/>
          </a:xfrm>
        </p:grpSpPr>
        <p:grpSp>
          <p:nvGrpSpPr>
            <p:cNvPr id="36" name="Group 35"/>
            <p:cNvGrpSpPr/>
            <p:nvPr/>
          </p:nvGrpSpPr>
          <p:grpSpPr>
            <a:xfrm>
              <a:off x="2667000" y="838200"/>
              <a:ext cx="3601276" cy="5527401"/>
              <a:chOff x="2667000" y="838200"/>
              <a:chExt cx="3601276" cy="5527401"/>
            </a:xfrm>
          </p:grpSpPr>
          <p:grpSp>
            <p:nvGrpSpPr>
              <p:cNvPr id="39" name="Group 38"/>
              <p:cNvGrpSpPr/>
              <p:nvPr/>
            </p:nvGrpSpPr>
            <p:grpSpPr>
              <a:xfrm flipH="1">
                <a:off x="2667000" y="838200"/>
                <a:ext cx="3601276" cy="5527401"/>
                <a:chOff x="4800600" y="2351315"/>
                <a:chExt cx="2958192" cy="4358750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6786" b="22667"/>
                <a:stretch>
                  <a:fillRect/>
                </a:stretch>
              </p:blipFill>
              <p:spPr bwMode="auto">
                <a:xfrm>
                  <a:off x="5470267" y="2351315"/>
                  <a:ext cx="2288525" cy="3485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4800600" y="6248400"/>
                  <a:ext cx="274320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5209766" y="1164370"/>
                <a:ext cx="761999" cy="18928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</p:txBody>
          </p:sp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2442" r="72487" b="14667"/>
            <a:stretch/>
          </p:blipFill>
          <p:spPr bwMode="auto">
            <a:xfrm>
              <a:off x="2220457" y="838200"/>
              <a:ext cx="751343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2971800" y="1219200"/>
              <a:ext cx="0" cy="39624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620075" y="4276792"/>
            <a:ext cx="76807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N=7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4439" y="4278220"/>
            <a:ext cx="8320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N=10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036975" y="4276793"/>
            <a:ext cx="7414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N=8</a:t>
            </a:r>
          </a:p>
        </p:txBody>
      </p:sp>
      <p:pic>
        <p:nvPicPr>
          <p:cNvPr id="4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4661" t="84552" r="19439"/>
          <a:stretch>
            <a:fillRect/>
          </a:stretch>
        </p:blipFill>
        <p:spPr bwMode="auto">
          <a:xfrm>
            <a:off x="1594801" y="4678271"/>
            <a:ext cx="1986599" cy="7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3581400" y="2327544"/>
            <a:ext cx="15517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414131"/>
            <a:ext cx="8812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Boettiger et al.,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ICR is related to genetic variation (SNP) in the catechol-</a:t>
            </a:r>
            <a:r>
              <a:rPr lang="en-US" b="1" i="1" dirty="0"/>
              <a:t>O</a:t>
            </a:r>
            <a:r>
              <a:rPr lang="en-US" b="1" dirty="0"/>
              <a:t>-methyltransferase enzyme (Val158Met; rs4680).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Neural activity (WANT&gt;Control) in dorsal Prefrontal Cortex (</a:t>
            </a:r>
            <a:r>
              <a:rPr lang="en-US" b="1" dirty="0" err="1"/>
              <a:t>dPFC</a:t>
            </a:r>
            <a:r>
              <a:rPr lang="en-US" b="1" dirty="0"/>
              <a:t>) correlates with ICR</a:t>
            </a:r>
          </a:p>
          <a:p>
            <a:pPr indent="290513"/>
            <a:r>
              <a:rPr lang="en-US" b="1" i="1" dirty="0"/>
              <a:t>and </a:t>
            </a:r>
            <a:r>
              <a:rPr lang="en-US" b="1" dirty="0"/>
              <a:t>varies as function of COMT Val158Met SNP.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360700" y="2407644"/>
            <a:ext cx="74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ICR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94801" y="3296038"/>
            <a:ext cx="19276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</a:rPr>
              <a:t>Healthy Control </a:t>
            </a:r>
          </a:p>
          <a:p>
            <a:pPr algn="ctr"/>
            <a:r>
              <a:rPr lang="en-US" b="1" dirty="0">
                <a:solidFill>
                  <a:srgbClr val="3333CC"/>
                </a:solidFill>
              </a:rPr>
              <a:t>Level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526631" y="3200400"/>
            <a:ext cx="2074784" cy="0"/>
          </a:xfrm>
          <a:prstGeom prst="line">
            <a:avLst/>
          </a:prstGeom>
          <a:ln w="508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838757" y="3562799"/>
            <a:ext cx="1" cy="1135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6612766" y="3707697"/>
            <a:ext cx="109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Greater </a:t>
            </a:r>
          </a:p>
          <a:p>
            <a:pPr algn="ctr"/>
            <a:r>
              <a:rPr lang="en-US" b="1" dirty="0"/>
              <a:t>efficiency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93737" y="732226"/>
            <a:ext cx="2024014" cy="1989057"/>
            <a:chOff x="-2024014" y="1033110"/>
            <a:chExt cx="2667000" cy="255614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024014" y="1033110"/>
              <a:ext cx="2667000" cy="255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-1793250" y="1898971"/>
              <a:ext cx="693239" cy="4350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$70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471916" y="1876105"/>
              <a:ext cx="843208" cy="4350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$100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92509" y="2476779"/>
            <a:ext cx="3594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fMRI: brain activation during choice</a:t>
            </a:r>
          </a:p>
          <a:p>
            <a:pPr algn="ctr"/>
            <a:r>
              <a:rPr lang="en-US" b="1" dirty="0"/>
              <a:t>↑</a:t>
            </a:r>
            <a:r>
              <a:rPr lang="en-US" b="1" dirty="0" err="1"/>
              <a:t>dPFC</a:t>
            </a:r>
            <a:r>
              <a:rPr lang="en-US" b="1" dirty="0"/>
              <a:t> activity=↑ICR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38827" y="3042111"/>
            <a:ext cx="284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</a:t>
            </a:r>
            <a:r>
              <a:rPr lang="en-US" sz="2400" b="1" dirty="0"/>
              <a:t>=0.68, </a:t>
            </a:r>
            <a:r>
              <a:rPr lang="en-US" sz="2400" b="1" i="1" dirty="0"/>
              <a:t>p</a:t>
            </a:r>
            <a:r>
              <a:rPr lang="en-US" sz="2400" b="1" dirty="0"/>
              <a:t>&lt;0.001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3590692" y="3574639"/>
            <a:ext cx="14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dPFC</a:t>
            </a:r>
            <a:r>
              <a:rPr lang="en-US" b="1" dirty="0"/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744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 animBg="1"/>
      <p:bldP spid="51" grpId="0"/>
      <p:bldP spid="54" grpId="0" animBg="1"/>
      <p:bldP spid="9" grpId="0"/>
      <p:bldP spid="5" grpId="0"/>
      <p:bldP spid="34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C:\Documents and Settings\jungblut\Local Settings\Temporary Internet Files\Content.IE5\EB4NIVKX\MPj04387170000[1].jpg"/>
          <p:cNvPicPr>
            <a:picLocks noChangeAspect="1" noChangeArrowheads="1"/>
          </p:cNvPicPr>
          <p:nvPr/>
        </p:nvPicPr>
        <p:blipFill>
          <a:blip r:embed="rId4" cstate="print"/>
          <a:srcRect l="32500" t="1370" r="12500"/>
          <a:stretch>
            <a:fillRect/>
          </a:stretch>
        </p:blipFill>
        <p:spPr bwMode="auto">
          <a:xfrm>
            <a:off x="0" y="1371600"/>
            <a:ext cx="5029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 bwMode="auto">
          <a:xfrm flipH="1">
            <a:off x="914400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 flipH="1">
            <a:off x="892883" y="4768192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 flipH="1">
            <a:off x="1348266" y="4431486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 flipH="1">
            <a:off x="1307787" y="4053718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 flipH="1">
            <a:off x="1523999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 flipH="1">
            <a:off x="609600" y="36575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048000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AADC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3622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2057400"/>
            <a:ext cx="98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Tyrosine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49057" y="2589543"/>
            <a:ext cx="457202" cy="25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2743200"/>
            <a:ext cx="90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L-DOPA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496762" y="3303838"/>
            <a:ext cx="381000" cy="2172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90600" y="3352800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Dopamine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22558" y="6047874"/>
            <a:ext cx="77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3-MT</a:t>
            </a:r>
          </a:p>
        </p:txBody>
      </p:sp>
      <p:sp>
        <p:nvSpPr>
          <p:cNvPr id="46" name="Oval 45"/>
          <p:cNvSpPr/>
          <p:nvPr/>
        </p:nvSpPr>
        <p:spPr bwMode="auto">
          <a:xfrm flipH="1">
            <a:off x="2209800" y="3810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2000235">
            <a:off x="3048000" y="3581400"/>
            <a:ext cx="457200" cy="228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352800" y="3352800"/>
            <a:ext cx="56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</a:t>
            </a:r>
          </a:p>
        </p:txBody>
      </p:sp>
      <p:grpSp>
        <p:nvGrpSpPr>
          <p:cNvPr id="3" name="Group 48"/>
          <p:cNvGrpSpPr/>
          <p:nvPr/>
        </p:nvGrpSpPr>
        <p:grpSpPr>
          <a:xfrm rot="1418613">
            <a:off x="2544356" y="4118319"/>
            <a:ext cx="928844" cy="722810"/>
            <a:chOff x="2686046" y="3307926"/>
            <a:chExt cx="1298595" cy="630456"/>
          </a:xfrm>
        </p:grpSpPr>
        <p:sp>
          <p:nvSpPr>
            <p:cNvPr id="50" name="Freeform 49"/>
            <p:cNvSpPr/>
            <p:nvPr/>
          </p:nvSpPr>
          <p:spPr>
            <a:xfrm rot="1454161">
              <a:off x="2686046" y="3307926"/>
              <a:ext cx="1298595" cy="630456"/>
            </a:xfrm>
            <a:custGeom>
              <a:avLst/>
              <a:gdLst>
                <a:gd name="connsiteX0" fmla="*/ 428786 w 1338020"/>
                <a:gd name="connsiteY0" fmla="*/ 263471 h 864030"/>
                <a:gd name="connsiteX1" fmla="*/ 1203701 w 1338020"/>
                <a:gd name="connsiteY1" fmla="*/ 23247 h 864030"/>
                <a:gd name="connsiteX2" fmla="*/ 1234698 w 1338020"/>
                <a:gd name="connsiteY2" fmla="*/ 402955 h 864030"/>
                <a:gd name="connsiteX3" fmla="*/ 839491 w 1338020"/>
                <a:gd name="connsiteY3" fmla="*/ 410704 h 864030"/>
                <a:gd name="connsiteX4" fmla="*/ 467532 w 1338020"/>
                <a:gd name="connsiteY4" fmla="*/ 821410 h 864030"/>
                <a:gd name="connsiteX5" fmla="*/ 2583 w 1338020"/>
                <a:gd name="connsiteY5" fmla="*/ 666427 h 864030"/>
                <a:gd name="connsiteX6" fmla="*/ 428786 w 1338020"/>
                <a:gd name="connsiteY6" fmla="*/ 263471 h 8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020" h="864030">
                  <a:moveTo>
                    <a:pt x="428786" y="263471"/>
                  </a:moveTo>
                  <a:cubicBezTo>
                    <a:pt x="628972" y="156274"/>
                    <a:pt x="1069382" y="0"/>
                    <a:pt x="1203701" y="23247"/>
                  </a:cubicBezTo>
                  <a:cubicBezTo>
                    <a:pt x="1338020" y="46494"/>
                    <a:pt x="1295400" y="338379"/>
                    <a:pt x="1234698" y="402955"/>
                  </a:cubicBezTo>
                  <a:cubicBezTo>
                    <a:pt x="1173996" y="467531"/>
                    <a:pt x="967352" y="340962"/>
                    <a:pt x="839491" y="410704"/>
                  </a:cubicBezTo>
                  <a:cubicBezTo>
                    <a:pt x="711630" y="480446"/>
                    <a:pt x="607016" y="778790"/>
                    <a:pt x="467532" y="821410"/>
                  </a:cubicBezTo>
                  <a:cubicBezTo>
                    <a:pt x="328048" y="864030"/>
                    <a:pt x="5166" y="759417"/>
                    <a:pt x="2583" y="666427"/>
                  </a:cubicBezTo>
                  <a:cubicBezTo>
                    <a:pt x="0" y="573437"/>
                    <a:pt x="228600" y="370668"/>
                    <a:pt x="428786" y="26347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46852" y="3449678"/>
              <a:ext cx="852434" cy="241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COMT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 flipH="1">
            <a:off x="609600" y="44958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 flipH="1">
            <a:off x="609600" y="40386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 flipH="1">
            <a:off x="2209800" y="42367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3048000" y="3200400"/>
            <a:ext cx="457200" cy="9144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54081" y="5562600"/>
            <a:ext cx="325448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TH: tyrosine </a:t>
            </a:r>
            <a:r>
              <a:rPr lang="en-US" sz="1400" dirty="0" err="1"/>
              <a:t>hydroxylase</a:t>
            </a:r>
            <a:endParaRPr lang="en-US" sz="1400" dirty="0"/>
          </a:p>
          <a:p>
            <a:r>
              <a:rPr lang="en-US" sz="1400" dirty="0"/>
              <a:t>AADC: aromatic amino acid </a:t>
            </a:r>
            <a:r>
              <a:rPr lang="en-US" sz="1400" dirty="0" err="1"/>
              <a:t>decarboxylase</a:t>
            </a:r>
            <a:endParaRPr lang="en-US" sz="1400" dirty="0"/>
          </a:p>
          <a:p>
            <a:r>
              <a:rPr lang="en-US" sz="1400" dirty="0"/>
              <a:t>DAT: dopamine transporter</a:t>
            </a:r>
          </a:p>
          <a:p>
            <a:r>
              <a:rPr lang="en-US" sz="1400" dirty="0"/>
              <a:t>3-MT: 3-methoxytyramine</a:t>
            </a:r>
          </a:p>
        </p:txBody>
      </p:sp>
      <p:sp>
        <p:nvSpPr>
          <p:cNvPr id="39" name="Oval 38"/>
          <p:cNvSpPr/>
          <p:nvPr/>
        </p:nvSpPr>
        <p:spPr bwMode="auto">
          <a:xfrm flipH="1">
            <a:off x="1981201" y="43891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 flipH="1">
            <a:off x="1752602" y="4572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 flipH="1">
            <a:off x="2133600" y="46482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 flipH="1">
            <a:off x="3733800" y="579521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18547" y="5719011"/>
            <a:ext cx="77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</a:t>
            </a:r>
          </a:p>
        </p:txBody>
      </p:sp>
      <p:sp>
        <p:nvSpPr>
          <p:cNvPr id="52" name="Oval 51"/>
          <p:cNvSpPr/>
          <p:nvPr/>
        </p:nvSpPr>
        <p:spPr bwMode="auto">
          <a:xfrm flipH="1">
            <a:off x="3729789" y="6152147"/>
            <a:ext cx="225263" cy="182807"/>
          </a:xfrm>
          <a:prstGeom prst="ellipse">
            <a:avLst/>
          </a:prstGeom>
          <a:solidFill>
            <a:schemeClr val="accent2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152400" y="53304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catechol-O-methyltransferase (COMT)’s function in Prefrontal Cortex?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1371600"/>
            <a:ext cx="2286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Val/Val COMT</a:t>
            </a:r>
          </a:p>
        </p:txBody>
      </p:sp>
      <p:pic>
        <p:nvPicPr>
          <p:cNvPr id="71" name="Picture 8" descr="C:\Documents and Settings\jungblut\Local Settings\Temporary Internet Files\Content.IE5\EB4NIVKX\MPj04387170000[1].jpg"/>
          <p:cNvPicPr>
            <a:picLocks noChangeAspect="1" noChangeArrowheads="1"/>
          </p:cNvPicPr>
          <p:nvPr/>
        </p:nvPicPr>
        <p:blipFill>
          <a:blip r:embed="rId4" cstate="print"/>
          <a:srcRect l="32500" t="1370" r="12500"/>
          <a:stretch>
            <a:fillRect/>
          </a:stretch>
        </p:blipFill>
        <p:spPr bwMode="auto">
          <a:xfrm>
            <a:off x="5105401" y="1371600"/>
            <a:ext cx="5029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Oval 71"/>
          <p:cNvSpPr/>
          <p:nvPr/>
        </p:nvSpPr>
        <p:spPr bwMode="auto">
          <a:xfrm flipH="1">
            <a:off x="6019801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 flipH="1">
            <a:off x="5998284" y="4768192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 flipH="1">
            <a:off x="6453667" y="4431486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 flipH="1">
            <a:off x="6413188" y="4053718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 flipH="1">
            <a:off x="6629400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 flipH="1">
            <a:off x="5715001" y="36575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 flipH="1">
            <a:off x="7315201" y="3810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2000235">
            <a:off x="8153401" y="3581400"/>
            <a:ext cx="457200" cy="228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458201" y="3352800"/>
            <a:ext cx="56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</a:t>
            </a:r>
          </a:p>
        </p:txBody>
      </p:sp>
      <p:grpSp>
        <p:nvGrpSpPr>
          <p:cNvPr id="88" name="Group 48"/>
          <p:cNvGrpSpPr/>
          <p:nvPr/>
        </p:nvGrpSpPr>
        <p:grpSpPr>
          <a:xfrm rot="1418613">
            <a:off x="7649757" y="4118319"/>
            <a:ext cx="928844" cy="722810"/>
            <a:chOff x="2686046" y="3307926"/>
            <a:chExt cx="1298595" cy="630456"/>
          </a:xfrm>
        </p:grpSpPr>
        <p:sp>
          <p:nvSpPr>
            <p:cNvPr id="89" name="Freeform 88"/>
            <p:cNvSpPr/>
            <p:nvPr/>
          </p:nvSpPr>
          <p:spPr>
            <a:xfrm rot="1454161">
              <a:off x="2686046" y="3307926"/>
              <a:ext cx="1298595" cy="630456"/>
            </a:xfrm>
            <a:custGeom>
              <a:avLst/>
              <a:gdLst>
                <a:gd name="connsiteX0" fmla="*/ 428786 w 1338020"/>
                <a:gd name="connsiteY0" fmla="*/ 263471 h 864030"/>
                <a:gd name="connsiteX1" fmla="*/ 1203701 w 1338020"/>
                <a:gd name="connsiteY1" fmla="*/ 23247 h 864030"/>
                <a:gd name="connsiteX2" fmla="*/ 1234698 w 1338020"/>
                <a:gd name="connsiteY2" fmla="*/ 402955 h 864030"/>
                <a:gd name="connsiteX3" fmla="*/ 839491 w 1338020"/>
                <a:gd name="connsiteY3" fmla="*/ 410704 h 864030"/>
                <a:gd name="connsiteX4" fmla="*/ 467532 w 1338020"/>
                <a:gd name="connsiteY4" fmla="*/ 821410 h 864030"/>
                <a:gd name="connsiteX5" fmla="*/ 2583 w 1338020"/>
                <a:gd name="connsiteY5" fmla="*/ 666427 h 864030"/>
                <a:gd name="connsiteX6" fmla="*/ 428786 w 1338020"/>
                <a:gd name="connsiteY6" fmla="*/ 263471 h 8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020" h="864030">
                  <a:moveTo>
                    <a:pt x="428786" y="263471"/>
                  </a:moveTo>
                  <a:cubicBezTo>
                    <a:pt x="628972" y="156274"/>
                    <a:pt x="1069382" y="0"/>
                    <a:pt x="1203701" y="23247"/>
                  </a:cubicBezTo>
                  <a:cubicBezTo>
                    <a:pt x="1338020" y="46494"/>
                    <a:pt x="1295400" y="338379"/>
                    <a:pt x="1234698" y="402955"/>
                  </a:cubicBezTo>
                  <a:cubicBezTo>
                    <a:pt x="1173996" y="467531"/>
                    <a:pt x="967352" y="340962"/>
                    <a:pt x="839491" y="410704"/>
                  </a:cubicBezTo>
                  <a:cubicBezTo>
                    <a:pt x="711630" y="480446"/>
                    <a:pt x="607016" y="778790"/>
                    <a:pt x="467532" y="821410"/>
                  </a:cubicBezTo>
                  <a:cubicBezTo>
                    <a:pt x="328048" y="864030"/>
                    <a:pt x="5166" y="759417"/>
                    <a:pt x="2583" y="666427"/>
                  </a:cubicBezTo>
                  <a:cubicBezTo>
                    <a:pt x="0" y="573437"/>
                    <a:pt x="228600" y="370668"/>
                    <a:pt x="428786" y="26347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6852" y="3449678"/>
              <a:ext cx="852434" cy="241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COMT</a:t>
              </a:r>
            </a:p>
          </p:txBody>
        </p:sp>
      </p:grpSp>
      <p:sp>
        <p:nvSpPr>
          <p:cNvPr id="91" name="Oval 90"/>
          <p:cNvSpPr/>
          <p:nvPr/>
        </p:nvSpPr>
        <p:spPr bwMode="auto">
          <a:xfrm flipH="1">
            <a:off x="5715001" y="44958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 flipH="1">
            <a:off x="5715001" y="40386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 flipH="1">
            <a:off x="7315201" y="4191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 flipH="1">
            <a:off x="7239001" y="46177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Multiply 94"/>
          <p:cNvSpPr/>
          <p:nvPr/>
        </p:nvSpPr>
        <p:spPr>
          <a:xfrm>
            <a:off x="8153401" y="3200400"/>
            <a:ext cx="457200" cy="9144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 bwMode="auto">
          <a:xfrm flipH="1">
            <a:off x="7086602" y="43433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 flipH="1">
            <a:off x="6858003" y="45719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 flipH="1">
            <a:off x="6858001" y="4572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 flipH="1">
            <a:off x="7315201" y="4191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 flipH="1">
            <a:off x="7086601" y="43434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362200" y="6019796"/>
            <a:ext cx="4419600" cy="690273"/>
            <a:chOff x="914400" y="6053663"/>
            <a:chExt cx="3359822" cy="536879"/>
          </a:xfrm>
        </p:grpSpPr>
        <p:sp>
          <p:nvSpPr>
            <p:cNvPr id="67" name="Right Triangle 66"/>
            <p:cNvSpPr/>
            <p:nvPr/>
          </p:nvSpPr>
          <p:spPr>
            <a:xfrm rot="16200000">
              <a:off x="2247900" y="4720163"/>
              <a:ext cx="533400" cy="320040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82128" y="6231469"/>
              <a:ext cx="1092094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096000" y="3352800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Dopamine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98732" y="1371600"/>
            <a:ext cx="409868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Met/Met COMT </a:t>
            </a:r>
            <a:r>
              <a:rPr lang="en-US" sz="1600" dirty="0">
                <a:solidFill>
                  <a:srgbClr val="FFFF00"/>
                </a:solidFill>
              </a:rPr>
              <a:t>(recently evolved)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-30252" y="1328965"/>
            <a:ext cx="5125647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054399" y="1295400"/>
            <a:ext cx="8077200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60482" y="2474209"/>
            <a:ext cx="2819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Effect confirmed in DA PET study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Wu et al., 2012)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1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C 0.02309 0.00902 0.04653 0.01828 0.06302 0.01342 C 0.07969 0.00833 0.08924 -0.01088 0.09948 -0.02986 " pathEditMode="relative" rAng="-755599" ptsTypes="aaA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02986 C 0.09063 -0.01366 0.08195 0.00278 0.06407 0.00695 C 0.04618 0.01111 0.01893 0.00278 -0.00833 -0.00532 " pathEditMode="relative" ptsTypes="aaA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24 C 0.03646 0.03657 0.0651 0.04074 0.08229 0.04027 C 0.09965 0.03981 0.10799 0.03148 0.11267 0.02986 " pathEditMode="relative" rAng="0" ptsTypes="aaA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15 0.00787 C 0.09966 0.03658 0.08316 0.06574 0.05886 0.06389 C 0.03455 0.06227 -0.01458 0.00949 -0.02899 -0.00139 " pathEditMode="relative" rAng="0" ptsTypes="aaA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463 C 0.00973 0.03287 0.02292 0.06088 0.03473 0.06921 C 0.0467 0.07754 0.05782 0.06689 0.06789 0.05439 " pathEditMode="relative" rAng="12255856" ptsTypes="aaA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03009 C 0.07952 0.04213 0.06806 0.05463 0.05087 0.05232 C 0.03403 0.0507 -0.00243 0.02454 -0.01232 0.01921 " pathEditMode="relative" rAng="0" ptsTypes="aaA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065 C 0.05712 0.01181 0.09792 0.01296 0.11754 0.00718 C 0.13768 0.00139 0.13594 -0.01157 0.13473 -0.0243 " pathEditMode="relative" rAng="0" ptsTypes="aaA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5 -0.01875 C 0.12587 -0.00348 0.11111 0.01296 0.09809 0.01296 C 0.0849 0.01458 0.07344 -0.00116 0.06268 -0.01598 " pathEditMode="relative" rAng="0" ptsTypes="aaA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0.01979 0.0169 0.03941 0.0338 0.05243 0.03125 C 0.0651 0.02871 0.07413 -0.00879 0.07847 -0.0162 " pathEditMode="relative" rAng="-560958" ptsTypes="aaA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02986 C 0.10035 -0.01643 0.10121 -0.00301 0.09097 0.00232 C 0.08073 0.00764 0.05937 0.00486 0.03802 0.00232 " pathEditMode="relative" ptsTypes="aaA">
                                      <p:cBhvr>
                                        <p:cTn id="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8" grpId="0" animBg="1"/>
      <p:bldP spid="59" grpId="0" animBg="1"/>
      <p:bldP spid="39" grpId="0" animBg="1"/>
      <p:bldP spid="39" grpId="1" animBg="1"/>
      <p:bldP spid="33" grpId="0" animBg="1"/>
      <p:bldP spid="33" grpId="1" animBg="1"/>
      <p:bldP spid="35" grpId="0" animBg="1"/>
      <p:bldP spid="35" grpId="1" animBg="1"/>
      <p:bldP spid="65" grpId="0" animBg="1"/>
      <p:bldP spid="94" grpId="0" animBg="1"/>
      <p:bldP spid="94" grpId="1" animBg="1"/>
      <p:bldP spid="104" grpId="0" animBg="1"/>
      <p:bldP spid="105" grpId="0" animBg="1"/>
      <p:bldP spid="6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18" y="-9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Genetics of Impulsive Choice:               COMT, Intermediate PFC DA, &amp; Low ICR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12953" y="2209800"/>
            <a:ext cx="3016047" cy="4506833"/>
            <a:chOff x="2220457" y="838200"/>
            <a:chExt cx="4047819" cy="5527401"/>
          </a:xfrm>
        </p:grpSpPr>
        <p:grpSp>
          <p:nvGrpSpPr>
            <p:cNvPr id="36" name="Group 35"/>
            <p:cNvGrpSpPr/>
            <p:nvPr/>
          </p:nvGrpSpPr>
          <p:grpSpPr>
            <a:xfrm>
              <a:off x="2667000" y="838200"/>
              <a:ext cx="3601276" cy="5527401"/>
              <a:chOff x="2667000" y="838200"/>
              <a:chExt cx="3601276" cy="5527401"/>
            </a:xfrm>
          </p:grpSpPr>
          <p:grpSp>
            <p:nvGrpSpPr>
              <p:cNvPr id="39" name="Group 38"/>
              <p:cNvGrpSpPr/>
              <p:nvPr/>
            </p:nvGrpSpPr>
            <p:grpSpPr>
              <a:xfrm flipH="1">
                <a:off x="2667000" y="838200"/>
                <a:ext cx="3601276" cy="5527401"/>
                <a:chOff x="4800600" y="2351315"/>
                <a:chExt cx="2958192" cy="4358750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6786" b="22667"/>
                <a:stretch>
                  <a:fillRect/>
                </a:stretch>
              </p:blipFill>
              <p:spPr bwMode="auto">
                <a:xfrm>
                  <a:off x="5470267" y="2351315"/>
                  <a:ext cx="2288525" cy="3485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4800600" y="6248400"/>
                  <a:ext cx="274320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5209766" y="1164370"/>
                <a:ext cx="761999" cy="18928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</p:txBody>
          </p:sp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2442" r="72487" b="14667"/>
            <a:stretch/>
          </p:blipFill>
          <p:spPr bwMode="auto">
            <a:xfrm>
              <a:off x="2220457" y="838200"/>
              <a:ext cx="751343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2971800" y="1219200"/>
              <a:ext cx="0" cy="39624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022620" y="5423707"/>
            <a:ext cx="6844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N=7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87175" y="5409011"/>
            <a:ext cx="7414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N=10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50770" y="5416359"/>
            <a:ext cx="7414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N=8</a:t>
            </a:r>
          </a:p>
        </p:txBody>
      </p:sp>
      <p:pic>
        <p:nvPicPr>
          <p:cNvPr id="4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661" t="84552" r="19439"/>
          <a:stretch>
            <a:fillRect/>
          </a:stretch>
        </p:blipFill>
        <p:spPr bwMode="auto">
          <a:xfrm>
            <a:off x="972782" y="5763471"/>
            <a:ext cx="1848774" cy="6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2795436" y="3466494"/>
            <a:ext cx="13826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-145632" y="3901992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ICR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46778" y="4572000"/>
            <a:ext cx="17177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</a:rPr>
              <a:t>Healthy Control </a:t>
            </a:r>
          </a:p>
          <a:p>
            <a:pPr algn="ctr"/>
            <a:r>
              <a:rPr lang="en-US" b="1" dirty="0">
                <a:solidFill>
                  <a:srgbClr val="3333CC"/>
                </a:solidFill>
              </a:rPr>
              <a:t>Level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972782" y="4495800"/>
            <a:ext cx="1848774" cy="0"/>
          </a:xfrm>
          <a:prstGeom prst="line">
            <a:avLst/>
          </a:prstGeom>
          <a:ln w="508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233639" y="1754975"/>
            <a:ext cx="1249016" cy="1568641"/>
            <a:chOff x="3429000" y="1630904"/>
            <a:chExt cx="1249016" cy="15686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72111" y="2362200"/>
              <a:ext cx="546515" cy="756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081489" y="2701447"/>
              <a:ext cx="475002" cy="4168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993341" y="3091079"/>
              <a:ext cx="146077" cy="1084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31939" y="2592981"/>
              <a:ext cx="146077" cy="1084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endCxn id="50" idx="0"/>
            </p:cNvCxnSpPr>
            <p:nvPr/>
          </p:nvCxnSpPr>
          <p:spPr>
            <a:xfrm>
              <a:off x="4066379" y="3009836"/>
              <a:ext cx="1" cy="812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94008" y="3009836"/>
              <a:ext cx="1207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0" idx="0"/>
            </p:cNvCxnSpPr>
            <p:nvPr/>
          </p:nvCxnSpPr>
          <p:spPr>
            <a:xfrm>
              <a:off x="3502038" y="1630904"/>
              <a:ext cx="1" cy="691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604977" y="2322290"/>
              <a:ext cx="0" cy="364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44581" y="2322290"/>
              <a:ext cx="1207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41642" y="1630904"/>
              <a:ext cx="1207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429000" y="2322290"/>
              <a:ext cx="146077" cy="108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07418" y="6252708"/>
            <a:ext cx="2438400" cy="584568"/>
            <a:chOff x="914400" y="6172199"/>
            <a:chExt cx="3200400" cy="584568"/>
          </a:xfrm>
        </p:grpSpPr>
        <p:sp>
          <p:nvSpPr>
            <p:cNvPr id="69" name="Right Triangle 68"/>
            <p:cNvSpPr/>
            <p:nvPr/>
          </p:nvSpPr>
          <p:spPr>
            <a:xfrm rot="16200000">
              <a:off x="2247900" y="4838699"/>
              <a:ext cx="533400" cy="320040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67213" y="6356657"/>
              <a:ext cx="941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87932" y="2764703"/>
            <a:ext cx="1716979" cy="2195452"/>
            <a:chOff x="2514603" y="2362200"/>
            <a:chExt cx="3710482" cy="4269788"/>
          </a:xfrm>
        </p:grpSpPr>
        <p:sp>
          <p:nvSpPr>
            <p:cNvPr id="72" name="Freeform 71"/>
            <p:cNvSpPr/>
            <p:nvPr/>
          </p:nvSpPr>
          <p:spPr>
            <a:xfrm>
              <a:off x="2514603" y="2362200"/>
              <a:ext cx="3710482" cy="3222831"/>
            </a:xfrm>
            <a:custGeom>
              <a:avLst/>
              <a:gdLst>
                <a:gd name="connsiteX0" fmla="*/ 0 w 2167467"/>
                <a:gd name="connsiteY0" fmla="*/ 1975556 h 1975556"/>
                <a:gd name="connsiteX1" fmla="*/ 1083733 w 2167467"/>
                <a:gd name="connsiteY1" fmla="*/ 0 h 1975556"/>
                <a:gd name="connsiteX2" fmla="*/ 2167467 w 2167467"/>
                <a:gd name="connsiteY2" fmla="*/ 1975556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7467" h="1975556">
                  <a:moveTo>
                    <a:pt x="0" y="1975556"/>
                  </a:moveTo>
                  <a:cubicBezTo>
                    <a:pt x="361244" y="987778"/>
                    <a:pt x="722489" y="0"/>
                    <a:pt x="1083733" y="0"/>
                  </a:cubicBezTo>
                  <a:cubicBezTo>
                    <a:pt x="1444977" y="0"/>
                    <a:pt x="1806222" y="987778"/>
                    <a:pt x="2167467" y="1975556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rot="16200000">
              <a:off x="3673003" y="4352371"/>
              <a:ext cx="1070100" cy="3386292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7859" y="5973557"/>
              <a:ext cx="1937405" cy="65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039166" y="2542458"/>
            <a:ext cx="105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ICR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894602" y="2714508"/>
            <a:ext cx="146077" cy="1084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194080" y="3016792"/>
            <a:ext cx="146077" cy="1084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62946" y="3898323"/>
            <a:ext cx="146077" cy="1084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992208" y="4104036"/>
            <a:ext cx="105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ICR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3962400" y="2580037"/>
            <a:ext cx="0" cy="18417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388920" y="2133600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Optimum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55037" y="1192803"/>
            <a:ext cx="3500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Fits with our understanding of COMT effects on </a:t>
            </a:r>
            <a:r>
              <a:rPr lang="en-US" b="1" dirty="0" err="1"/>
              <a:t>dPFC</a:t>
            </a:r>
            <a:r>
              <a:rPr lang="en-US" b="1" dirty="0"/>
              <a:t>-dependent working memory.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Mattay</a:t>
            </a:r>
            <a:r>
              <a:rPr lang="en-US" sz="1600" dirty="0"/>
              <a:t> et al., 2003)</a:t>
            </a: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66667" t="10389" r="2469" b="13420"/>
          <a:stretch/>
        </p:blipFill>
        <p:spPr bwMode="auto">
          <a:xfrm>
            <a:off x="6623739" y="2380457"/>
            <a:ext cx="1523906" cy="134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" name="Group 99"/>
          <p:cNvGrpSpPr/>
          <p:nvPr/>
        </p:nvGrpSpPr>
        <p:grpSpPr>
          <a:xfrm>
            <a:off x="6685460" y="4162524"/>
            <a:ext cx="1716979" cy="2195452"/>
            <a:chOff x="2514603" y="2362200"/>
            <a:chExt cx="3710482" cy="4269788"/>
          </a:xfrm>
        </p:grpSpPr>
        <p:sp>
          <p:nvSpPr>
            <p:cNvPr id="101" name="Freeform 100"/>
            <p:cNvSpPr/>
            <p:nvPr/>
          </p:nvSpPr>
          <p:spPr>
            <a:xfrm>
              <a:off x="2514603" y="2362200"/>
              <a:ext cx="3710482" cy="3222831"/>
            </a:xfrm>
            <a:custGeom>
              <a:avLst/>
              <a:gdLst>
                <a:gd name="connsiteX0" fmla="*/ 0 w 2167467"/>
                <a:gd name="connsiteY0" fmla="*/ 1975556 h 1975556"/>
                <a:gd name="connsiteX1" fmla="*/ 1083733 w 2167467"/>
                <a:gd name="connsiteY1" fmla="*/ 0 h 1975556"/>
                <a:gd name="connsiteX2" fmla="*/ 2167467 w 2167467"/>
                <a:gd name="connsiteY2" fmla="*/ 1975556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7467" h="1975556">
                  <a:moveTo>
                    <a:pt x="0" y="1975556"/>
                  </a:moveTo>
                  <a:cubicBezTo>
                    <a:pt x="361244" y="987778"/>
                    <a:pt x="722489" y="0"/>
                    <a:pt x="1083733" y="0"/>
                  </a:cubicBezTo>
                  <a:cubicBezTo>
                    <a:pt x="1444977" y="0"/>
                    <a:pt x="1806222" y="987778"/>
                    <a:pt x="2167467" y="1975556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rot="16200000">
              <a:off x="3673003" y="4352371"/>
              <a:ext cx="1070100" cy="3386292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257859" y="5973557"/>
              <a:ext cx="1937405" cy="65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7791608" y="4414613"/>
            <a:ext cx="146077" cy="1084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60474" y="5296144"/>
            <a:ext cx="146077" cy="1084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6523307" y="3977858"/>
            <a:ext cx="0" cy="18417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rot="16200000">
            <a:off x="5053029" y="4843461"/>
            <a:ext cx="2541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Optimum Working Memory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7043988" y="4923032"/>
            <a:ext cx="165985" cy="37311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796606" y="4626496"/>
            <a:ext cx="132239" cy="3410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048049" y="5091389"/>
            <a:ext cx="1209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    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w/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dAMPH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629" y="1918575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fMRI activity</a:t>
            </a:r>
          </a:p>
        </p:txBody>
      </p:sp>
      <p:sp>
        <p:nvSpPr>
          <p:cNvPr id="127" name="Freeform 126"/>
          <p:cNvSpPr/>
          <p:nvPr/>
        </p:nvSpPr>
        <p:spPr>
          <a:xfrm rot="10800000">
            <a:off x="1323151" y="3121824"/>
            <a:ext cx="1099539" cy="1036159"/>
          </a:xfrm>
          <a:custGeom>
            <a:avLst/>
            <a:gdLst>
              <a:gd name="connsiteX0" fmla="*/ 0 w 2167467"/>
              <a:gd name="connsiteY0" fmla="*/ 1975556 h 1975556"/>
              <a:gd name="connsiteX1" fmla="*/ 1083733 w 2167467"/>
              <a:gd name="connsiteY1" fmla="*/ 0 h 1975556"/>
              <a:gd name="connsiteX2" fmla="*/ 2167467 w 2167467"/>
              <a:gd name="connsiteY2" fmla="*/ 197555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7467" h="1975556">
                <a:moveTo>
                  <a:pt x="0" y="1975556"/>
                </a:moveTo>
                <a:cubicBezTo>
                  <a:pt x="361244" y="987778"/>
                  <a:pt x="722489" y="0"/>
                  <a:pt x="1083733" y="0"/>
                </a:cubicBezTo>
                <a:cubicBezTo>
                  <a:pt x="1444977" y="0"/>
                  <a:pt x="1806222" y="987778"/>
                  <a:pt x="2167467" y="197555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936" y="1450987"/>
            <a:ext cx="3404826" cy="1990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4072" y="3346660"/>
            <a:ext cx="3647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Monkey electrophysiology</a:t>
            </a:r>
          </a:p>
          <a:p>
            <a:pPr algn="ctr"/>
            <a:r>
              <a:rPr lang="en-US" b="1" dirty="0"/>
              <a:t>DA ↑ signal-to-noise in PFC neurons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Vijayraghavan</a:t>
            </a:r>
            <a:r>
              <a:rPr lang="en-US" sz="1400" dirty="0"/>
              <a:t> et al., 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4191" y="3718180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V/V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79945" y="4972002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V/V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235496" y="274969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M/M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793801" y="4095903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M/M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880655" y="1711856"/>
            <a:ext cx="914" cy="1325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rot="16200000">
            <a:off x="1143358" y="1939051"/>
            <a:ext cx="1761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Efficient Processing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DC87B-6950-4E58-84F2-4927E645BEC6}"/>
              </a:ext>
            </a:extLst>
          </p:cNvPr>
          <p:cNvSpPr txBox="1"/>
          <p:nvPr/>
        </p:nvSpPr>
        <p:spPr>
          <a:xfrm>
            <a:off x="7708869" y="378600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↓accuracy</a:t>
            </a: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6" cstate="print"/>
          <a:srcRect l="3642" t="23639" r="60843" b="23628"/>
          <a:stretch>
            <a:fillRect/>
          </a:stretch>
        </p:blipFill>
        <p:spPr bwMode="auto">
          <a:xfrm>
            <a:off x="2201207" y="1175970"/>
            <a:ext cx="1599410" cy="11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0726F35-1CAD-4603-9889-F870EA9A01F7}"/>
              </a:ext>
            </a:extLst>
          </p:cNvPr>
          <p:cNvSpPr txBox="1"/>
          <p:nvPr/>
        </p:nvSpPr>
        <p:spPr>
          <a:xfrm>
            <a:off x="4388422" y="2521477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V/M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A2942-ECCE-4FE6-8415-D68DA4C6DA32}"/>
              </a:ext>
            </a:extLst>
          </p:cNvPr>
          <p:cNvSpPr/>
          <p:nvPr/>
        </p:nvSpPr>
        <p:spPr>
          <a:xfrm>
            <a:off x="5534892" y="6432958"/>
            <a:ext cx="3620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dAMPH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d-amphetamine (Adderall) 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3214AB-CFF1-4989-9DDF-6EDBBC740073}"/>
              </a:ext>
            </a:extLst>
          </p:cNvPr>
          <p:cNvSpPr txBox="1"/>
          <p:nvPr/>
        </p:nvSpPr>
        <p:spPr>
          <a:xfrm rot="16200000">
            <a:off x="7865111" y="4710030"/>
            <a:ext cx="182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More Efficient </a:t>
            </a:r>
            <a:r>
              <a:rPr lang="en-US" b="1" dirty="0" err="1"/>
              <a:t>dPFC</a:t>
            </a:r>
            <a:r>
              <a:rPr lang="en-US" b="1" dirty="0"/>
              <a:t> Processing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9A9A739-DFDA-49C1-A045-5D1F2571A7C0}"/>
              </a:ext>
            </a:extLst>
          </p:cNvPr>
          <p:cNvCxnSpPr>
            <a:cxnSpLocks/>
          </p:cNvCxnSpPr>
          <p:nvPr/>
        </p:nvCxnSpPr>
        <p:spPr>
          <a:xfrm flipV="1">
            <a:off x="8458200" y="4495800"/>
            <a:ext cx="0" cy="1074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B26F28E-C397-4B8E-BEF2-A1E92BADDDE1}"/>
              </a:ext>
            </a:extLst>
          </p:cNvPr>
          <p:cNvSpPr txBox="1"/>
          <p:nvPr/>
        </p:nvSpPr>
        <p:spPr>
          <a:xfrm rot="16200000">
            <a:off x="2929508" y="3177767"/>
            <a:ext cx="130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Efficient </a:t>
            </a:r>
          </a:p>
          <a:p>
            <a:pPr algn="ctr"/>
            <a:r>
              <a:rPr lang="en-US" b="1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9396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3698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1" grpId="0"/>
      <p:bldP spid="54" grpId="0" animBg="1"/>
      <p:bldP spid="54" grpId="1" animBg="1"/>
      <p:bldP spid="75" grpId="0"/>
      <p:bldP spid="76" grpId="0" animBg="1"/>
      <p:bldP spid="77" grpId="0" animBg="1"/>
      <p:bldP spid="78" grpId="0" animBg="1"/>
      <p:bldP spid="80" grpId="0"/>
      <p:bldP spid="84" grpId="0"/>
      <p:bldP spid="85" grpId="0"/>
      <p:bldP spid="106" grpId="0" animBg="1"/>
      <p:bldP spid="107" grpId="0" animBg="1"/>
      <p:bldP spid="110" grpId="0"/>
      <p:bldP spid="116" grpId="0"/>
      <p:bldP spid="3" grpId="0"/>
      <p:bldP spid="127" grpId="0" animBg="1"/>
      <p:bldP spid="127" grpId="2" animBg="1"/>
      <p:bldP spid="127" grpId="3" animBg="1"/>
      <p:bldP spid="7" grpId="0"/>
      <p:bldP spid="128" grpId="0"/>
      <p:bldP spid="129" grpId="0"/>
      <p:bldP spid="130" grpId="0"/>
      <p:bldP spid="132" grpId="0"/>
      <p:bldP spid="8" grpId="0"/>
      <p:bldP spid="79" grpId="0"/>
      <p:bldP spid="9" grpId="0"/>
      <p:bldP spid="81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712"/>
            <a:ext cx="6370736" cy="1143000"/>
          </a:xfrm>
        </p:spPr>
        <p:txBody>
          <a:bodyPr>
            <a:noAutofit/>
          </a:bodyPr>
          <a:lstStyle/>
          <a:p>
            <a:r>
              <a:rPr lang="en-US" sz="3800" b="1" dirty="0"/>
              <a:t>Further Support for U-Shaped Model: COMT x Age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0" y="1277698"/>
            <a:ext cx="5595561" cy="4525963"/>
          </a:xfrm>
        </p:spPr>
        <p:txBody>
          <a:bodyPr/>
          <a:lstStyle/>
          <a:p>
            <a:r>
              <a:rPr lang="en-US" sz="2000" b="1" dirty="0"/>
              <a:t>COMT enzyme activity in dorsal PFC increases into adulthood </a:t>
            </a:r>
            <a:r>
              <a:rPr lang="en-US" sz="1800" b="1" dirty="0"/>
              <a:t>(</a:t>
            </a:r>
            <a:r>
              <a:rPr lang="en-US" sz="1800" b="1" dirty="0" err="1"/>
              <a:t>Tunbridge</a:t>
            </a:r>
            <a:r>
              <a:rPr lang="en-US" sz="1800" b="1" dirty="0"/>
              <a:t> et al., 2007)</a:t>
            </a:r>
          </a:p>
          <a:p>
            <a:r>
              <a:rPr lang="en-US" sz="2000" b="1" dirty="0"/>
              <a:t>DA signaling declines with age </a:t>
            </a:r>
            <a:r>
              <a:rPr lang="en-US" sz="1800" b="1" dirty="0"/>
              <a:t>(Karrer et al., 2017)</a:t>
            </a:r>
          </a:p>
          <a:p>
            <a:pPr marL="0" indent="0">
              <a:buNone/>
            </a:pPr>
            <a:r>
              <a:rPr lang="en-US" sz="2000" b="1" u="sng" dirty="0"/>
              <a:t>Hypothesis:</a:t>
            </a:r>
            <a:r>
              <a:rPr lang="en-US" sz="2000" b="1" dirty="0"/>
              <a:t> Age should impact the relationship </a:t>
            </a:r>
          </a:p>
          <a:p>
            <a:pPr marL="0" indent="0">
              <a:buNone/>
            </a:pPr>
            <a:r>
              <a:rPr lang="en-US" sz="2000" b="1" dirty="0"/>
              <a:t>between COMT Val158Met genotype and ICR.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5984555" y="1094635"/>
            <a:ext cx="2498887" cy="1807937"/>
          </a:xfrm>
          <a:prstGeom prst="triangl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04676" y="2616416"/>
            <a:ext cx="1203487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genetics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2374" y="2107018"/>
            <a:ext cx="15632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AF17B3"/>
                </a:solidFill>
              </a:rPr>
              <a:t>Dopamine</a:t>
            </a:r>
            <a:endParaRPr lang="en-US" sz="25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579642" y="2907148"/>
            <a:ext cx="1319867" cy="7432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 flipH="1">
            <a:off x="5984555" y="1094635"/>
            <a:ext cx="1249444" cy="18079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84453" y="3055203"/>
            <a:ext cx="127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COMT Val158Met SNP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598095"/>
            <a:ext cx="174893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Impulsive Choice</a:t>
            </a:r>
          </a:p>
          <a:p>
            <a:pPr algn="ctr"/>
            <a:r>
              <a:rPr lang="en-US" sz="1600" b="1" dirty="0" err="1">
                <a:solidFill>
                  <a:srgbClr val="00B050"/>
                </a:solidFill>
              </a:rPr>
              <a:t>Endophenotype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0" y="4136517"/>
            <a:ext cx="2048139" cy="2374179"/>
            <a:chOff x="2514603" y="2362200"/>
            <a:chExt cx="3710482" cy="4062571"/>
          </a:xfrm>
        </p:grpSpPr>
        <p:sp>
          <p:nvSpPr>
            <p:cNvPr id="14" name="Freeform 13"/>
            <p:cNvSpPr/>
            <p:nvPr/>
          </p:nvSpPr>
          <p:spPr>
            <a:xfrm>
              <a:off x="2514603" y="2362200"/>
              <a:ext cx="3710482" cy="3222831"/>
            </a:xfrm>
            <a:custGeom>
              <a:avLst/>
              <a:gdLst>
                <a:gd name="connsiteX0" fmla="*/ 0 w 2167467"/>
                <a:gd name="connsiteY0" fmla="*/ 1975556 h 1975556"/>
                <a:gd name="connsiteX1" fmla="*/ 1083733 w 2167467"/>
                <a:gd name="connsiteY1" fmla="*/ 0 h 1975556"/>
                <a:gd name="connsiteX2" fmla="*/ 2167467 w 2167467"/>
                <a:gd name="connsiteY2" fmla="*/ 1975556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7467" h="1975556">
                  <a:moveTo>
                    <a:pt x="0" y="1975556"/>
                  </a:moveTo>
                  <a:cubicBezTo>
                    <a:pt x="361244" y="987778"/>
                    <a:pt x="722489" y="0"/>
                    <a:pt x="1083733" y="0"/>
                  </a:cubicBezTo>
                  <a:cubicBezTo>
                    <a:pt x="1444977" y="0"/>
                    <a:pt x="1806222" y="987778"/>
                    <a:pt x="2167467" y="1975556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3672700" y="4196575"/>
              <a:ext cx="1070100" cy="3386292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7680" y="5727370"/>
              <a:ext cx="1937405" cy="6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5121" y="4004834"/>
            <a:ext cx="126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ICR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5651049"/>
            <a:ext cx="126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ICR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371600" y="3917291"/>
            <a:ext cx="0" cy="21858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3734615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Optimum</a:t>
            </a:r>
          </a:p>
        </p:txBody>
      </p:sp>
      <p:sp>
        <p:nvSpPr>
          <p:cNvPr id="43" name="Oval 42"/>
          <p:cNvSpPr/>
          <p:nvPr/>
        </p:nvSpPr>
        <p:spPr>
          <a:xfrm>
            <a:off x="1676400" y="5074296"/>
            <a:ext cx="318139" cy="28132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28741" y="4154472"/>
            <a:ext cx="318139" cy="2813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 flipH="1" flipV="1">
            <a:off x="2804288" y="4509008"/>
            <a:ext cx="175734" cy="44643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H="1">
            <a:off x="2051316" y="4666747"/>
            <a:ext cx="208295" cy="47114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0366" y="3054133"/>
            <a:ext cx="413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Val/Val ICR increases with age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Met/Met ICR decreases with age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188695" y="397865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u="sng" dirty="0"/>
              <a:t>Correlate age and ICR: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ValVal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(n=40)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</a:p>
          <a:p>
            <a:pPr algn="ctr"/>
            <a:r>
              <a:rPr lang="en-US" sz="2400" b="1" i="1" dirty="0">
                <a:solidFill>
                  <a:srgbClr val="00B050"/>
                </a:solidFill>
              </a:rPr>
              <a:t>r</a:t>
            </a:r>
            <a:r>
              <a:rPr lang="en-US" sz="2400" b="1" dirty="0">
                <a:solidFill>
                  <a:srgbClr val="00B050"/>
                </a:solidFill>
              </a:rPr>
              <a:t>=0.32, </a:t>
            </a:r>
            <a:r>
              <a:rPr lang="en-US" sz="2400" b="1" i="1" dirty="0">
                <a:solidFill>
                  <a:srgbClr val="00B050"/>
                </a:solidFill>
              </a:rPr>
              <a:t>p</a:t>
            </a:r>
            <a:r>
              <a:rPr lang="en-US" sz="2400" b="1" dirty="0">
                <a:solidFill>
                  <a:srgbClr val="00B050"/>
                </a:solidFill>
              </a:rPr>
              <a:t>=0.047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Met carriers </a:t>
            </a:r>
            <a:r>
              <a:rPr lang="en-US" sz="2000" b="1" dirty="0">
                <a:solidFill>
                  <a:srgbClr val="FF0000"/>
                </a:solidFill>
              </a:rPr>
              <a:t>(n=102)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dirty="0">
                <a:solidFill>
                  <a:srgbClr val="FF0000"/>
                </a:solidFill>
              </a:rPr>
              <a:t>=-0.31, </a:t>
            </a:r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US" sz="2400" b="1" dirty="0">
                <a:solidFill>
                  <a:srgbClr val="FF0000"/>
                </a:solidFill>
              </a:rPr>
              <a:t>=0.001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13650" y="6510696"/>
            <a:ext cx="4244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Smith and </a:t>
            </a:r>
            <a:r>
              <a:rPr lang="en-US" sz="1600" b="1" dirty="0" err="1"/>
              <a:t>Boettiger</a:t>
            </a:r>
            <a:r>
              <a:rPr lang="en-US" sz="1600" b="1" dirty="0"/>
              <a:t>, </a:t>
            </a:r>
            <a:r>
              <a:rPr lang="en-US" sz="1600" b="1" i="1" dirty="0"/>
              <a:t>Psychopharmacology </a:t>
            </a:r>
            <a:r>
              <a:rPr lang="en-US" sz="1600" b="1" dirty="0"/>
              <a:t>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8535" y="733132"/>
            <a:ext cx="1937646" cy="8617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Alcohol Use 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</a:rPr>
              <a:t>Disorder Risk</a:t>
            </a:r>
          </a:p>
        </p:txBody>
      </p:sp>
      <p:sp>
        <p:nvSpPr>
          <p:cNvPr id="44" name="Oval 43"/>
          <p:cNvSpPr/>
          <p:nvPr/>
        </p:nvSpPr>
        <p:spPr>
          <a:xfrm>
            <a:off x="2090036" y="4260968"/>
            <a:ext cx="318139" cy="2813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72445" y="4892786"/>
            <a:ext cx="318139" cy="2813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50309" y="5323352"/>
            <a:ext cx="80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Age:</a:t>
            </a:r>
          </a:p>
          <a:p>
            <a:pPr algn="ctr"/>
            <a:r>
              <a:rPr lang="en-US" b="1" dirty="0"/>
              <a:t>↓DA</a:t>
            </a:r>
          </a:p>
        </p:txBody>
      </p:sp>
      <p:sp>
        <p:nvSpPr>
          <p:cNvPr id="30" name="Oval 29"/>
          <p:cNvSpPr/>
          <p:nvPr/>
        </p:nvSpPr>
        <p:spPr>
          <a:xfrm>
            <a:off x="5099222" y="4560455"/>
            <a:ext cx="266700" cy="2475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16676" y="4551041"/>
            <a:ext cx="266700" cy="247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5533" y="4473490"/>
            <a:ext cx="77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1278" y="45307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5797" y="4161716"/>
            <a:ext cx="124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Age groups</a:t>
            </a:r>
          </a:p>
        </p:txBody>
      </p:sp>
      <p:sp>
        <p:nvSpPr>
          <p:cNvPr id="35" name="Right Triangle 34"/>
          <p:cNvSpPr/>
          <p:nvPr/>
        </p:nvSpPr>
        <p:spPr>
          <a:xfrm rot="16200000">
            <a:off x="4534175" y="4291712"/>
            <a:ext cx="550227" cy="1686748"/>
          </a:xfrm>
          <a:prstGeom prst="rtTriangl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75960" y="5059703"/>
            <a:ext cx="96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PFC DA</a:t>
            </a: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884AB05F-E95E-4D55-8308-8DDDAF8F5195}"/>
              </a:ext>
            </a:extLst>
          </p:cNvPr>
          <p:cNvSpPr/>
          <p:nvPr/>
        </p:nvSpPr>
        <p:spPr>
          <a:xfrm>
            <a:off x="7323739" y="3119732"/>
            <a:ext cx="765878" cy="727621"/>
          </a:xfrm>
          <a:custGeom>
            <a:avLst/>
            <a:gdLst>
              <a:gd name="connsiteX0" fmla="*/ 0 w 2167467"/>
              <a:gd name="connsiteY0" fmla="*/ 1975556 h 1975556"/>
              <a:gd name="connsiteX1" fmla="*/ 1083733 w 2167467"/>
              <a:gd name="connsiteY1" fmla="*/ 0 h 1975556"/>
              <a:gd name="connsiteX2" fmla="*/ 2167467 w 2167467"/>
              <a:gd name="connsiteY2" fmla="*/ 197555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7467" h="1975556">
                <a:moveTo>
                  <a:pt x="0" y="1975556"/>
                </a:moveTo>
                <a:cubicBezTo>
                  <a:pt x="361244" y="987778"/>
                  <a:pt x="722489" y="0"/>
                  <a:pt x="1083733" y="0"/>
                </a:cubicBezTo>
                <a:cubicBezTo>
                  <a:pt x="1444977" y="0"/>
                  <a:pt x="1806222" y="987778"/>
                  <a:pt x="2167467" y="197555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43" grpId="0" animBg="1"/>
      <p:bldP spid="45" grpId="0" animBg="1"/>
      <p:bldP spid="53" grpId="0"/>
      <p:bldP spid="54" grpId="0"/>
      <p:bldP spid="44" grpId="0" animBg="1"/>
      <p:bldP spid="46" grpId="0" animBg="1"/>
      <p:bldP spid="37" grpId="0"/>
      <p:bldP spid="30" grpId="0" animBg="1"/>
      <p:bldP spid="31" grpId="0" animBg="1"/>
      <p:bldP spid="10" grpId="0"/>
      <p:bldP spid="33" grpId="0"/>
      <p:bldP spid="21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4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Further Support for U-Shaped Model: </a:t>
            </a:r>
          </a:p>
          <a:p>
            <a:r>
              <a:rPr lang="en-US" sz="4000" b="1" dirty="0"/>
              <a:t>COMT x Sex 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851" y="1225654"/>
            <a:ext cx="8684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COMT enzymatic activity is consistently lower in females </a:t>
            </a:r>
            <a:r>
              <a:rPr lang="en-US" sz="2000" dirty="0"/>
              <a:t>(Chen et al., 2004)</a:t>
            </a:r>
          </a:p>
          <a:p>
            <a:r>
              <a:rPr lang="en-US" sz="2000" b="1" u="sng" dirty="0"/>
              <a:t>Hypothesis</a:t>
            </a:r>
            <a:r>
              <a:rPr lang="en-US" sz="2000" b="1" dirty="0"/>
              <a:t>: Sex will influence the effects of COMT Val158Met on ICR.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55002" y="2870307"/>
            <a:ext cx="1716980" cy="1906954"/>
            <a:chOff x="2514601" y="2362200"/>
            <a:chExt cx="3710484" cy="3708707"/>
          </a:xfrm>
        </p:grpSpPr>
        <p:sp>
          <p:nvSpPr>
            <p:cNvPr id="8" name="Freeform 7"/>
            <p:cNvSpPr/>
            <p:nvPr/>
          </p:nvSpPr>
          <p:spPr>
            <a:xfrm>
              <a:off x="2514603" y="2362200"/>
              <a:ext cx="3710482" cy="3222831"/>
            </a:xfrm>
            <a:custGeom>
              <a:avLst/>
              <a:gdLst>
                <a:gd name="connsiteX0" fmla="*/ 0 w 2167467"/>
                <a:gd name="connsiteY0" fmla="*/ 1975556 h 1975556"/>
                <a:gd name="connsiteX1" fmla="*/ 1083733 w 2167467"/>
                <a:gd name="connsiteY1" fmla="*/ 0 h 1975556"/>
                <a:gd name="connsiteX2" fmla="*/ 2167467 w 2167467"/>
                <a:gd name="connsiteY2" fmla="*/ 1975556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7467" h="1975556">
                  <a:moveTo>
                    <a:pt x="0" y="1975556"/>
                  </a:moveTo>
                  <a:cubicBezTo>
                    <a:pt x="361244" y="987778"/>
                    <a:pt x="722489" y="0"/>
                    <a:pt x="1083733" y="0"/>
                  </a:cubicBezTo>
                  <a:cubicBezTo>
                    <a:pt x="1444977" y="0"/>
                    <a:pt x="1806222" y="987778"/>
                    <a:pt x="2167467" y="1975556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3672697" y="3827006"/>
              <a:ext cx="1070099" cy="3386291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4488" y="5412476"/>
              <a:ext cx="1937405" cy="65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661" b="22927"/>
          <a:stretch/>
        </p:blipFill>
        <p:spPr>
          <a:xfrm>
            <a:off x="914400" y="2087811"/>
            <a:ext cx="5094966" cy="4116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9" y="1250558"/>
            <a:ext cx="232356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35"/>
          <p:cNvGrpSpPr/>
          <p:nvPr/>
        </p:nvGrpSpPr>
        <p:grpSpPr>
          <a:xfrm>
            <a:off x="1650520" y="5943600"/>
            <a:ext cx="2673256" cy="420344"/>
            <a:chOff x="509337" y="5735053"/>
            <a:chExt cx="4002505" cy="685800"/>
          </a:xfrm>
        </p:grpSpPr>
        <p:sp>
          <p:nvSpPr>
            <p:cNvPr id="14" name="Right Triangle 13"/>
            <p:cNvSpPr/>
            <p:nvPr/>
          </p:nvSpPr>
          <p:spPr>
            <a:xfrm rot="16200000">
              <a:off x="2167690" y="4076700"/>
              <a:ext cx="685800" cy="4002505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34510" y="5881265"/>
              <a:ext cx="1098865" cy="453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3" y="5103691"/>
            <a:ext cx="1295327" cy="1401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1"/>
          <a:stretch/>
        </p:blipFill>
        <p:spPr>
          <a:xfrm>
            <a:off x="1450981" y="4754173"/>
            <a:ext cx="1468475" cy="17504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68066" y="5072490"/>
            <a:ext cx="232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From Chen et al., 2004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3097" y="6500892"/>
            <a:ext cx="4718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Elton, Smith, et al., </a:t>
            </a:r>
            <a:r>
              <a:rPr lang="en-US" sz="1600" b="1" i="1" dirty="0"/>
              <a:t>Frontiers in Human </a:t>
            </a:r>
            <a:r>
              <a:rPr lang="en-US" sz="1600" b="1" i="1" dirty="0" err="1"/>
              <a:t>Neurosci</a:t>
            </a:r>
            <a:r>
              <a:rPr lang="en-US" sz="1600" b="1" dirty="0"/>
              <a:t> 2017</a:t>
            </a:r>
          </a:p>
        </p:txBody>
      </p:sp>
      <p:sp>
        <p:nvSpPr>
          <p:cNvPr id="27" name="Oval 26"/>
          <p:cNvSpPr/>
          <p:nvPr/>
        </p:nvSpPr>
        <p:spPr>
          <a:xfrm>
            <a:off x="1650520" y="3405011"/>
            <a:ext cx="243265" cy="263897"/>
          </a:xfrm>
          <a:prstGeom prst="ellipse">
            <a:avLst/>
          </a:prstGeom>
          <a:solidFill>
            <a:srgbClr val="53D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94524" y="3405012"/>
            <a:ext cx="243265" cy="263897"/>
          </a:xfrm>
          <a:prstGeom prst="ellipse">
            <a:avLst/>
          </a:prstGeom>
          <a:solidFill>
            <a:srgbClr val="F45EE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96536" y="3908429"/>
            <a:ext cx="243265" cy="263897"/>
          </a:xfrm>
          <a:prstGeom prst="ellipse">
            <a:avLst/>
          </a:prstGeom>
          <a:solidFill>
            <a:srgbClr val="53D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59608" y="3880550"/>
            <a:ext cx="243265" cy="263897"/>
          </a:xfrm>
          <a:prstGeom prst="ellipse">
            <a:avLst/>
          </a:prstGeom>
          <a:solidFill>
            <a:srgbClr val="F45EE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01982" y="2821282"/>
            <a:ext cx="6010" cy="16764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25717" y="4092122"/>
            <a:ext cx="136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ICR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29790" y="2821282"/>
            <a:ext cx="149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ICR</a:t>
            </a:r>
          </a:p>
        </p:txBody>
      </p:sp>
      <p:sp>
        <p:nvSpPr>
          <p:cNvPr id="34" name="Oval 33"/>
          <p:cNvSpPr/>
          <p:nvPr/>
        </p:nvSpPr>
        <p:spPr>
          <a:xfrm>
            <a:off x="4761480" y="5502971"/>
            <a:ext cx="243265" cy="263897"/>
          </a:xfrm>
          <a:prstGeom prst="ellipse">
            <a:avLst/>
          </a:prstGeom>
          <a:solidFill>
            <a:srgbClr val="53D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64450" y="5897767"/>
            <a:ext cx="243265" cy="263897"/>
          </a:xfrm>
          <a:prstGeom prst="ellipse">
            <a:avLst/>
          </a:prstGeom>
          <a:solidFill>
            <a:srgbClr val="F45EE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56535" y="5543490"/>
            <a:ext cx="620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3744" y="1359589"/>
            <a:ext cx="603651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U-shaped effects were also observed in fMRI measures of resting-state and task-based brain connectivity.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870" y="5555671"/>
            <a:ext cx="13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Avg</a:t>
            </a:r>
            <a:r>
              <a:rPr lang="en-US" sz="1400" b="1" dirty="0"/>
              <a:t> group n=14</a:t>
            </a:r>
          </a:p>
          <a:p>
            <a:pPr algn="ctr"/>
            <a:r>
              <a:rPr lang="en-US" sz="1400" b="1" dirty="0"/>
              <a:t>n range 8-27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10495" y="3596886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ICR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89715" y="2464114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Optimum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7043" y="5478450"/>
            <a:ext cx="285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↑ COMT activity: ↓ PFC DA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97043" y="5887980"/>
            <a:ext cx="285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↓ COMT activity: ↑ PFC DA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77374" y="2208543"/>
            <a:ext cx="552915" cy="59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72152" y="2297641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Males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86205" y="2272528"/>
            <a:ext cx="552915" cy="59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80064" y="2288340"/>
            <a:ext cx="105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Females</a:t>
            </a:r>
          </a:p>
        </p:txBody>
      </p:sp>
    </p:spTree>
    <p:extLst>
      <p:ext uri="{BB962C8B-B14F-4D97-AF65-F5344CB8AC3E}">
        <p14:creationId xmlns:p14="http://schemas.microsoft.com/office/powerpoint/2010/main" val="625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 animBg="1"/>
      <p:bldP spid="35" grpId="0" animBg="1"/>
      <p:bldP spid="37" grpId="0"/>
      <p:bldP spid="2" grpId="0" animBg="1"/>
      <p:bldP spid="3" grpId="0"/>
      <p:bldP spid="21" grpId="0"/>
      <p:bldP spid="38" grpId="0"/>
      <p:bldP spid="22" grpId="0"/>
      <p:bldP spid="39" grpId="0"/>
      <p:bldP spid="23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0645" y="2118849"/>
            <a:ext cx="5867400" cy="1855946"/>
          </a:xfrm>
          <a:prstGeom prst="rect">
            <a:avLst/>
          </a:prstGeom>
          <a:gradFill flip="none" rotWithShape="1">
            <a:gsLst>
              <a:gs pos="0">
                <a:srgbClr val="00B050">
                  <a:alpha val="66000"/>
                </a:srgbClr>
              </a:gs>
              <a:gs pos="50000">
                <a:schemeClr val="accent3">
                  <a:lumMod val="75000"/>
                  <a:alpha val="24000"/>
                </a:schemeClr>
              </a:gs>
              <a:gs pos="100000">
                <a:schemeClr val="accent3">
                  <a:lumMod val="50000"/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0800000">
            <a:off x="3140645" y="3974795"/>
            <a:ext cx="5867400" cy="1855946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48000"/>
                </a:srgbClr>
              </a:gs>
              <a:gs pos="50000">
                <a:schemeClr val="accent2">
                  <a:lumMod val="40000"/>
                  <a:lumOff val="60000"/>
                  <a:alpha val="36000"/>
                </a:schemeClr>
              </a:gs>
              <a:gs pos="100000">
                <a:schemeClr val="accent3">
                  <a:lumMod val="50000"/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Implications of a U-Shaped Relationship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163" y="609600"/>
            <a:ext cx="8889437" cy="6400800"/>
          </a:xfrm>
        </p:spPr>
        <p:txBody>
          <a:bodyPr>
            <a:normAutofit/>
          </a:bodyPr>
          <a:lstStyle/>
          <a:p>
            <a:r>
              <a:rPr lang="en-US" sz="3100" dirty="0"/>
              <a:t>If an inverted-U function explains ICR, therapies that seek to reduce ICR will need to consider where on the curve individuals lie.</a:t>
            </a:r>
          </a:p>
          <a:p>
            <a:pPr lvl="1"/>
            <a:endParaRPr lang="en-US" sz="11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71800" y="2209800"/>
            <a:ext cx="4419600" cy="4480351"/>
            <a:chOff x="2133600" y="2362200"/>
            <a:chExt cx="4419600" cy="4480351"/>
          </a:xfrm>
        </p:grpSpPr>
        <p:grpSp>
          <p:nvGrpSpPr>
            <p:cNvPr id="10" name="Group 9"/>
            <p:cNvGrpSpPr/>
            <p:nvPr/>
          </p:nvGrpSpPr>
          <p:grpSpPr>
            <a:xfrm>
              <a:off x="2514600" y="2362200"/>
              <a:ext cx="4038600" cy="4480351"/>
              <a:chOff x="2514600" y="2362200"/>
              <a:chExt cx="4038600" cy="4480351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514600" y="2362200"/>
                <a:ext cx="4038600" cy="3733800"/>
              </a:xfrm>
              <a:custGeom>
                <a:avLst/>
                <a:gdLst>
                  <a:gd name="connsiteX0" fmla="*/ 0 w 2167467"/>
                  <a:gd name="connsiteY0" fmla="*/ 1975556 h 1975556"/>
                  <a:gd name="connsiteX1" fmla="*/ 1083733 w 2167467"/>
                  <a:gd name="connsiteY1" fmla="*/ 0 h 1975556"/>
                  <a:gd name="connsiteX2" fmla="*/ 2167467 w 2167467"/>
                  <a:gd name="connsiteY2" fmla="*/ 1975556 h 19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467" h="1975556">
                    <a:moveTo>
                      <a:pt x="0" y="1975556"/>
                    </a:moveTo>
                    <a:cubicBezTo>
                      <a:pt x="361244" y="987778"/>
                      <a:pt x="722489" y="0"/>
                      <a:pt x="1083733" y="0"/>
                    </a:cubicBezTo>
                    <a:cubicBezTo>
                      <a:pt x="1444977" y="0"/>
                      <a:pt x="1806222" y="987778"/>
                      <a:pt x="2167467" y="1975556"/>
                    </a:cubicBezTo>
                  </a:path>
                </a:pathLst>
              </a:cu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16200000">
                <a:off x="3988707" y="4571999"/>
                <a:ext cx="759642" cy="3657602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08822" y="6257776"/>
                <a:ext cx="1396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PFC DA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2133600" y="2362200"/>
              <a:ext cx="0" cy="373380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3810000" y="3962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0" y="39624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25469" y="3889891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0.7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67200" y="3200400"/>
            <a:ext cx="457200" cy="838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4163" y="3276600"/>
            <a:ext cx="1117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↑DA </a:t>
            </a:r>
          </a:p>
          <a:p>
            <a:r>
              <a:rPr lang="en-US" sz="2000" b="1" dirty="0"/>
              <a:t>(agonist)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354478" y="2783935"/>
            <a:ext cx="533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0" y="2895600"/>
            <a:ext cx="1464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↓DA 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(antagonist)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" y="6172200"/>
            <a:ext cx="2362200" cy="153888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11508" y="2692241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0.4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29400" y="4495800"/>
            <a:ext cx="304800" cy="7620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76600" y="4343400"/>
            <a:ext cx="457200" cy="10668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87369" y="525780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1.0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274304" y="3189845"/>
            <a:ext cx="457200" cy="838200"/>
          </a:xfrm>
          <a:prstGeom prst="straightConnector1">
            <a:avLst/>
          </a:prstGeom>
          <a:ln w="63500">
            <a:solidFill>
              <a:srgbClr val="AF17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36836" y="4510551"/>
            <a:ext cx="304800" cy="762000"/>
          </a:xfrm>
          <a:prstGeom prst="straightConnector1">
            <a:avLst/>
          </a:prstGeom>
          <a:ln w="63500">
            <a:solidFill>
              <a:srgbClr val="AF17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00501" y="434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F17B3"/>
                </a:solidFill>
              </a:rPr>
              <a:t>Beneficial for low PFC DA individuals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22049" y="2209800"/>
            <a:ext cx="92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 </a:t>
            </a:r>
          </a:p>
          <a:p>
            <a:pPr algn="ctr"/>
            <a:r>
              <a:rPr lang="en-US" sz="2800" b="1" dirty="0"/>
              <a:t>ICR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96729" y="5139095"/>
            <a:ext cx="92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High </a:t>
            </a:r>
          </a:p>
          <a:p>
            <a:pPr algn="ctr"/>
            <a:r>
              <a:rPr lang="en-US" sz="2800" b="1" dirty="0"/>
              <a:t>ICR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8511" y="1742926"/>
            <a:ext cx="2955489" cy="10002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COMT inhibitor </a:t>
            </a:r>
            <a:r>
              <a:rPr lang="en-US" sz="2000" b="1" dirty="0" err="1">
                <a:solidFill>
                  <a:srgbClr val="AF17B3"/>
                </a:solidFill>
              </a:rPr>
              <a:t>Tolcapone</a:t>
            </a:r>
            <a:endParaRPr lang="en-US" sz="2000" b="1" dirty="0">
              <a:solidFill>
                <a:srgbClr val="AF17B3"/>
              </a:solidFill>
            </a:endParaRPr>
          </a:p>
          <a:p>
            <a:pPr algn="ctr"/>
            <a:r>
              <a:rPr lang="en-US" sz="1500" b="1" dirty="0"/>
              <a:t>(</a:t>
            </a:r>
            <a:r>
              <a:rPr lang="en-US" sz="1500" b="1" dirty="0" err="1"/>
              <a:t>Kayser</a:t>
            </a:r>
            <a:r>
              <a:rPr lang="en-US" sz="1500" b="1" dirty="0"/>
              <a:t> et al., 2012)</a:t>
            </a:r>
          </a:p>
          <a:p>
            <a:pPr algn="ctr"/>
            <a:r>
              <a:rPr lang="en-US" sz="2400" b="1" dirty="0"/>
              <a:t>↑PFC DA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7038" y="2637934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Optimal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65607" y="5217587"/>
            <a:ext cx="301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Sub/Supra-optimal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15" grpId="0" animBg="1"/>
      <p:bldP spid="16" grpId="0" animBg="1"/>
      <p:bldP spid="17" grpId="0"/>
      <p:bldP spid="22" grpId="0"/>
      <p:bldP spid="22" grpId="1"/>
      <p:bldP spid="28" grpId="0"/>
      <p:bldP spid="28" grpId="1"/>
      <p:bldP spid="29" grpId="0"/>
      <p:bldP spid="45" grpId="0"/>
      <p:bldP spid="5" grpId="0"/>
      <p:bldP spid="30" grpId="0"/>
      <p:bldP spid="31" grpId="0"/>
      <p:bldP spid="3" grpId="0" animBg="1"/>
      <p:bldP spid="1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Revisiting ICR as an Endophenotype for Alcohol Use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6248400" cy="527279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Good psychometric properties: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consistent &amp; stable over time </a:t>
            </a:r>
          </a:p>
          <a:p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related to the disorder it is associated with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(explains symptoms)</a:t>
            </a:r>
          </a:p>
          <a:p>
            <a:endParaRPr lang="en-US" sz="1400" b="1" dirty="0"/>
          </a:p>
          <a:p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Show increased expression in unaffected relatives of those with the disorder</a:t>
            </a:r>
          </a:p>
          <a:p>
            <a:r>
              <a:rPr lang="en-US" sz="3000" b="1" dirty="0"/>
              <a:t>Sufficiently Heritable </a:t>
            </a:r>
            <a:r>
              <a:rPr lang="en-US" sz="2800" b="1" dirty="0"/>
              <a:t>(genetic basis)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0" y="1295400"/>
            <a:ext cx="9372600" cy="523220"/>
            <a:chOff x="0" y="1447800"/>
            <a:chExt cx="937260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0" y="1447800"/>
              <a:ext cx="8924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Criteria:					                 Met by ICR?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905000"/>
              <a:ext cx="9372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391400" y="1905000"/>
            <a:ext cx="78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3122" y="554443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COMT</a:t>
            </a:r>
            <a:r>
              <a:rPr lang="en-US" sz="2000" b="1" dirty="0">
                <a:solidFill>
                  <a:srgbClr val="C00000"/>
                </a:solidFill>
              </a:rPr>
              <a:t> modulates ICR via an inverted-U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3124200"/>
            <a:ext cx="78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2721" y="4292025"/>
            <a:ext cx="270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5D5D"/>
                </a:solidFill>
              </a:rPr>
              <a:t>↑ICR in </a:t>
            </a:r>
            <a:r>
              <a:rPr lang="en-US" sz="2000" b="1" u="sng" dirty="0">
                <a:solidFill>
                  <a:srgbClr val="FF5D5D"/>
                </a:solidFill>
              </a:rPr>
              <a:t>adults </a:t>
            </a:r>
            <a:r>
              <a:rPr lang="en-US" sz="2000" b="1" dirty="0">
                <a:solidFill>
                  <a:srgbClr val="FF5D5D"/>
                </a:solidFill>
              </a:rPr>
              <a:t>with 1° family members with an AUD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1752600"/>
            <a:ext cx="0" cy="5105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1903274"/>
            <a:ext cx="1828800" cy="175432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82179" y="1181300"/>
            <a:ext cx="9829800" cy="5696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52467" y="1676400"/>
            <a:ext cx="54585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200" b="1" dirty="0">
                <a:solidFill>
                  <a:srgbClr val="FF0000"/>
                </a:solidFill>
              </a:rPr>
              <a:t>Heavy Drinkers</a:t>
            </a:r>
            <a:r>
              <a:rPr lang="en-US" sz="2200" b="1" dirty="0"/>
              <a:t>:</a:t>
            </a:r>
          </a:p>
          <a:p>
            <a:r>
              <a:rPr lang="en-US" b="1" i="1" dirty="0"/>
              <a:t>r</a:t>
            </a:r>
            <a:r>
              <a:rPr lang="en-US" b="1" dirty="0"/>
              <a:t>=-0.025, </a:t>
            </a:r>
            <a:r>
              <a:rPr lang="en-US" b="1" i="1" dirty="0"/>
              <a:t>p</a:t>
            </a:r>
            <a:r>
              <a:rPr lang="en-US" b="1" dirty="0"/>
              <a:t>=0.39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2237" y="6186427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Smith et al., </a:t>
            </a:r>
            <a:r>
              <a:rPr lang="en-US" sz="1600" b="1" i="1" dirty="0"/>
              <a:t>Frontiers in Human </a:t>
            </a:r>
            <a:r>
              <a:rPr lang="en-US" sz="1600" b="1" i="1" dirty="0" err="1"/>
              <a:t>Neurosci</a:t>
            </a:r>
            <a:r>
              <a:rPr lang="en-US" sz="1600" b="1" i="1" dirty="0"/>
              <a:t> </a:t>
            </a:r>
            <a:r>
              <a:rPr lang="en-US" sz="1600" b="1" dirty="0"/>
              <a:t>2015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184040" y="6477523"/>
            <a:ext cx="704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*all analyses controlled for COMT x age effects; Total n=237, ages 18-40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5" y="-5323"/>
            <a:ext cx="9144000" cy="1200329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ICR Appears to be a Useful Endophenotype for AUDs </a:t>
            </a:r>
            <a:r>
              <a:rPr lang="en-US" sz="3200" b="1" dirty="0">
                <a:solidFill>
                  <a:srgbClr val="C00000"/>
                </a:solidFill>
              </a:rPr>
              <a:t>in </a:t>
            </a:r>
            <a:r>
              <a:rPr lang="en-US" sz="3200" b="1" i="1" dirty="0">
                <a:solidFill>
                  <a:srgbClr val="C00000"/>
                </a:solidFill>
              </a:rPr>
              <a:t>26-40 year old adults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26BE2F-37A5-410E-81A9-055A69A55A5D}"/>
              </a:ext>
            </a:extLst>
          </p:cNvPr>
          <p:cNvSpPr/>
          <p:nvPr/>
        </p:nvSpPr>
        <p:spPr>
          <a:xfrm>
            <a:off x="464498" y="1222671"/>
            <a:ext cx="63935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B050"/>
                </a:solidFill>
              </a:rPr>
              <a:t>Normal Brain Maturation Reduces ICR</a:t>
            </a:r>
            <a:endParaRPr lang="en-US" sz="2700" dirty="0">
              <a:solidFill>
                <a:srgbClr val="00B05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22086" y="1310430"/>
            <a:ext cx="6371319" cy="4900193"/>
            <a:chOff x="-22086" y="1310430"/>
            <a:chExt cx="6371319" cy="4900193"/>
          </a:xfrm>
        </p:grpSpPr>
        <p:grpSp>
          <p:nvGrpSpPr>
            <p:cNvPr id="26" name="Group 25"/>
            <p:cNvGrpSpPr/>
            <p:nvPr/>
          </p:nvGrpSpPr>
          <p:grpSpPr>
            <a:xfrm>
              <a:off x="758200" y="1310430"/>
              <a:ext cx="5577578" cy="4436245"/>
              <a:chOff x="9569279" y="1694867"/>
              <a:chExt cx="5995198" cy="3849563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9601200" y="1694867"/>
                <a:ext cx="0" cy="3849563"/>
              </a:xfrm>
              <a:prstGeom prst="line">
                <a:avLst/>
              </a:prstGeom>
              <a:ln w="730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9569279" y="5516998"/>
                <a:ext cx="5995198" cy="27432"/>
              </a:xfrm>
              <a:prstGeom prst="line">
                <a:avLst/>
              </a:prstGeom>
              <a:ln w="730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225159" y="5666481"/>
              <a:ext cx="7098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age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8199" y="572196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53584" y="573642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7749" y="574895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-108328" y="2981031"/>
              <a:ext cx="8803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ICR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" y="1721962"/>
              <a:ext cx="6880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</a:rPr>
                <a:t>0.75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200" y="4869094"/>
              <a:ext cx="6880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B050"/>
                  </a:solidFill>
                </a:rPr>
                <a:t>0.40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316897" y="3614089"/>
            <a:ext cx="19127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All subjects:</a:t>
            </a:r>
          </a:p>
          <a:p>
            <a:r>
              <a:rPr lang="en-US" b="1" i="1" dirty="0"/>
              <a:t>r</a:t>
            </a:r>
            <a:r>
              <a:rPr lang="en-US" b="1" dirty="0"/>
              <a:t>=-0.134, </a:t>
            </a:r>
            <a:r>
              <a:rPr lang="en-US" b="1" i="1" dirty="0"/>
              <a:t>p</a:t>
            </a:r>
            <a:r>
              <a:rPr lang="en-US" b="1" dirty="0"/>
              <a:t>=0.019 </a:t>
            </a:r>
          </a:p>
          <a:p>
            <a:r>
              <a:rPr lang="en-US" b="1" dirty="0"/>
              <a:t>(1.2% per year)</a:t>
            </a:r>
          </a:p>
        </p:txBody>
      </p:sp>
      <p:sp>
        <p:nvSpPr>
          <p:cNvPr id="40" name="Freeform 39"/>
          <p:cNvSpPr/>
          <p:nvPr/>
        </p:nvSpPr>
        <p:spPr>
          <a:xfrm>
            <a:off x="983434" y="1904547"/>
            <a:ext cx="5199207" cy="2234788"/>
          </a:xfrm>
          <a:custGeom>
            <a:avLst/>
            <a:gdLst>
              <a:gd name="connsiteX0" fmla="*/ 0 w 5220929"/>
              <a:gd name="connsiteY0" fmla="*/ 0 h 3262292"/>
              <a:gd name="connsiteX1" fmla="*/ 1494503 w 5220929"/>
              <a:gd name="connsiteY1" fmla="*/ 2753032 h 3262292"/>
              <a:gd name="connsiteX2" fmla="*/ 5220929 w 5220929"/>
              <a:gd name="connsiteY2" fmla="*/ 3254477 h 326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0929" h="3262292">
                <a:moveTo>
                  <a:pt x="0" y="0"/>
                </a:moveTo>
                <a:cubicBezTo>
                  <a:pt x="312174" y="1105309"/>
                  <a:pt x="624348" y="2210619"/>
                  <a:pt x="1494503" y="2753032"/>
                </a:cubicBezTo>
                <a:cubicBezTo>
                  <a:pt x="2364658" y="3295445"/>
                  <a:pt x="3792793" y="3274961"/>
                  <a:pt x="5220929" y="325447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0" idx="2"/>
          </p:cNvCxnSpPr>
          <p:nvPr/>
        </p:nvCxnSpPr>
        <p:spPr>
          <a:xfrm>
            <a:off x="947823" y="1904547"/>
            <a:ext cx="5234818" cy="2229434"/>
          </a:xfrm>
          <a:prstGeom prst="line">
            <a:avLst/>
          </a:prstGeom>
          <a:ln w="603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858000" y="1330661"/>
            <a:ext cx="694342" cy="8075"/>
          </a:xfrm>
          <a:prstGeom prst="line">
            <a:avLst/>
          </a:prstGeom>
          <a:ln w="603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43800" y="1066800"/>
            <a:ext cx="155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Linear fit</a:t>
            </a:r>
          </a:p>
          <a:p>
            <a:r>
              <a:rPr lang="en-US" sz="2400" b="1" dirty="0"/>
              <a:t>Data trend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858000" y="1669376"/>
            <a:ext cx="694342" cy="8075"/>
          </a:xfrm>
          <a:prstGeom prst="line">
            <a:avLst/>
          </a:prstGeom>
          <a:ln w="603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950372" y="1965343"/>
            <a:ext cx="5199207" cy="3204418"/>
          </a:xfrm>
          <a:custGeom>
            <a:avLst/>
            <a:gdLst>
              <a:gd name="connsiteX0" fmla="*/ 0 w 5220929"/>
              <a:gd name="connsiteY0" fmla="*/ 0 h 3262292"/>
              <a:gd name="connsiteX1" fmla="*/ 1494503 w 5220929"/>
              <a:gd name="connsiteY1" fmla="*/ 2753032 h 3262292"/>
              <a:gd name="connsiteX2" fmla="*/ 5220929 w 5220929"/>
              <a:gd name="connsiteY2" fmla="*/ 3254477 h 326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0929" h="3262292">
                <a:moveTo>
                  <a:pt x="0" y="0"/>
                </a:moveTo>
                <a:cubicBezTo>
                  <a:pt x="312174" y="1105309"/>
                  <a:pt x="624348" y="2210619"/>
                  <a:pt x="1494503" y="2753032"/>
                </a:cubicBezTo>
                <a:cubicBezTo>
                  <a:pt x="2364658" y="3295445"/>
                  <a:pt x="3792793" y="3274961"/>
                  <a:pt x="5220929" y="3254477"/>
                </a:cubicBezTo>
              </a:path>
            </a:pathLst>
          </a:custGeom>
          <a:noFill/>
          <a:ln w="381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943816" y="1987359"/>
            <a:ext cx="5191386" cy="3141125"/>
          </a:xfrm>
          <a:prstGeom prst="line">
            <a:avLst/>
          </a:prstGeom>
          <a:ln w="60325"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24600" y="473495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3333CC"/>
                </a:solidFill>
              </a:rPr>
              <a:t>Light Drinkers</a:t>
            </a:r>
            <a:r>
              <a:rPr lang="en-US" sz="2200" b="1" dirty="0"/>
              <a:t>:</a:t>
            </a:r>
          </a:p>
          <a:p>
            <a:r>
              <a:rPr lang="en-US" b="1" i="1" dirty="0"/>
              <a:t>r</a:t>
            </a:r>
            <a:r>
              <a:rPr lang="en-US" b="1" dirty="0"/>
              <a:t>=-0.276, </a:t>
            </a:r>
            <a:r>
              <a:rPr lang="en-US" b="1" i="1" dirty="0"/>
              <a:t>p</a:t>
            </a:r>
            <a:r>
              <a:rPr lang="en-US" b="1" dirty="0"/>
              <a:t>=0.003 </a:t>
            </a:r>
          </a:p>
          <a:p>
            <a:r>
              <a:rPr lang="en-US" b="1" dirty="0"/>
              <a:t>(2.2% per year)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006057" y="1864381"/>
            <a:ext cx="5095351" cy="166107"/>
          </a:xfrm>
          <a:prstGeom prst="line">
            <a:avLst/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29819" y="1957191"/>
            <a:ext cx="5071589" cy="202675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9659" y="2716615"/>
            <a:ext cx="678261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Alcohol consumption (AUDIT-c) correlates positively with ICR in adults (26-40):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dirty="0">
                <a:solidFill>
                  <a:srgbClr val="FF0000"/>
                </a:solidFill>
              </a:rPr>
              <a:t>=0.40, </a:t>
            </a:r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US" sz="2400" b="1" dirty="0">
                <a:solidFill>
                  <a:srgbClr val="FF0000"/>
                </a:solidFill>
              </a:rPr>
              <a:t>=0.007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0302CA-E6AD-4F37-9DB0-8FC074D7C13F}"/>
              </a:ext>
            </a:extLst>
          </p:cNvPr>
          <p:cNvCxnSpPr/>
          <p:nvPr/>
        </p:nvCxnSpPr>
        <p:spPr>
          <a:xfrm flipV="1">
            <a:off x="787897" y="992145"/>
            <a:ext cx="0" cy="7298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  <p:bldP spid="14" grpId="0" animBg="1"/>
      <p:bldP spid="7" grpId="0" animBg="1"/>
      <p:bldP spid="15" grpId="0"/>
      <p:bldP spid="28" grpId="0"/>
      <p:bldP spid="16" grpId="0" animBg="1"/>
      <p:bldP spid="17" grpId="0"/>
      <p:bldP spid="39" grpId="0"/>
      <p:bldP spid="40" grpId="0" animBg="1"/>
      <p:bldP spid="47" grpId="0"/>
      <p:bldP spid="49" grpId="0" animBg="1"/>
      <p:bldP spid="52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>
            <a:off x="5944192" y="1209750"/>
            <a:ext cx="2498887" cy="1807937"/>
          </a:xfrm>
          <a:prstGeom prst="triangl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90" y="-242655"/>
            <a:ext cx="8229600" cy="1143000"/>
          </a:xfrm>
        </p:spPr>
        <p:txBody>
          <a:bodyPr/>
          <a:lstStyle/>
          <a:p>
            <a:r>
              <a:rPr lang="en-US" b="1" u="sng" dirty="0"/>
              <a:t>Interim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4313" y="2731531"/>
            <a:ext cx="1203487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genetics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011" y="2222133"/>
            <a:ext cx="15632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AF17B3"/>
                </a:solidFill>
              </a:rPr>
              <a:t>Dopamine</a:t>
            </a:r>
            <a:endParaRPr lang="en-US" sz="25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539279" y="3022263"/>
            <a:ext cx="1319867" cy="7432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44192" y="1209750"/>
            <a:ext cx="1249444" cy="18079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9146" y="3115867"/>
            <a:ext cx="136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COMT Val158Met SNP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3637" y="2713210"/>
            <a:ext cx="174893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Impulsive Choice</a:t>
            </a:r>
          </a:p>
          <a:p>
            <a:pPr algn="ctr"/>
            <a:r>
              <a:rPr lang="en-US" sz="1600" b="1" dirty="0" err="1">
                <a:solidFill>
                  <a:srgbClr val="00B050"/>
                </a:solidFill>
              </a:rPr>
              <a:t>Endophenotype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57423" y="4109457"/>
            <a:ext cx="1716979" cy="2088905"/>
            <a:chOff x="2514603" y="2362200"/>
            <a:chExt cx="3710482" cy="4062571"/>
          </a:xfrm>
        </p:grpSpPr>
        <p:sp>
          <p:nvSpPr>
            <p:cNvPr id="12" name="Freeform 11"/>
            <p:cNvSpPr/>
            <p:nvPr/>
          </p:nvSpPr>
          <p:spPr>
            <a:xfrm>
              <a:off x="2514603" y="2362200"/>
              <a:ext cx="3710482" cy="3222831"/>
            </a:xfrm>
            <a:custGeom>
              <a:avLst/>
              <a:gdLst>
                <a:gd name="connsiteX0" fmla="*/ 0 w 2167467"/>
                <a:gd name="connsiteY0" fmla="*/ 1975556 h 1975556"/>
                <a:gd name="connsiteX1" fmla="*/ 1083733 w 2167467"/>
                <a:gd name="connsiteY1" fmla="*/ 0 h 1975556"/>
                <a:gd name="connsiteX2" fmla="*/ 2167467 w 2167467"/>
                <a:gd name="connsiteY2" fmla="*/ 1975556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7467" h="1975556">
                  <a:moveTo>
                    <a:pt x="0" y="1975556"/>
                  </a:moveTo>
                  <a:cubicBezTo>
                    <a:pt x="361244" y="987778"/>
                    <a:pt x="722489" y="0"/>
                    <a:pt x="1083733" y="0"/>
                  </a:cubicBezTo>
                  <a:cubicBezTo>
                    <a:pt x="1444977" y="0"/>
                    <a:pt x="1806222" y="987778"/>
                    <a:pt x="2167467" y="1975556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672700" y="4196575"/>
              <a:ext cx="1070100" cy="3386292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7680" y="5727370"/>
              <a:ext cx="1937405" cy="65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04390" y="3992881"/>
            <a:ext cx="62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</a:t>
            </a:r>
          </a:p>
          <a:p>
            <a:pPr algn="ctr"/>
            <a:r>
              <a:rPr lang="en-US" b="1" dirty="0"/>
              <a:t>ICR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637268" y="4039197"/>
            <a:ext cx="0" cy="18417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42576" y="3728117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8172" y="848247"/>
            <a:ext cx="1937646" cy="8617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Alcohol Use 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</a:rPr>
              <a:t>Disorder Risk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4390" y="5337557"/>
            <a:ext cx="63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</a:t>
            </a:r>
          </a:p>
          <a:p>
            <a:pPr algn="ctr"/>
            <a:r>
              <a:rPr lang="en-US" b="1" dirty="0"/>
              <a:t>ICR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248" y="5694953"/>
            <a:ext cx="545392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AUD Risk ≈ ICR = </a:t>
            </a:r>
          </a:p>
          <a:p>
            <a:r>
              <a:rPr lang="en-US" b="1" dirty="0">
                <a:solidFill>
                  <a:srgbClr val="00B050"/>
                </a:solidFill>
              </a:rPr>
              <a:t>f(PFC DA * (age + sex) + brain maturation + alcohol use)</a:t>
            </a:r>
          </a:p>
        </p:txBody>
      </p:sp>
      <p:pic>
        <p:nvPicPr>
          <p:cNvPr id="22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9333" r="3680"/>
          <a:stretch/>
        </p:blipFill>
        <p:spPr bwMode="auto">
          <a:xfrm>
            <a:off x="381000" y="1309016"/>
            <a:ext cx="4826061" cy="343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 rot="16200000">
            <a:off x="-134277" y="2319923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ICR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630422" y="1792479"/>
            <a:ext cx="1660632" cy="1119932"/>
            <a:chOff x="6781800" y="1242268"/>
            <a:chExt cx="1660632" cy="1119932"/>
          </a:xfrm>
        </p:grpSpPr>
        <p:sp>
          <p:nvSpPr>
            <p:cNvPr id="25" name="Rectangle 24"/>
            <p:cNvSpPr/>
            <p:nvPr/>
          </p:nvSpPr>
          <p:spPr>
            <a:xfrm>
              <a:off x="7315200" y="1242268"/>
              <a:ext cx="1127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η</a:t>
              </a:r>
              <a:r>
                <a:rPr lang="en-US" sz="2000" b="1" baseline="30000" dirty="0"/>
                <a:t>2</a:t>
              </a:r>
              <a:r>
                <a:rPr lang="en-US" sz="2000" b="1" dirty="0"/>
                <a:t>=0.366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781800" y="1442323"/>
              <a:ext cx="533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772400" y="1642378"/>
              <a:ext cx="0" cy="71982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63662" y="6403876"/>
            <a:ext cx="611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ICR(PFC DA)=ax</a:t>
            </a:r>
            <a:r>
              <a:rPr lang="en-US" b="1" baseline="30000" dirty="0"/>
              <a:t>2</a:t>
            </a:r>
            <a:r>
              <a:rPr lang="en-US" b="1" dirty="0"/>
              <a:t>+bx+c (quadratic, where x = </a:t>
            </a:r>
            <a:r>
              <a:rPr lang="en-US" b="1" dirty="0">
                <a:solidFill>
                  <a:srgbClr val="0066FF"/>
                </a:solidFill>
              </a:rPr>
              <a:t>COMT</a:t>
            </a:r>
            <a:r>
              <a:rPr lang="en-US" b="1" dirty="0"/>
              <a:t> genotype)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034DB-4E32-4323-A199-718873D696D1}"/>
              </a:ext>
            </a:extLst>
          </p:cNvPr>
          <p:cNvSpPr/>
          <p:nvPr/>
        </p:nvSpPr>
        <p:spPr>
          <a:xfrm>
            <a:off x="131276" y="5715000"/>
            <a:ext cx="5812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DA depletion affects ICR according to COMT genotype (inverted-U model) in young men    (within-subjects; </a:t>
            </a:r>
            <a:r>
              <a:rPr lang="en-US" sz="2000" b="1" dirty="0" err="1"/>
              <a:t>Kelm</a:t>
            </a:r>
            <a:r>
              <a:rPr lang="en-US" sz="2000" b="1" dirty="0"/>
              <a:t> &amp; Boettiger, 2013)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77" y="684701"/>
            <a:ext cx="5600054" cy="935726"/>
          </a:xfrm>
        </p:spPr>
        <p:txBody>
          <a:bodyPr>
            <a:noAutofit/>
          </a:bodyPr>
          <a:lstStyle/>
          <a:p>
            <a:r>
              <a:rPr lang="en-US" sz="2000" b="1" dirty="0"/>
              <a:t>ICR is an endophenotype for AUDs, especially in adults, ages 26-40.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ICR is related to putative measures of </a:t>
            </a:r>
            <a:r>
              <a:rPr lang="en-US" sz="2000" b="1" dirty="0">
                <a:solidFill>
                  <a:srgbClr val="0066FF"/>
                </a:solidFill>
              </a:rPr>
              <a:t>PFC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66FF"/>
                </a:solidFill>
              </a:rPr>
              <a:t>DA</a:t>
            </a:r>
            <a:r>
              <a:rPr lang="en-US" sz="2000" b="1" dirty="0"/>
              <a:t> according to an inverted-U model, affected by age, genetics, and sex.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4F9DD9-BBE1-4924-99C9-D194A6A6936A}"/>
              </a:ext>
            </a:extLst>
          </p:cNvPr>
          <p:cNvSpPr txBox="1"/>
          <p:nvPr/>
        </p:nvSpPr>
        <p:spPr>
          <a:xfrm>
            <a:off x="2057400" y="2858869"/>
            <a:ext cx="17090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</a:rPr>
              <a:t>“Healthy” Adult</a:t>
            </a:r>
          </a:p>
          <a:p>
            <a:pPr algn="ctr"/>
            <a:r>
              <a:rPr lang="en-US" b="1" dirty="0">
                <a:solidFill>
                  <a:srgbClr val="3333CC"/>
                </a:solidFill>
              </a:rPr>
              <a:t>ICR: 0.3-0.45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8C4F14-C83A-44C3-B344-46E6CFA8C06C}"/>
              </a:ext>
            </a:extLst>
          </p:cNvPr>
          <p:cNvCxnSpPr>
            <a:cxnSpLocks/>
          </p:cNvCxnSpPr>
          <p:nvPr/>
        </p:nvCxnSpPr>
        <p:spPr>
          <a:xfrm>
            <a:off x="736239" y="2814562"/>
            <a:ext cx="4470822" cy="12574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2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20" grpId="0"/>
      <p:bldP spid="21" grpId="0" animBg="1"/>
      <p:bldP spid="23" grpId="0"/>
      <p:bldP spid="28" grpId="0"/>
      <p:bldP spid="29" grpId="0"/>
      <p:bldP spid="29" grpId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48"/>
            <a:ext cx="8229600" cy="1143000"/>
          </a:xfrm>
        </p:spPr>
        <p:txBody>
          <a:bodyPr/>
          <a:lstStyle/>
          <a:p>
            <a:r>
              <a:rPr lang="en-US" u="sng" dirty="0"/>
              <a:t>Training Background:</a:t>
            </a:r>
            <a:r>
              <a:rPr lang="en-US" dirty="0"/>
              <a:t> </a:t>
            </a:r>
            <a:r>
              <a:rPr lang="en-US" b="1" dirty="0"/>
              <a:t>Neuroscience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634" y="1152521"/>
            <a:ext cx="4553460" cy="57816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rgbClr val="7030A0"/>
                </a:solidFill>
              </a:rPr>
              <a:t>Furman University </a:t>
            </a:r>
            <a:r>
              <a:rPr lang="en-US" sz="1900" dirty="0"/>
              <a:t>(Greenville, SC)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BS, Neuroscience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endParaRPr lang="en-US" dirty="0"/>
          </a:p>
          <a:p>
            <a:pPr marL="0" indent="0">
              <a:buNone/>
            </a:pPr>
            <a:r>
              <a:rPr lang="en-US" sz="3000" b="1" dirty="0">
                <a:solidFill>
                  <a:srgbClr val="00B0F0"/>
                </a:solidFill>
              </a:rPr>
              <a:t>University of North Carolina at Chapel Hill</a:t>
            </a:r>
          </a:p>
          <a:p>
            <a:pPr marL="0" indent="0">
              <a:buNone/>
            </a:pPr>
            <a:r>
              <a:rPr lang="en-US" sz="2800" b="1" dirty="0"/>
              <a:t>PhD, Neurobiology</a:t>
            </a:r>
          </a:p>
          <a:p>
            <a:pPr marL="0" indent="0">
              <a:buNone/>
            </a:pPr>
            <a:r>
              <a:rPr lang="en-US" sz="2500" b="1" dirty="0"/>
              <a:t>Advisor: Charlotte A. Boettiger, </a:t>
            </a:r>
            <a:r>
              <a:rPr lang="en-US" sz="2300" b="1" dirty="0"/>
              <a:t>PhD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endParaRPr lang="en-US" dirty="0"/>
          </a:p>
          <a:p>
            <a:pPr marL="0" indent="0">
              <a:buNone/>
            </a:pPr>
            <a:r>
              <a:rPr lang="en-US" sz="3000" b="1" dirty="0"/>
              <a:t>Vanderbilt University</a:t>
            </a:r>
          </a:p>
          <a:p>
            <a:pPr marL="0" indent="0">
              <a:buNone/>
            </a:pPr>
            <a:r>
              <a:rPr lang="en-US" sz="2800" b="1" dirty="0"/>
              <a:t>Postdoctoral Training</a:t>
            </a:r>
          </a:p>
          <a:p>
            <a:pPr marL="0" indent="0">
              <a:buNone/>
            </a:pPr>
            <a:r>
              <a:rPr lang="en-US" sz="2500" b="1" dirty="0"/>
              <a:t>Advisor: David H. </a:t>
            </a:r>
            <a:r>
              <a:rPr lang="en-US" sz="2500" b="1" dirty="0" err="1"/>
              <a:t>Zald</a:t>
            </a:r>
            <a:r>
              <a:rPr lang="en-US" sz="2500" b="1" dirty="0"/>
              <a:t>, </a:t>
            </a:r>
            <a:r>
              <a:rPr lang="en-US" sz="2300" b="1" dirty="0"/>
              <a:t>PhD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16968" r="22078" b="16968"/>
          <a:stretch/>
        </p:blipFill>
        <p:spPr>
          <a:xfrm>
            <a:off x="3429000" y="4913089"/>
            <a:ext cx="1009557" cy="1370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666" r="16667" b="12500"/>
          <a:stretch/>
        </p:blipFill>
        <p:spPr>
          <a:xfrm>
            <a:off x="3429000" y="1071949"/>
            <a:ext cx="923366" cy="981076"/>
          </a:xfrm>
          <a:prstGeom prst="rect">
            <a:avLst/>
          </a:prstGeom>
        </p:spPr>
      </p:pic>
      <p:pic>
        <p:nvPicPr>
          <p:cNvPr id="8" name="Picture 7" descr="bluesealhi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590800"/>
            <a:ext cx="114300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035" y="1150151"/>
            <a:ext cx="26862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Animal models of addiction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2353459"/>
            <a:ext cx="3867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Human behavior </a:t>
            </a:r>
          </a:p>
          <a:p>
            <a:pPr algn="ctr"/>
            <a:r>
              <a:rPr lang="en-US" sz="2200" b="1" dirty="0" err="1"/>
              <a:t>Endophenotypes</a:t>
            </a:r>
            <a:endParaRPr lang="en-US" sz="2200" b="1" dirty="0"/>
          </a:p>
          <a:p>
            <a:pPr algn="ctr"/>
            <a:endParaRPr lang="en-US" sz="1200" b="1" dirty="0"/>
          </a:p>
          <a:p>
            <a:pPr algn="ctr"/>
            <a:r>
              <a:rPr lang="en-US" b="1" dirty="0"/>
              <a:t>Alcohol Use Disorders</a:t>
            </a:r>
          </a:p>
          <a:p>
            <a:pPr algn="ctr"/>
            <a:r>
              <a:rPr lang="en-US" b="1" dirty="0"/>
              <a:t>Genetics </a:t>
            </a:r>
          </a:p>
          <a:p>
            <a:pPr algn="ctr"/>
            <a:r>
              <a:rPr lang="en-US" b="1" dirty="0"/>
              <a:t>functional Magnetic Resonance Imaging (fMRI)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755" y="4920496"/>
            <a:ext cx="32008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Human behavior</a:t>
            </a:r>
          </a:p>
          <a:p>
            <a:pPr algn="ctr"/>
            <a:r>
              <a:rPr lang="en-US" sz="2200" b="1" dirty="0"/>
              <a:t>Individual Differences</a:t>
            </a:r>
          </a:p>
          <a:p>
            <a:pPr algn="ctr"/>
            <a:endParaRPr lang="en-US" sz="1200" b="1" dirty="0"/>
          </a:p>
          <a:p>
            <a:pPr algn="ctr"/>
            <a:r>
              <a:rPr lang="en-US" b="1" dirty="0"/>
              <a:t>Genetics </a:t>
            </a:r>
          </a:p>
          <a:p>
            <a:pPr algn="ctr"/>
            <a:r>
              <a:rPr lang="en-US" b="1" dirty="0"/>
              <a:t>Positron Emission Tomography (PET) of Dopamine System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1483245" y="1831055"/>
            <a:ext cx="514197" cy="468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531699" y="4429021"/>
            <a:ext cx="514197" cy="468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-381000"/>
            <a:ext cx="9134475" cy="5562600"/>
          </a:xfrm>
        </p:spPr>
        <p:txBody>
          <a:bodyPr>
            <a:normAutofit/>
          </a:bodyPr>
          <a:lstStyle/>
          <a:p>
            <a:r>
              <a:rPr lang="en-US" b="1" dirty="0"/>
              <a:t>Role of </a:t>
            </a:r>
            <a:r>
              <a:rPr lang="en-US" b="1" dirty="0">
                <a:solidFill>
                  <a:srgbClr val="FF0000"/>
                </a:solidFill>
              </a:rPr>
              <a:t>Striatal</a:t>
            </a:r>
            <a:r>
              <a:rPr lang="en-US" b="1" dirty="0"/>
              <a:t> Dopamine?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7182" y="1905000"/>
            <a:ext cx="4343400" cy="43434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268177" y="4175796"/>
            <a:ext cx="5029041" cy="2986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14958" y="3547426"/>
            <a:ext cx="1382127" cy="461665"/>
            <a:chOff x="-1" y="4714414"/>
            <a:chExt cx="1045852" cy="418689"/>
          </a:xfrm>
        </p:grpSpPr>
        <p:sp>
          <p:nvSpPr>
            <p:cNvPr id="6" name="TextBox 5"/>
            <p:cNvSpPr txBox="1"/>
            <p:nvPr/>
          </p:nvSpPr>
          <p:spPr>
            <a:xfrm>
              <a:off x="0" y="4714414"/>
              <a:ext cx="1045851" cy="41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Striatum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4714414"/>
              <a:ext cx="980105" cy="3883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6829" y="2922426"/>
            <a:ext cx="650499" cy="461666"/>
            <a:chOff x="191287" y="3746796"/>
            <a:chExt cx="481755" cy="418690"/>
          </a:xfrm>
        </p:grpSpPr>
        <p:sp>
          <p:nvSpPr>
            <p:cNvPr id="9" name="TextBox 8"/>
            <p:cNvSpPr txBox="1"/>
            <p:nvPr/>
          </p:nvSpPr>
          <p:spPr>
            <a:xfrm>
              <a:off x="191287" y="3746797"/>
              <a:ext cx="48175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66FF"/>
                  </a:solidFill>
                </a:rPr>
                <a:t>PFC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287" y="3746796"/>
              <a:ext cx="481755" cy="418688"/>
            </a:xfrm>
            <a:prstGeom prst="rect">
              <a:avLst/>
            </a:prstGeom>
            <a:noFill/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urved Left Arrow 14"/>
          <p:cNvSpPr/>
          <p:nvPr/>
        </p:nvSpPr>
        <p:spPr>
          <a:xfrm rot="18218297">
            <a:off x="3686932" y="2317317"/>
            <a:ext cx="513792" cy="13182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7189131">
            <a:off x="3119098" y="3224446"/>
            <a:ext cx="510644" cy="1327122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89" y="3160391"/>
            <a:ext cx="26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COMT 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as proxy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64984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 Availability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23368" y="1029321"/>
            <a:ext cx="3774163" cy="2449738"/>
            <a:chOff x="5369837" y="3520082"/>
            <a:chExt cx="3774163" cy="2449738"/>
          </a:xfrm>
        </p:grpSpPr>
        <p:sp>
          <p:nvSpPr>
            <p:cNvPr id="34" name="Rectangle 33"/>
            <p:cNvSpPr/>
            <p:nvPr/>
          </p:nvSpPr>
          <p:spPr>
            <a:xfrm>
              <a:off x="6600407" y="4677159"/>
              <a:ext cx="14061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AF17B3"/>
                  </a:solidFill>
                </a:rPr>
                <a:t>Striatal </a:t>
              </a:r>
            </a:p>
            <a:p>
              <a:pPr algn="ctr"/>
              <a:r>
                <a:rPr lang="en-US" sz="2000" b="1" dirty="0">
                  <a:solidFill>
                    <a:srgbClr val="AF17B3"/>
                  </a:solidFill>
                </a:rPr>
                <a:t>Dopamine?</a:t>
              </a:r>
              <a:endParaRPr lang="en-US" sz="2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69837" y="3520082"/>
              <a:ext cx="3774163" cy="2449738"/>
              <a:chOff x="5293637" y="848247"/>
              <a:chExt cx="3774163" cy="2449738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5944192" y="1209750"/>
                <a:ext cx="2498887" cy="1807937"/>
              </a:xfrm>
              <a:prstGeom prst="triangle">
                <a:avLst/>
              </a:prstGeom>
              <a:noFill/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64313" y="2731531"/>
                <a:ext cx="1203487" cy="41549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/>
                  <a:t>genetics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93637" y="2713210"/>
                <a:ext cx="1748939" cy="5847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B050"/>
                    </a:solidFill>
                  </a:rPr>
                  <a:t>Impulsive Choice</a:t>
                </a:r>
              </a:p>
              <a:p>
                <a:pPr algn="ctr"/>
                <a:r>
                  <a:rPr lang="en-US" sz="1600" b="1" dirty="0" err="1">
                    <a:solidFill>
                      <a:srgbClr val="00B050"/>
                    </a:solidFill>
                  </a:rPr>
                  <a:t>Endophenotype</a:t>
                </a:r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298172" y="848247"/>
                <a:ext cx="1937646" cy="86177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FF0000"/>
                    </a:solidFill>
                  </a:rPr>
                  <a:t>Alcohol Use </a:t>
                </a:r>
              </a:p>
              <a:p>
                <a:pPr algn="ctr"/>
                <a:r>
                  <a:rPr lang="en-US" sz="2500" b="1" dirty="0">
                    <a:solidFill>
                      <a:srgbClr val="FF0000"/>
                    </a:solidFill>
                  </a:rPr>
                  <a:t>Disorder Risk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34656" y="4839474"/>
            <a:ext cx="4227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u="sng" dirty="0" err="1"/>
              <a:t>Fronto</a:t>
            </a:r>
            <a:r>
              <a:rPr lang="en-US" sz="2200" b="1" i="1" u="sng" dirty="0"/>
              <a:t>-striatal Loops</a:t>
            </a:r>
          </a:p>
          <a:p>
            <a:pPr algn="ctr"/>
            <a:r>
              <a:rPr lang="en-US" sz="2200" b="1" i="1" dirty="0"/>
              <a:t>Critical for reward-driven behavior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F35EF8-1524-42E0-A398-21C1C5221411}"/>
              </a:ext>
            </a:extLst>
          </p:cNvPr>
          <p:cNvGrpSpPr/>
          <p:nvPr/>
        </p:nvGrpSpPr>
        <p:grpSpPr>
          <a:xfrm>
            <a:off x="9525" y="838200"/>
            <a:ext cx="2294761" cy="2345425"/>
            <a:chOff x="6004390" y="3852936"/>
            <a:chExt cx="2470012" cy="234542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F401E32-7052-4671-AB5C-6309EF87AFD8}"/>
                </a:ext>
              </a:extLst>
            </p:cNvPr>
            <p:cNvGrpSpPr/>
            <p:nvPr/>
          </p:nvGrpSpPr>
          <p:grpSpPr>
            <a:xfrm>
              <a:off x="6732312" y="4177011"/>
              <a:ext cx="1742090" cy="2021350"/>
              <a:chOff x="2460339" y="2493581"/>
              <a:chExt cx="3764746" cy="3931189"/>
            </a:xfrm>
          </p:grpSpPr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8522242F-E170-46A2-B2F5-41DB1516FE3C}"/>
                  </a:ext>
                </a:extLst>
              </p:cNvPr>
              <p:cNvSpPr/>
              <p:nvPr/>
            </p:nvSpPr>
            <p:spPr>
              <a:xfrm>
                <a:off x="2514603" y="2493581"/>
                <a:ext cx="3710482" cy="3222832"/>
              </a:xfrm>
              <a:custGeom>
                <a:avLst/>
                <a:gdLst>
                  <a:gd name="connsiteX0" fmla="*/ 0 w 2167467"/>
                  <a:gd name="connsiteY0" fmla="*/ 1975556 h 1975556"/>
                  <a:gd name="connsiteX1" fmla="*/ 1083733 w 2167467"/>
                  <a:gd name="connsiteY1" fmla="*/ 0 h 1975556"/>
                  <a:gd name="connsiteX2" fmla="*/ 2167467 w 2167467"/>
                  <a:gd name="connsiteY2" fmla="*/ 1975556 h 19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467" h="1975556">
                    <a:moveTo>
                      <a:pt x="0" y="1975556"/>
                    </a:moveTo>
                    <a:cubicBezTo>
                      <a:pt x="361244" y="987778"/>
                      <a:pt x="722489" y="0"/>
                      <a:pt x="1083733" y="0"/>
                    </a:cubicBezTo>
                    <a:cubicBezTo>
                      <a:pt x="1444977" y="0"/>
                      <a:pt x="1806222" y="987778"/>
                      <a:pt x="2167467" y="1975556"/>
                    </a:cubicBezTo>
                  </a:path>
                </a:pathLst>
              </a:cu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9BBBC48D-F835-42C0-B45F-AA2909EB3A61}"/>
                  </a:ext>
                </a:extLst>
              </p:cNvPr>
              <p:cNvSpPr/>
              <p:nvPr/>
            </p:nvSpPr>
            <p:spPr>
              <a:xfrm rot="16200000">
                <a:off x="3681719" y="4133290"/>
                <a:ext cx="1070100" cy="3512859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D74EF-8D55-41D9-A020-93ED0FF74A9A}"/>
                  </a:ext>
                </a:extLst>
              </p:cNvPr>
              <p:cNvSpPr txBox="1"/>
              <p:nvPr/>
            </p:nvSpPr>
            <p:spPr>
              <a:xfrm>
                <a:off x="4287680" y="5727370"/>
                <a:ext cx="1937405" cy="65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PFC DA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CA5322-891D-4CB9-B083-D3D1DEA185A4}"/>
                </a:ext>
              </a:extLst>
            </p:cNvPr>
            <p:cNvSpPr txBox="1"/>
            <p:nvPr/>
          </p:nvSpPr>
          <p:spPr>
            <a:xfrm>
              <a:off x="6004390" y="3992881"/>
              <a:ext cx="625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Low </a:t>
              </a:r>
            </a:p>
            <a:p>
              <a:pPr algn="ctr"/>
              <a:r>
                <a:rPr lang="en-US" sz="1600" b="1" dirty="0"/>
                <a:t>ICR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CE780B9-C956-4A43-A1AF-1CEF6488BB63}"/>
                </a:ext>
              </a:extLst>
            </p:cNvPr>
            <p:cNvCxnSpPr/>
            <p:nvPr/>
          </p:nvCxnSpPr>
          <p:spPr>
            <a:xfrm flipV="1">
              <a:off x="6637268" y="4039197"/>
              <a:ext cx="0" cy="18417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BE41BE-200F-4119-A48C-E6FE9901D5BD}"/>
                </a:ext>
              </a:extLst>
            </p:cNvPr>
            <p:cNvSpPr txBox="1"/>
            <p:nvPr/>
          </p:nvSpPr>
          <p:spPr>
            <a:xfrm>
              <a:off x="7060390" y="3852936"/>
              <a:ext cx="1097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Optimum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42F9E7-3117-42F5-A119-BE4FB15BC1AC}"/>
                </a:ext>
              </a:extLst>
            </p:cNvPr>
            <p:cNvSpPr txBox="1"/>
            <p:nvPr/>
          </p:nvSpPr>
          <p:spPr>
            <a:xfrm>
              <a:off x="6004390" y="5337557"/>
              <a:ext cx="632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High </a:t>
              </a:r>
            </a:p>
            <a:p>
              <a:pPr algn="ctr"/>
              <a:r>
                <a:rPr lang="en-US" sz="1600" b="1" dirty="0"/>
                <a:t>ICR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6666"/>
          <a:stretch/>
        </p:blipFill>
        <p:spPr>
          <a:xfrm>
            <a:off x="4514465" y="4236647"/>
            <a:ext cx="4019935" cy="20117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262096" y="6176122"/>
            <a:ext cx="4227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Kable &amp; </a:t>
            </a:r>
            <a:r>
              <a:rPr lang="en-US" b="1" dirty="0" err="1"/>
              <a:t>Glimcher</a:t>
            </a:r>
            <a:r>
              <a:rPr lang="en-US" b="1" dirty="0"/>
              <a:t>, 2007</a:t>
            </a:r>
          </a:p>
          <a:p>
            <a:pPr algn="ctr"/>
            <a:r>
              <a:rPr lang="en-US" sz="1600" b="1" dirty="0"/>
              <a:t>Intertemporal Choice Valuation in Brain (fMRI)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28314" y="5464368"/>
            <a:ext cx="82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</a:rPr>
              <a:t>PFC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09882" y="5755930"/>
            <a:ext cx="1410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Ventral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Striatum</a:t>
            </a:r>
          </a:p>
        </p:txBody>
      </p:sp>
      <p:sp>
        <p:nvSpPr>
          <p:cNvPr id="45" name="Oval 44"/>
          <p:cNvSpPr/>
          <p:nvPr/>
        </p:nvSpPr>
        <p:spPr>
          <a:xfrm>
            <a:off x="4638006" y="4568729"/>
            <a:ext cx="561444" cy="74347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7894044" y="5410200"/>
            <a:ext cx="263873" cy="368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602122" y="5099695"/>
            <a:ext cx="321557" cy="310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8" grpId="0"/>
      <p:bldP spid="40" grpId="0"/>
      <p:bldP spid="43" grpId="0"/>
      <p:bldP spid="44" grpId="0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Low </a:t>
            </a:r>
            <a:r>
              <a:rPr lang="en-US" sz="3000" b="1" dirty="0">
                <a:solidFill>
                  <a:srgbClr val="FF0000"/>
                </a:solidFill>
              </a:rPr>
              <a:t>Striatal</a:t>
            </a:r>
            <a:r>
              <a:rPr lang="en-US" sz="3000" b="1" dirty="0"/>
              <a:t> D2/3 Receptor Availability Associated with Drug Abuse/Dependence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609" y="5124271"/>
            <a:ext cx="464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Does reduced striatal DA signaling relate to high ICR (endophenotype for alcohol use disorders)?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2077" y="1066800"/>
            <a:ext cx="3955606" cy="4992508"/>
            <a:chOff x="8184905" y="1022299"/>
            <a:chExt cx="3936258" cy="55484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7672" y="1642750"/>
              <a:ext cx="2314133" cy="492795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638" y="2473190"/>
              <a:ext cx="771525" cy="326707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026053" y="1022299"/>
              <a:ext cx="11588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b="1" dirty="0"/>
                <a:t>Drug Abuser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06196" y="1231044"/>
              <a:ext cx="1112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/>
                <a:t>Control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84905" y="2020742"/>
              <a:ext cx="1080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Cocaine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24869" y="3123476"/>
              <a:ext cx="8236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Meth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11790" y="4523321"/>
              <a:ext cx="9633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Heroin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01874" y="5740265"/>
              <a:ext cx="10464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Alcohol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48123" y="2493516"/>
            <a:ext cx="2524279" cy="2524014"/>
            <a:chOff x="5695505" y="1498022"/>
            <a:chExt cx="1799809" cy="1713696"/>
          </a:xfrm>
        </p:grpSpPr>
        <p:grpSp>
          <p:nvGrpSpPr>
            <p:cNvPr id="31" name="Group 30"/>
            <p:cNvGrpSpPr/>
            <p:nvPr/>
          </p:nvGrpSpPr>
          <p:grpSpPr>
            <a:xfrm>
              <a:off x="5967457" y="2819153"/>
              <a:ext cx="1527857" cy="392565"/>
              <a:chOff x="2514600" y="4985098"/>
              <a:chExt cx="4671606" cy="1215695"/>
            </a:xfrm>
          </p:grpSpPr>
          <p:sp>
            <p:nvSpPr>
              <p:cNvPr id="37" name="Right Triangle 36"/>
              <p:cNvSpPr/>
              <p:nvPr/>
            </p:nvSpPr>
            <p:spPr>
              <a:xfrm rot="16200000">
                <a:off x="4242839" y="3256859"/>
                <a:ext cx="1070100" cy="4526578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561284" y="5424237"/>
                <a:ext cx="2624922" cy="776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Striatal DA</a:t>
                </a: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6226550" y="1779069"/>
              <a:ext cx="1036307" cy="71414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114005" y="1570226"/>
              <a:ext cx="1225052" cy="1207213"/>
              <a:chOff x="6471148" y="2305757"/>
              <a:chExt cx="1225052" cy="120721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477000" y="2305757"/>
                <a:ext cx="0" cy="11994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6471148" y="3512640"/>
                <a:ext cx="1225052" cy="3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 rot="16200000">
              <a:off x="5230612" y="1962915"/>
              <a:ext cx="1302841" cy="37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ICR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017841" y="12512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Humans: </a:t>
            </a:r>
            <a:r>
              <a:rPr lang="en-US" b="1" dirty="0" err="1"/>
              <a:t>Volkow</a:t>
            </a:r>
            <a:r>
              <a:rPr lang="en-US" b="1" dirty="0"/>
              <a:t> et al., 2004</a:t>
            </a:r>
          </a:p>
          <a:p>
            <a:r>
              <a:rPr lang="en-US" b="1" dirty="0"/>
              <a:t>Non-human primates: Nader et al., 2006 Rodents: </a:t>
            </a:r>
            <a:r>
              <a:rPr lang="en-US" b="1" dirty="0" err="1"/>
              <a:t>Dalley</a:t>
            </a:r>
            <a:r>
              <a:rPr lang="en-US" b="1" dirty="0"/>
              <a:t> et al., 2007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2680" y="5709310"/>
            <a:ext cx="57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PET</a:t>
            </a:r>
          </a:p>
        </p:txBody>
      </p:sp>
      <p:sp>
        <p:nvSpPr>
          <p:cNvPr id="46" name="Isosceles Triangle 45"/>
          <p:cNvSpPr/>
          <p:nvPr/>
        </p:nvSpPr>
        <p:spPr>
          <a:xfrm>
            <a:off x="5399979" y="2947014"/>
            <a:ext cx="2498887" cy="1807937"/>
          </a:xfrm>
          <a:prstGeom prst="triangl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310095" y="4517230"/>
            <a:ext cx="1203487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genetics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5985112" y="4759212"/>
            <a:ext cx="1319867" cy="7432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6" idx="0"/>
            <a:endCxn id="46" idx="2"/>
          </p:cNvCxnSpPr>
          <p:nvPr/>
        </p:nvCxnSpPr>
        <p:spPr>
          <a:xfrm flipH="1">
            <a:off x="5399979" y="2947014"/>
            <a:ext cx="1249444" cy="18079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46" idx="0"/>
            <a:endCxn id="53" idx="0"/>
          </p:cNvCxnSpPr>
          <p:nvPr/>
        </p:nvCxnSpPr>
        <p:spPr>
          <a:xfrm>
            <a:off x="6649423" y="2947014"/>
            <a:ext cx="5890" cy="5653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35080" y="4272294"/>
            <a:ext cx="727020" cy="197589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49424" y="4450474"/>
            <a:ext cx="174893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Impulsive Choice</a:t>
            </a:r>
          </a:p>
          <a:p>
            <a:pPr algn="ctr"/>
            <a:r>
              <a:rPr lang="en-US" sz="1600" b="1" dirty="0" err="1">
                <a:solidFill>
                  <a:srgbClr val="00B050"/>
                </a:solidFill>
              </a:rPr>
              <a:t>Endophenotype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41770" y="2517899"/>
            <a:ext cx="1723549" cy="477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Drug Abuse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F971C2-CF4D-453E-8150-C2F9B538494A}"/>
              </a:ext>
            </a:extLst>
          </p:cNvPr>
          <p:cNvGrpSpPr/>
          <p:nvPr/>
        </p:nvGrpSpPr>
        <p:grpSpPr>
          <a:xfrm>
            <a:off x="1290847" y="6132075"/>
            <a:ext cx="2075550" cy="682924"/>
            <a:chOff x="1395061" y="2401790"/>
            <a:chExt cx="2075550" cy="682924"/>
          </a:xfrm>
        </p:grpSpPr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4834C7F0-FA70-46FF-A6A6-CB6B7B9D0BF3}"/>
                </a:ext>
              </a:extLst>
            </p:cNvPr>
            <p:cNvSpPr/>
            <p:nvPr/>
          </p:nvSpPr>
          <p:spPr>
            <a:xfrm rot="5400000" flipH="1">
              <a:off x="2091374" y="1705477"/>
              <a:ext cx="682924" cy="207555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277A30-4E9F-4AAD-9682-41319864813E}"/>
                </a:ext>
              </a:extLst>
            </p:cNvPr>
            <p:cNvSpPr txBox="1"/>
            <p:nvPr/>
          </p:nvSpPr>
          <p:spPr>
            <a:xfrm>
              <a:off x="1395061" y="2623049"/>
              <a:ext cx="82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D2/3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C8E0BA4-E91C-4FB2-9D06-CE6E45450480}"/>
              </a:ext>
            </a:extLst>
          </p:cNvPr>
          <p:cNvSpPr txBox="1"/>
          <p:nvPr/>
        </p:nvSpPr>
        <p:spPr>
          <a:xfrm>
            <a:off x="3323767" y="1734179"/>
            <a:ext cx="174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From</a:t>
            </a:r>
          </a:p>
          <a:p>
            <a:pPr algn="ctr"/>
            <a:r>
              <a:rPr lang="en-US" sz="1600" b="1" i="1" dirty="0"/>
              <a:t>Volkow et al, 2004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23410" y="3659365"/>
            <a:ext cx="14321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AF17B3"/>
                </a:solidFill>
              </a:rPr>
              <a:t>Striatal DA?</a:t>
            </a:r>
            <a:endParaRPr lang="en-US" sz="2500" dirty="0"/>
          </a:p>
        </p:txBody>
      </p:sp>
      <p:sp>
        <p:nvSpPr>
          <p:cNvPr id="53" name="Rectangle 52"/>
          <p:cNvSpPr/>
          <p:nvPr/>
        </p:nvSpPr>
        <p:spPr>
          <a:xfrm>
            <a:off x="5867400" y="3512403"/>
            <a:ext cx="1575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AF17B3"/>
                </a:solidFill>
              </a:rPr>
              <a:t>Low striatal DA</a:t>
            </a:r>
          </a:p>
        </p:txBody>
      </p:sp>
    </p:spTree>
    <p:extLst>
      <p:ext uri="{BB962C8B-B14F-4D97-AF65-F5344CB8AC3E}">
        <p14:creationId xmlns:p14="http://schemas.microsoft.com/office/powerpoint/2010/main" val="4825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30" grpId="0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45" grpId="0" animBg="1"/>
      <p:bldP spid="45" grpId="1" animBg="1"/>
      <p:bldP spid="54" grpId="0"/>
      <p:bldP spid="48" grpId="0"/>
      <p:bldP spid="48" grpId="1"/>
      <p:bldP spid="53" grpId="0"/>
      <p:bldP spid="5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9941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Assessing dopamine system with PET: </a:t>
            </a:r>
          </a:p>
          <a:p>
            <a:pPr algn="ctr"/>
            <a:r>
              <a:rPr lang="en-US" sz="3300" b="1" dirty="0"/>
              <a:t>Many potential targets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" y="1094585"/>
            <a:ext cx="6741530" cy="526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555237" y="5685872"/>
            <a:ext cx="4042472" cy="15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2391"/>
              </a:spcAft>
            </a:pPr>
            <a:r>
              <a:rPr lang="en-US" altLang="en-US" sz="1275" dirty="0">
                <a:solidFill>
                  <a:schemeClr val="tx1"/>
                </a:solidFill>
              </a:rPr>
              <a:t> </a:t>
            </a:r>
          </a:p>
          <a:p>
            <a:pPr algn="ctr">
              <a:spcAft>
                <a:spcPts val="2063"/>
              </a:spcAft>
            </a:pPr>
            <a:r>
              <a:rPr lang="en-US" altLang="en-US" sz="1050" b="1" i="1" dirty="0">
                <a:solidFill>
                  <a:schemeClr val="tx1"/>
                </a:solidFill>
              </a:rPr>
              <a:t>Weinstein et al., 2017 Biological Psychiatry</a:t>
            </a:r>
            <a:r>
              <a:rPr lang="en-US" altLang="en-US" sz="1050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7164" y="1743106"/>
            <a:ext cx="1992636" cy="89057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5102021" y="4128085"/>
            <a:ext cx="1992636" cy="1228163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5073446" y="2874935"/>
            <a:ext cx="1846440" cy="1052528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257800" y="141660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FMT PET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2874935"/>
            <a:ext cx="2196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Change in </a:t>
            </a:r>
            <a:r>
              <a:rPr lang="en-US" sz="2000" b="1" dirty="0" err="1">
                <a:solidFill>
                  <a:srgbClr val="00B050"/>
                </a:solidFill>
              </a:rPr>
              <a:t>Fallypride</a:t>
            </a:r>
            <a:r>
              <a:rPr lang="en-US" sz="2000" b="1" dirty="0">
                <a:solidFill>
                  <a:srgbClr val="00B050"/>
                </a:solidFill>
              </a:rPr>
              <a:t> BPnd after </a:t>
            </a:r>
            <a:r>
              <a:rPr lang="en-US" sz="2000" b="1" dirty="0" err="1">
                <a:solidFill>
                  <a:srgbClr val="00B050"/>
                </a:solidFill>
              </a:rPr>
              <a:t>dAMPH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3906" y="1801889"/>
            <a:ext cx="2276431" cy="712711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35521" y="3011080"/>
            <a:ext cx="1388480" cy="916383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116470" y="4148647"/>
            <a:ext cx="1483730" cy="804353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773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</a:rPr>
              <a:t>Fallypride</a:t>
            </a:r>
            <a:r>
              <a:rPr lang="en-US" b="1" dirty="0">
                <a:solidFill>
                  <a:srgbClr val="00B050"/>
                </a:solidFill>
              </a:rPr>
              <a:t> &amp; FLB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D2/3R BPnd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2425" y="2633676"/>
            <a:ext cx="149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FE-PE2I BPnd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5521" y="1601267"/>
            <a:ext cx="1998079" cy="1032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452" y="2645681"/>
            <a:ext cx="1583511" cy="2964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33148" y="1501172"/>
            <a:ext cx="2545949" cy="1032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775188"/>
            <a:ext cx="2609245" cy="2711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21" grpId="0"/>
      <p:bldP spid="6" grpId="0"/>
      <p:bldP spid="6" grpId="1"/>
      <p:bldP spid="13" grpId="0" animBg="1"/>
      <p:bldP spid="14" grpId="0" animBg="1"/>
      <p:bldP spid="14" grpId="1" animBg="1"/>
      <p:bldP spid="19" grpId="0" animBg="1"/>
      <p:bldP spid="19" grpId="1" animBg="1"/>
      <p:bldP spid="5" grpId="0"/>
      <p:bldP spid="5" grpId="1"/>
      <p:bldP spid="20" grpId="0"/>
      <p:bldP spid="20" grpId="1"/>
      <p:bldP spid="7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jungblut\Local Settings\Temporary Internet Files\Content.IE5\EB4NIVKX\MPj04387170000[1].jpg"/>
          <p:cNvPicPr>
            <a:picLocks noChangeAspect="1" noChangeArrowheads="1"/>
          </p:cNvPicPr>
          <p:nvPr/>
        </p:nvPicPr>
        <p:blipFill>
          <a:blip r:embed="rId2" cstate="print"/>
          <a:srcRect l="32500" t="1370" r="12500"/>
          <a:stretch>
            <a:fillRect/>
          </a:stretch>
        </p:blipFill>
        <p:spPr bwMode="auto">
          <a:xfrm>
            <a:off x="0" y="1371600"/>
            <a:ext cx="5029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 flipH="1">
            <a:off x="914400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 flipH="1">
            <a:off x="892883" y="4768192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 flipH="1">
            <a:off x="1348266" y="4431486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 flipH="1">
            <a:off x="1307787" y="4053718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 flipH="1">
            <a:off x="1523999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 flipH="1">
            <a:off x="609600" y="36575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3048000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AADC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23622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2057400"/>
            <a:ext cx="98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Tyrosine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449057" y="2589543"/>
            <a:ext cx="457202" cy="25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9200" y="2743200"/>
            <a:ext cx="90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L-DOPA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76400" y="3112532"/>
            <a:ext cx="0" cy="39266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0600" y="3352800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Dopamine</a:t>
            </a:r>
          </a:p>
        </p:txBody>
      </p:sp>
      <p:sp>
        <p:nvSpPr>
          <p:cNvPr id="17" name="Oval 16"/>
          <p:cNvSpPr/>
          <p:nvPr/>
        </p:nvSpPr>
        <p:spPr bwMode="auto">
          <a:xfrm flipH="1">
            <a:off x="2209800" y="3810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 flipH="1">
            <a:off x="609600" y="44958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 flipH="1">
            <a:off x="609600" y="40386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 flipH="1">
            <a:off x="2209800" y="42367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54081" y="5562600"/>
            <a:ext cx="377526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TH: tyrosine </a:t>
            </a:r>
            <a:r>
              <a:rPr lang="en-US" sz="1400" dirty="0" err="1"/>
              <a:t>hydroxylase</a:t>
            </a:r>
            <a:endParaRPr lang="en-US" sz="1400" dirty="0"/>
          </a:p>
          <a:p>
            <a:r>
              <a:rPr lang="en-US" sz="1600" b="1" dirty="0"/>
              <a:t>AADC: aromatic amino acid decarboxylase</a:t>
            </a:r>
          </a:p>
        </p:txBody>
      </p:sp>
      <p:sp>
        <p:nvSpPr>
          <p:cNvPr id="28" name="Oval 27"/>
          <p:cNvSpPr/>
          <p:nvPr/>
        </p:nvSpPr>
        <p:spPr bwMode="auto">
          <a:xfrm flipH="1">
            <a:off x="1981201" y="43891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 flipH="1">
            <a:off x="1752602" y="4572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 flipH="1">
            <a:off x="2133600" y="46482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49893" y="1567188"/>
            <a:ext cx="1888826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FMT PET</a:t>
            </a:r>
          </a:p>
          <a:p>
            <a:pPr algn="ctr"/>
            <a:r>
              <a:rPr lang="en-US" sz="2500" b="1" dirty="0"/>
              <a:t>DA Synthesis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58863" y="2426732"/>
            <a:ext cx="705312" cy="6858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1" y="42209"/>
            <a:ext cx="6460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Dopamine Synthesis, Measured with FMT PET, Varies Across Individuals 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3655" t="1702"/>
          <a:stretch/>
        </p:blipFill>
        <p:spPr>
          <a:xfrm>
            <a:off x="4191000" y="2743200"/>
            <a:ext cx="4808725" cy="407806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191000" y="6741489"/>
            <a:ext cx="4808725" cy="2772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38719" y="6551037"/>
            <a:ext cx="34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Midbrain (VTA/SN DA cell bodies) </a:t>
            </a:r>
          </a:p>
        </p:txBody>
      </p:sp>
      <p:sp>
        <p:nvSpPr>
          <p:cNvPr id="44" name="Oval 43"/>
          <p:cNvSpPr/>
          <p:nvPr/>
        </p:nvSpPr>
        <p:spPr>
          <a:xfrm>
            <a:off x="4378807" y="3324225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91000" y="2557163"/>
            <a:ext cx="4808725" cy="18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03073" y="2629083"/>
            <a:ext cx="10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Putamen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73734" y="722791"/>
            <a:ext cx="1340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Caudate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Putamen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Ventral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Striatum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52500" t="23334" r="33333" b="51481"/>
          <a:stretch/>
        </p:blipFill>
        <p:spPr>
          <a:xfrm>
            <a:off x="5362832" y="1115292"/>
            <a:ext cx="1342767" cy="13427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36667" t="50146" r="48333" b="17408"/>
          <a:stretch/>
        </p:blipFill>
        <p:spPr>
          <a:xfrm>
            <a:off x="6688825" y="691270"/>
            <a:ext cx="1205617" cy="14669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781800" y="253135"/>
            <a:ext cx="2183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Striatal </a:t>
            </a:r>
            <a:r>
              <a:rPr lang="en-US" sz="2000" b="1" u="sng" dirty="0" err="1"/>
              <a:t>Subregions</a:t>
            </a:r>
            <a:endParaRPr lang="en-US" sz="2000" b="1" u="sng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029199" y="5943600"/>
            <a:ext cx="340208" cy="607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1"/>
          <a:stretch/>
        </p:blipFill>
        <p:spPr>
          <a:xfrm>
            <a:off x="5226531" y="2866894"/>
            <a:ext cx="1337400" cy="15941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3114" r="52000" b="20492"/>
          <a:stretch/>
        </p:blipFill>
        <p:spPr>
          <a:xfrm>
            <a:off x="6605517" y="2831703"/>
            <a:ext cx="1109713" cy="166457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1"/>
          <a:stretch/>
        </p:blipFill>
        <p:spPr>
          <a:xfrm>
            <a:off x="7749604" y="2831703"/>
            <a:ext cx="1075133" cy="166457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217006" y="4760791"/>
            <a:ext cx="390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Collaboration w/ Bill </a:t>
            </a:r>
            <a:r>
              <a:rPr lang="en-US" sz="1600" b="1" dirty="0" err="1"/>
              <a:t>Jagust</a:t>
            </a:r>
            <a:r>
              <a:rPr lang="en-US" sz="1600" b="1" dirty="0"/>
              <a:t>, Linh Dang </a:t>
            </a:r>
          </a:p>
          <a:p>
            <a:pPr algn="ctr"/>
            <a:r>
              <a:rPr lang="en-US" sz="1600" b="1" dirty="0"/>
              <a:t>(UC Berkeley)</a:t>
            </a:r>
          </a:p>
        </p:txBody>
      </p:sp>
    </p:spTree>
    <p:extLst>
      <p:ext uri="{BB962C8B-B14F-4D97-AF65-F5344CB8AC3E}">
        <p14:creationId xmlns:p14="http://schemas.microsoft.com/office/powerpoint/2010/main" val="11877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42" grpId="0"/>
      <p:bldP spid="44" grpId="0" animBg="1"/>
      <p:bldP spid="46" grpId="0" animBg="1"/>
      <p:bldP spid="45" grpId="0"/>
      <p:bldP spid="47" grpId="0"/>
      <p:bldP spid="50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Low Putamen DA Synthesis Capacity is Associated with Greater ICR (Now Bias)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674" y="1705396"/>
            <a:ext cx="2953369" cy="4201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233" y="1808103"/>
            <a:ext cx="313858" cy="494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67052" y="1778574"/>
            <a:ext cx="313858" cy="494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0877" y="6489373"/>
            <a:ext cx="4044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Smith et al., </a:t>
            </a:r>
            <a:r>
              <a:rPr lang="en-US" sz="1600" b="1" i="1" dirty="0"/>
              <a:t>Journal of Neurophysiology </a:t>
            </a:r>
            <a:r>
              <a:rPr lang="en-US" sz="1600" b="1" dirty="0"/>
              <a:t>2016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08345" y="5820920"/>
            <a:ext cx="1390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η</a:t>
            </a:r>
            <a:r>
              <a:rPr lang="en-US" sz="2400" b="1" baseline="30000" dirty="0"/>
              <a:t>2</a:t>
            </a:r>
            <a:r>
              <a:rPr lang="en-US" sz="2400" b="1" dirty="0"/>
              <a:t>=0.27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04557" y="990600"/>
            <a:ext cx="28224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7177" y="3774890"/>
            <a:ext cx="17177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</a:rPr>
              <a:t>Healthy Control </a:t>
            </a:r>
          </a:p>
          <a:p>
            <a:pPr algn="ctr"/>
            <a:r>
              <a:rPr lang="en-US" b="1" dirty="0">
                <a:solidFill>
                  <a:srgbClr val="3333CC"/>
                </a:solidFill>
              </a:rPr>
              <a:t>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12240" y="4005358"/>
            <a:ext cx="2223779" cy="0"/>
          </a:xfrm>
          <a:prstGeom prst="line">
            <a:avLst/>
          </a:prstGeom>
          <a:ln w="508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655" t="5376" r="67337" b="50542"/>
          <a:stretch/>
        </p:blipFill>
        <p:spPr>
          <a:xfrm>
            <a:off x="3667102" y="1185862"/>
            <a:ext cx="1971698" cy="24905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FE9C72-E12E-4C45-A9DE-6E8BF56466D4}"/>
              </a:ext>
            </a:extLst>
          </p:cNvPr>
          <p:cNvSpPr/>
          <p:nvPr/>
        </p:nvSpPr>
        <p:spPr>
          <a:xfrm>
            <a:off x="1340524" y="1196043"/>
            <a:ext cx="2525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*Controlling for COMT genotype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10F1D-216F-44D9-985A-F420162B329C}"/>
              </a:ext>
            </a:extLst>
          </p:cNvPr>
          <p:cNvSpPr txBox="1"/>
          <p:nvPr/>
        </p:nvSpPr>
        <p:spPr>
          <a:xfrm>
            <a:off x="5334000" y="3995833"/>
            <a:ext cx="3550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Correlation between</a:t>
            </a:r>
            <a:r>
              <a:rPr lang="en-US" sz="2800" b="1" i="1" dirty="0"/>
              <a:t> </a:t>
            </a:r>
            <a:r>
              <a:rPr lang="en-US" sz="2800" b="1" dirty="0"/>
              <a:t>putamen FMT &amp; ICR:</a:t>
            </a:r>
          </a:p>
          <a:p>
            <a:pPr algn="ctr"/>
            <a:r>
              <a:rPr lang="en-US" sz="2800" b="1" i="1" dirty="0"/>
              <a:t>r</a:t>
            </a:r>
            <a:r>
              <a:rPr lang="en-US" sz="2800" b="1" dirty="0"/>
              <a:t>=-0.51, </a:t>
            </a:r>
            <a:r>
              <a:rPr lang="en-US" sz="2800" b="1" i="1" dirty="0"/>
              <a:t>p</a:t>
            </a:r>
            <a:r>
              <a:rPr lang="en-US" sz="2800" b="1" dirty="0"/>
              <a:t>=0.06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878034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n=8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928" y="4883314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n=8</a:t>
            </a:r>
          </a:p>
        </p:txBody>
      </p:sp>
    </p:spTree>
    <p:extLst>
      <p:ext uri="{BB962C8B-B14F-4D97-AF65-F5344CB8AC3E}">
        <p14:creationId xmlns:p14="http://schemas.microsoft.com/office/powerpoint/2010/main" val="27535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  <p:bldP spid="4" grpId="0"/>
      <p:bldP spid="6" grpId="0"/>
      <p:bldP spid="9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-353243"/>
            <a:ext cx="9134475" cy="2184306"/>
          </a:xfrm>
        </p:spPr>
        <p:txBody>
          <a:bodyPr>
            <a:normAutofit/>
          </a:bodyPr>
          <a:lstStyle/>
          <a:p>
            <a:r>
              <a:rPr lang="en-US" b="1" dirty="0"/>
              <a:t>Low </a:t>
            </a:r>
            <a:r>
              <a:rPr lang="en-US" b="1" dirty="0">
                <a:solidFill>
                  <a:srgbClr val="FF0000"/>
                </a:solidFill>
              </a:rPr>
              <a:t>striatal DA</a:t>
            </a:r>
            <a:r>
              <a:rPr lang="en-US" b="1" dirty="0"/>
              <a:t> signaling relates to greater impulsivity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2209800"/>
            <a:ext cx="3733800" cy="3733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47888" y="3501285"/>
            <a:ext cx="1567384" cy="553998"/>
            <a:chOff x="-1" y="4714414"/>
            <a:chExt cx="1514687" cy="661308"/>
          </a:xfrm>
        </p:grpSpPr>
        <p:sp>
          <p:nvSpPr>
            <p:cNvPr id="6" name="TextBox 5"/>
            <p:cNvSpPr txBox="1"/>
            <p:nvPr/>
          </p:nvSpPr>
          <p:spPr>
            <a:xfrm>
              <a:off x="0" y="4714414"/>
              <a:ext cx="1514686" cy="661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Striatum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4714414"/>
              <a:ext cx="1514687" cy="5982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72234" y="2997969"/>
            <a:ext cx="766941" cy="553999"/>
            <a:chOff x="191287" y="3746796"/>
            <a:chExt cx="725381" cy="661310"/>
          </a:xfrm>
        </p:grpSpPr>
        <p:sp>
          <p:nvSpPr>
            <p:cNvPr id="9" name="TextBox 8"/>
            <p:cNvSpPr txBox="1"/>
            <p:nvPr/>
          </p:nvSpPr>
          <p:spPr>
            <a:xfrm>
              <a:off x="191287" y="3746797"/>
              <a:ext cx="725381" cy="66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66FF"/>
                  </a:solidFill>
                </a:rPr>
                <a:t>PFC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287" y="3746796"/>
              <a:ext cx="725381" cy="600810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urved Left Arrow 14"/>
          <p:cNvSpPr/>
          <p:nvPr/>
        </p:nvSpPr>
        <p:spPr>
          <a:xfrm rot="18218297">
            <a:off x="3918352" y="2629729"/>
            <a:ext cx="390352" cy="1032221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7189131">
            <a:off x="3608976" y="3397082"/>
            <a:ext cx="387960" cy="1039168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DD127C-C8B9-4397-8756-D75B1FD50C1F}"/>
              </a:ext>
            </a:extLst>
          </p:cNvPr>
          <p:cNvGrpSpPr/>
          <p:nvPr/>
        </p:nvGrpSpPr>
        <p:grpSpPr>
          <a:xfrm>
            <a:off x="6243683" y="2498260"/>
            <a:ext cx="2824117" cy="2802700"/>
            <a:chOff x="6133858" y="1705856"/>
            <a:chExt cx="2017936" cy="1732719"/>
          </a:xfrm>
        </p:grpSpPr>
        <p:grpSp>
          <p:nvGrpSpPr>
            <p:cNvPr id="18" name="Group 17"/>
            <p:cNvGrpSpPr/>
            <p:nvPr/>
          </p:nvGrpSpPr>
          <p:grpSpPr>
            <a:xfrm>
              <a:off x="6513731" y="3002015"/>
              <a:ext cx="1638063" cy="436560"/>
              <a:chOff x="2514600" y="4985095"/>
              <a:chExt cx="5008577" cy="1351937"/>
            </a:xfrm>
          </p:grpSpPr>
          <p:sp>
            <p:nvSpPr>
              <p:cNvPr id="20" name="Right Triangle 19"/>
              <p:cNvSpPr/>
              <p:nvPr/>
            </p:nvSpPr>
            <p:spPr>
              <a:xfrm rot="16200000">
                <a:off x="4302809" y="3196886"/>
                <a:ext cx="1304428" cy="4880846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92593" y="5629932"/>
                <a:ext cx="2630584" cy="707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Striatal DA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6901883" y="1958348"/>
              <a:ext cx="1036307" cy="71414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736479" y="1705856"/>
              <a:ext cx="1225052" cy="1207213"/>
              <a:chOff x="6471148" y="2305757"/>
              <a:chExt cx="1225052" cy="120721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477000" y="2305757"/>
                <a:ext cx="0" cy="11994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471148" y="3512640"/>
                <a:ext cx="1225052" cy="3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 rot="16200000">
              <a:off x="5757166" y="2114175"/>
              <a:ext cx="1302841" cy="54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Impulsivity </a:t>
              </a:r>
            </a:p>
            <a:p>
              <a:pPr algn="ctr"/>
              <a:r>
                <a:rPr lang="en-US" sz="2000" b="1" dirty="0"/>
                <a:t>(ICR, trait)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3904" y="4034135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</a:rPr>
              <a:t>COMT as proxy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7888" y="5329535"/>
            <a:ext cx="209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Genetic proxy?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199" y="1514386"/>
            <a:ext cx="2294761" cy="2470244"/>
            <a:chOff x="6004390" y="3728117"/>
            <a:chExt cx="2470012" cy="2470244"/>
          </a:xfrm>
        </p:grpSpPr>
        <p:grpSp>
          <p:nvGrpSpPr>
            <p:cNvPr id="29" name="Group 28"/>
            <p:cNvGrpSpPr/>
            <p:nvPr/>
          </p:nvGrpSpPr>
          <p:grpSpPr>
            <a:xfrm>
              <a:off x="6757423" y="4109457"/>
              <a:ext cx="1716979" cy="2088904"/>
              <a:chOff x="2514603" y="2362200"/>
              <a:chExt cx="3710482" cy="4062570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2514603" y="2362200"/>
                <a:ext cx="3710482" cy="3222831"/>
              </a:xfrm>
              <a:custGeom>
                <a:avLst/>
                <a:gdLst>
                  <a:gd name="connsiteX0" fmla="*/ 0 w 2167467"/>
                  <a:gd name="connsiteY0" fmla="*/ 1975556 h 1975556"/>
                  <a:gd name="connsiteX1" fmla="*/ 1083733 w 2167467"/>
                  <a:gd name="connsiteY1" fmla="*/ 0 h 1975556"/>
                  <a:gd name="connsiteX2" fmla="*/ 2167467 w 2167467"/>
                  <a:gd name="connsiteY2" fmla="*/ 1975556 h 19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467" h="1975556">
                    <a:moveTo>
                      <a:pt x="0" y="1975556"/>
                    </a:moveTo>
                    <a:cubicBezTo>
                      <a:pt x="361244" y="987778"/>
                      <a:pt x="722489" y="0"/>
                      <a:pt x="1083733" y="0"/>
                    </a:cubicBezTo>
                    <a:cubicBezTo>
                      <a:pt x="1444977" y="0"/>
                      <a:pt x="1806222" y="987778"/>
                      <a:pt x="2167467" y="1975556"/>
                    </a:cubicBezTo>
                  </a:path>
                </a:pathLst>
              </a:cu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/>
              <p:cNvSpPr/>
              <p:nvPr/>
            </p:nvSpPr>
            <p:spPr>
              <a:xfrm rot="16200000">
                <a:off x="3735984" y="4133290"/>
                <a:ext cx="1070100" cy="3512860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287680" y="5727370"/>
                <a:ext cx="1937405" cy="65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PFC DA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004390" y="3992881"/>
              <a:ext cx="625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Low </a:t>
              </a:r>
            </a:p>
            <a:p>
              <a:pPr algn="ctr"/>
              <a:r>
                <a:rPr lang="en-US" sz="1600" b="1" dirty="0"/>
                <a:t>ICR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637268" y="4039197"/>
              <a:ext cx="0" cy="18417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42576" y="3728117"/>
              <a:ext cx="1097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Optimum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04390" y="5337557"/>
              <a:ext cx="632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High </a:t>
              </a:r>
            </a:p>
            <a:p>
              <a:pPr algn="ctr"/>
              <a:r>
                <a:rPr lang="en-US" sz="1600" b="1" dirty="0"/>
                <a:t>ICR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5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4" y="1014707"/>
            <a:ext cx="9113520" cy="4648200"/>
          </a:xfrm>
        </p:spPr>
        <p:txBody>
          <a:bodyPr>
            <a:normAutofit/>
          </a:bodyPr>
          <a:lstStyle/>
          <a:p>
            <a:r>
              <a:rPr lang="en-US" sz="2700" dirty="0"/>
              <a:t>PET is expensive, not feasible for adolescents (age &lt;18), or available at many research institutions. </a:t>
            </a:r>
          </a:p>
          <a:p>
            <a:r>
              <a:rPr lang="en-US" sz="2700" b="1" dirty="0"/>
              <a:t>Genetic proxies for PET measures of DA are useful. </a:t>
            </a:r>
          </a:p>
          <a:p>
            <a:r>
              <a:rPr lang="en-US" sz="2700" dirty="0"/>
              <a:t>Effects of common SNPs in D2 receptor gene (DRD2): </a:t>
            </a:r>
          </a:p>
          <a:p>
            <a:pPr marL="346075" indent="0">
              <a:buNone/>
            </a:pPr>
            <a:r>
              <a:rPr lang="en-US" sz="2700" b="1" dirty="0"/>
              <a:t>Taq1A, C957T, &amp; -141C Ins/Del </a:t>
            </a:r>
            <a:r>
              <a:rPr lang="en-US" sz="2700" dirty="0"/>
              <a:t>investigated with PET measures of D2 receptor availability require further study.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94" y="185547"/>
            <a:ext cx="9113519" cy="75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/>
              <a:t>Genetic Markers of </a:t>
            </a:r>
            <a:r>
              <a:rPr lang="en-US" sz="3800" b="1" dirty="0">
                <a:solidFill>
                  <a:srgbClr val="FF0000"/>
                </a:solidFill>
              </a:rPr>
              <a:t>Striatal</a:t>
            </a:r>
            <a:r>
              <a:rPr lang="en-US" sz="3800" b="1" dirty="0"/>
              <a:t> DA Transmission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131" y="5534918"/>
            <a:ext cx="272738" cy="3293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Content Placeholder 3"/>
          <p:cNvPicPr>
            <a:picLocks/>
          </p:cNvPicPr>
          <p:nvPr/>
        </p:nvPicPr>
        <p:blipFill rotWithShape="1">
          <a:blip r:embed="rId2"/>
          <a:srcRect l="16513" t="48747" r="20139" b="20279"/>
          <a:stretch/>
        </p:blipFill>
        <p:spPr bwMode="auto">
          <a:xfrm>
            <a:off x="227481" y="3962400"/>
            <a:ext cx="8383120" cy="2132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6131" y="4360661"/>
            <a:ext cx="272738" cy="3293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05000" y="5637304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5227978"/>
            <a:ext cx="899347" cy="40932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25455" y="5636596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0" y="5112473"/>
            <a:ext cx="899347" cy="524831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81600" y="4951505"/>
            <a:ext cx="762000" cy="912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86600" y="5633765"/>
            <a:ext cx="762000" cy="1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24800" y="4875304"/>
            <a:ext cx="897376" cy="988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34200" y="5112473"/>
            <a:ext cx="1066800" cy="524123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15688" y="3581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Hill et al., 2008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7E9025-3DED-4FAA-B1A4-F273AF9996C1}"/>
              </a:ext>
            </a:extLst>
          </p:cNvPr>
          <p:cNvSpPr/>
          <p:nvPr/>
        </p:nvSpPr>
        <p:spPr>
          <a:xfrm>
            <a:off x="3160553" y="5784133"/>
            <a:ext cx="5653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Affects DRD2 protein levels, mRNA stability </a:t>
            </a:r>
            <a:r>
              <a:rPr lang="en-US" sz="2000" b="1" i="1" dirty="0">
                <a:solidFill>
                  <a:srgbClr val="00B050"/>
                </a:solidFill>
              </a:rPr>
              <a:t>in vitro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 err="1">
                <a:solidFill>
                  <a:srgbClr val="00B050"/>
                </a:solidFill>
              </a:rPr>
              <a:t>Duan</a:t>
            </a:r>
            <a:r>
              <a:rPr lang="en-US" sz="2000" b="1" dirty="0">
                <a:solidFill>
                  <a:srgbClr val="00B050"/>
                </a:solidFill>
              </a:rPr>
              <a:t> et al., 2003)</a:t>
            </a:r>
          </a:p>
        </p:txBody>
      </p:sp>
    </p:spTree>
    <p:extLst>
      <p:ext uri="{BB962C8B-B14F-4D97-AF65-F5344CB8AC3E}">
        <p14:creationId xmlns:p14="http://schemas.microsoft.com/office/powerpoint/2010/main" val="34689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0" grpId="1" animBg="1"/>
      <p:bldP spid="1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197598" y="2547327"/>
            <a:ext cx="5077957" cy="3666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7800" y="1066800"/>
            <a:ext cx="14628640" cy="6022204"/>
            <a:chOff x="8864572" y="1724749"/>
            <a:chExt cx="10894359" cy="4331539"/>
          </a:xfrm>
        </p:grpSpPr>
        <p:sp>
          <p:nvSpPr>
            <p:cNvPr id="9" name="Rectangle 8"/>
            <p:cNvSpPr/>
            <p:nvPr/>
          </p:nvSpPr>
          <p:spPr>
            <a:xfrm>
              <a:off x="8864572" y="1724749"/>
              <a:ext cx="4209860" cy="3963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1872231" y="5062116"/>
              <a:ext cx="7886700" cy="994172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err="1"/>
                <a:t>Hirvonen</a:t>
              </a:r>
              <a:r>
                <a:rPr lang="en-US" sz="2400" b="1" dirty="0"/>
                <a:t> et al., 2004; 2005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24316" y="5054110"/>
              <a:ext cx="1696392" cy="37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TT     CT      CC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8441997" y="3337998"/>
              <a:ext cx="2115853" cy="527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Striatal BPnd</a:t>
              </a:r>
            </a:p>
          </p:txBody>
        </p:sp>
        <p:pic>
          <p:nvPicPr>
            <p:cNvPr id="25" name="Content Placeholder 3"/>
            <p:cNvPicPr>
              <a:picLocks noChangeAspect="1"/>
            </p:cNvPicPr>
            <p:nvPr/>
          </p:nvPicPr>
          <p:blipFill rotWithShape="1">
            <a:blip r:embed="rId2"/>
            <a:srcRect l="8498" b="11280"/>
            <a:stretch/>
          </p:blipFill>
          <p:spPr>
            <a:xfrm>
              <a:off x="9796992" y="1904188"/>
              <a:ext cx="2304509" cy="320747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10545" y="2535365"/>
            <a:ext cx="210894" cy="338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61378" y="2286000"/>
            <a:ext cx="283182" cy="414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A5963-82A1-4EB1-98D5-1AABD679E1D5}"/>
              </a:ext>
            </a:extLst>
          </p:cNvPr>
          <p:cNvSpPr txBox="1"/>
          <p:nvPr/>
        </p:nvSpPr>
        <p:spPr>
          <a:xfrm>
            <a:off x="3931032" y="1505321"/>
            <a:ext cx="361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Limited to measuring signal only in striatum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1792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C957T SNP Affects Striatal D2/3 Receptor Availability (BPnd) in Humans as Measured with PET</a:t>
            </a:r>
          </a:p>
        </p:txBody>
      </p:sp>
    </p:spTree>
    <p:extLst>
      <p:ext uri="{BB962C8B-B14F-4D97-AF65-F5344CB8AC3E}">
        <p14:creationId xmlns:p14="http://schemas.microsoft.com/office/powerpoint/2010/main" val="20187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36849" y="1736692"/>
            <a:ext cx="4811951" cy="4359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0177" y="1799515"/>
            <a:ext cx="4503145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6" y="246108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baseline="30000" dirty="0"/>
              <a:t>18</a:t>
            </a:r>
            <a:r>
              <a:rPr lang="en-US" sz="3600" b="1" dirty="0"/>
              <a:t>F-Fallypride Measures Striatal </a:t>
            </a:r>
            <a:r>
              <a:rPr lang="en-US" sz="3600" b="1" i="1" dirty="0"/>
              <a:t>&amp; </a:t>
            </a:r>
            <a:r>
              <a:rPr lang="en-US" sz="3600" b="1" i="1" dirty="0" err="1"/>
              <a:t>Extrastriatal</a:t>
            </a:r>
            <a:r>
              <a:rPr lang="en-US" sz="3600" b="1" i="1" dirty="0"/>
              <a:t> </a:t>
            </a:r>
            <a:r>
              <a:rPr lang="en-US" sz="3600" b="1" dirty="0"/>
              <a:t>DA D2/3 Receptor Availability (BPnd)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19" y="2585066"/>
            <a:ext cx="4701897" cy="39738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25" b="1" dirty="0">
              <a:solidFill>
                <a:srgbClr val="00B050"/>
              </a:solidFill>
            </a:endParaRPr>
          </a:p>
          <a:p>
            <a:r>
              <a:rPr lang="en-US" sz="1800" b="1" dirty="0"/>
              <a:t>Can measure effects of DRD2 SNPs on D2/3 receptor availability outside striatum </a:t>
            </a:r>
          </a:p>
          <a:p>
            <a:r>
              <a:rPr lang="en-US" sz="1800" b="1" dirty="0"/>
              <a:t>Extend work of </a:t>
            </a:r>
            <a:r>
              <a:rPr lang="en-US" sz="1800" b="1" dirty="0" err="1"/>
              <a:t>Hirvonen</a:t>
            </a:r>
            <a:r>
              <a:rPr lang="en-US" sz="1800" b="1" dirty="0"/>
              <a:t> et al., 2004; 2005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5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70510" y="1629994"/>
            <a:ext cx="482768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831" indent="-173831">
              <a:buFont typeface="Arial" panose="020B0604020202020204" pitchFamily="34" charset="0"/>
              <a:buChar char="•"/>
            </a:pPr>
            <a:r>
              <a:rPr lang="en-US" sz="2100" b="1" dirty="0" err="1"/>
              <a:t>Fallypride</a:t>
            </a:r>
            <a:r>
              <a:rPr lang="en-US" sz="2100" b="1" dirty="0"/>
              <a:t>: DA D2/3 receptor antagonist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173831" indent="-173831">
              <a:buFont typeface="Arial" panose="020B0604020202020204" pitchFamily="34" charset="0"/>
              <a:buChar char="•"/>
            </a:pPr>
            <a:r>
              <a:rPr lang="en-US" sz="2025" b="1" dirty="0"/>
              <a:t>High affinity: Images DA receptor levels across the brain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60067" y="1824304"/>
            <a:ext cx="989792" cy="2215099"/>
            <a:chOff x="7538240" y="1256154"/>
            <a:chExt cx="1319723" cy="2953466"/>
          </a:xfrm>
        </p:grpSpPr>
        <p:grpSp>
          <p:nvGrpSpPr>
            <p:cNvPr id="6" name="Group 5"/>
            <p:cNvGrpSpPr/>
            <p:nvPr/>
          </p:nvGrpSpPr>
          <p:grpSpPr>
            <a:xfrm>
              <a:off x="7932776" y="1256154"/>
              <a:ext cx="925187" cy="2953466"/>
              <a:chOff x="7932776" y="1256154"/>
              <a:chExt cx="925187" cy="295346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77611" t="26416" r="8426" b="71856"/>
              <a:stretch/>
            </p:blipFill>
            <p:spPr>
              <a:xfrm rot="16200000">
                <a:off x="7300196" y="2590298"/>
                <a:ext cx="2891911" cy="223623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168961" y="3778733"/>
                <a:ext cx="5625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0%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32776" y="1256154"/>
                <a:ext cx="8233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100%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42305" y="2505180"/>
                <a:ext cx="692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50%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6624657" y="2417489"/>
              <a:ext cx="231961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Fallypride</a:t>
              </a:r>
              <a:r>
                <a:rPr lang="en-US" b="1" dirty="0">
                  <a:solidFill>
                    <a:schemeClr val="bg1"/>
                  </a:solidFill>
                </a:rPr>
                <a:t> Signal</a:t>
              </a:r>
            </a:p>
          </p:txBody>
        </p:sp>
      </p:grp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/>
          <a:srcRect l="29509" t="7368" r="53843" b="56495"/>
          <a:stretch/>
        </p:blipFill>
        <p:spPr>
          <a:xfrm rot="5400000">
            <a:off x="6659164" y="1473207"/>
            <a:ext cx="2126999" cy="2885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5296" t="9133" r="66862" b="54044"/>
          <a:stretch/>
        </p:blipFill>
        <p:spPr>
          <a:xfrm>
            <a:off x="5040216" y="4046225"/>
            <a:ext cx="1532668" cy="19770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4975" t="53935" r="66861" b="18867"/>
          <a:stretch/>
        </p:blipFill>
        <p:spPr>
          <a:xfrm>
            <a:off x="7155456" y="4046224"/>
            <a:ext cx="2088536" cy="19545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3200" y="49645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BPnd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1"/>
          <a:stretch/>
        </p:blipFill>
        <p:spPr>
          <a:xfrm>
            <a:off x="943641" y="3964447"/>
            <a:ext cx="1536962" cy="20266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2410" y="6076890"/>
            <a:ext cx="476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Work with David </a:t>
            </a:r>
            <a:r>
              <a:rPr lang="en-US" b="1" dirty="0" err="1"/>
              <a:t>Zald</a:t>
            </a:r>
            <a:r>
              <a:rPr lang="en-US" b="1" dirty="0"/>
              <a:t> &amp; Linh Dang @ Vanderbilt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1"/>
          <a:stretch/>
        </p:blipFill>
        <p:spPr>
          <a:xfrm>
            <a:off x="2532067" y="4093975"/>
            <a:ext cx="1176457" cy="182144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255969" y="4572000"/>
            <a:ext cx="1023898" cy="76190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44912" y="4683914"/>
            <a:ext cx="1253562" cy="76190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36850" y="6076890"/>
            <a:ext cx="450715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Measureable by </a:t>
            </a:r>
            <a:r>
              <a:rPr lang="en-US" sz="2000" b="1" dirty="0" err="1">
                <a:solidFill>
                  <a:srgbClr val="00B050"/>
                </a:solidFill>
              </a:rPr>
              <a:t>Hirvonen</a:t>
            </a:r>
            <a:r>
              <a:rPr lang="en-US" sz="2000" b="1" dirty="0">
                <a:solidFill>
                  <a:srgbClr val="00B050"/>
                </a:solidFill>
              </a:rPr>
              <a:t> et al.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09152" y="1757255"/>
            <a:ext cx="57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CB6694-1874-4D61-AB3A-3D0266420096}"/>
              </a:ext>
            </a:extLst>
          </p:cNvPr>
          <p:cNvSpPr/>
          <p:nvPr/>
        </p:nvSpPr>
        <p:spPr>
          <a:xfrm>
            <a:off x="5791200" y="6457890"/>
            <a:ext cx="221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Limited to striatum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46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4" grpId="0"/>
      <p:bldP spid="15" grpId="0"/>
      <p:bldP spid="16" grpId="0" animBg="1"/>
      <p:bldP spid="22" grpId="0" animBg="1"/>
      <p:bldP spid="23" grpId="0" animBg="1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32" y="4042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C957T SNP (rs6277) in DRD2 Affects D2/3 BPnd in Ventral Striatum (VS) &amp; Putamen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3358912"/>
            <a:ext cx="4418409" cy="2475219"/>
            <a:chOff x="2426816" y="3557708"/>
            <a:chExt cx="5891212" cy="3300292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4093914030"/>
                </p:ext>
              </p:extLst>
            </p:nvPr>
          </p:nvGraphicFramePr>
          <p:xfrm>
            <a:off x="2426816" y="3557708"/>
            <a:ext cx="2952750" cy="3300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667157102"/>
                </p:ext>
              </p:extLst>
            </p:nvPr>
          </p:nvGraphicFramePr>
          <p:xfrm>
            <a:off x="5403378" y="3557708"/>
            <a:ext cx="2914650" cy="3300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ight Brace 6"/>
            <p:cNvSpPr/>
            <p:nvPr/>
          </p:nvSpPr>
          <p:spPr>
            <a:xfrm rot="16200000">
              <a:off x="7440019" y="3973538"/>
              <a:ext cx="135468" cy="6470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5231" y="3972293"/>
              <a:ext cx="33598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</a:t>
              </a:r>
            </a:p>
          </p:txBody>
        </p:sp>
        <p:sp>
          <p:nvSpPr>
            <p:cNvPr id="9" name="Right Brace 8"/>
            <p:cNvSpPr/>
            <p:nvPr/>
          </p:nvSpPr>
          <p:spPr>
            <a:xfrm rot="16200000">
              <a:off x="6794495" y="4249816"/>
              <a:ext cx="124025" cy="65545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" name="Right Brace 9"/>
            <p:cNvSpPr/>
            <p:nvPr/>
          </p:nvSpPr>
          <p:spPr>
            <a:xfrm rot="16200000">
              <a:off x="3823471" y="4625406"/>
              <a:ext cx="115559" cy="69933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2356" y="4250087"/>
              <a:ext cx="3744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*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4423" y="4621319"/>
              <a:ext cx="3744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*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3229" y="3714631"/>
              <a:ext cx="502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**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 rot="16200000">
              <a:off x="7108083" y="3391549"/>
              <a:ext cx="143892" cy="13024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Right Brace 14"/>
            <p:cNvSpPr/>
            <p:nvPr/>
          </p:nvSpPr>
          <p:spPr>
            <a:xfrm rot="16200000">
              <a:off x="4195955" y="4007112"/>
              <a:ext cx="143892" cy="120556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0684" y="4209027"/>
              <a:ext cx="33598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92257" y="3358911"/>
            <a:ext cx="4364831" cy="2451713"/>
            <a:chOff x="2431578" y="288759"/>
            <a:chExt cx="5819775" cy="3268950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3814744038"/>
                </p:ext>
              </p:extLst>
            </p:nvPr>
          </p:nvGraphicFramePr>
          <p:xfrm>
            <a:off x="2431578" y="288759"/>
            <a:ext cx="2943225" cy="326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359149108"/>
                </p:ext>
              </p:extLst>
            </p:nvPr>
          </p:nvGraphicFramePr>
          <p:xfrm>
            <a:off x="5374803" y="288759"/>
            <a:ext cx="2876550" cy="326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Right Brace 19"/>
            <p:cNvSpPr/>
            <p:nvPr/>
          </p:nvSpPr>
          <p:spPr>
            <a:xfrm rot="16200000">
              <a:off x="3799682" y="702578"/>
              <a:ext cx="115559" cy="69933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Right Brace 20"/>
            <p:cNvSpPr/>
            <p:nvPr/>
          </p:nvSpPr>
          <p:spPr>
            <a:xfrm rot="16200000">
              <a:off x="6724471" y="760356"/>
              <a:ext cx="115559" cy="69933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5197" y="715628"/>
              <a:ext cx="502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**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74116" y="767694"/>
              <a:ext cx="502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**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 rot="16200000">
              <a:off x="4126310" y="124280"/>
              <a:ext cx="139725" cy="132917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81307" y="466340"/>
              <a:ext cx="502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**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 rot="16200000">
              <a:off x="7051539" y="235241"/>
              <a:ext cx="143892" cy="120556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97668" y="505282"/>
              <a:ext cx="33598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59024" y="5869847"/>
            <a:ext cx="946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**p&lt;0.01, *p&lt;0.05, #p&lt;0.10, controlling for age and sex</a:t>
            </a:r>
          </a:p>
        </p:txBody>
      </p:sp>
      <p:pic>
        <p:nvPicPr>
          <p:cNvPr id="33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 r="54976" b="58252"/>
          <a:stretch/>
        </p:blipFill>
        <p:spPr>
          <a:xfrm>
            <a:off x="152499" y="1295400"/>
            <a:ext cx="2130068" cy="1884989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 rotWithShape="1">
          <a:blip r:embed="rId7"/>
          <a:srcRect l="4363" t="4276" r="55962" b="59291"/>
          <a:stretch/>
        </p:blipFill>
        <p:spPr>
          <a:xfrm>
            <a:off x="6265238" y="1353726"/>
            <a:ext cx="1751586" cy="16290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05148" y="2952123"/>
            <a:ext cx="13501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Voxelwise</a:t>
            </a:r>
            <a:r>
              <a:rPr lang="en-US" sz="1350" b="1" dirty="0"/>
              <a:t> result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45380" y="3342243"/>
            <a:ext cx="4532820" cy="25559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/>
          <p:cNvSpPr txBox="1"/>
          <p:nvPr/>
        </p:nvSpPr>
        <p:spPr>
          <a:xfrm>
            <a:off x="2932697" y="6473045"/>
            <a:ext cx="3753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Smith et al., </a:t>
            </a:r>
            <a:r>
              <a:rPr lang="en-US" sz="1600" b="1" i="1" dirty="0"/>
              <a:t>Translational Psychiatry </a:t>
            </a:r>
            <a:r>
              <a:rPr lang="en-US" sz="1600" b="1" dirty="0"/>
              <a:t>2017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2386" y="1764249"/>
            <a:ext cx="1340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Caudate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Putamen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Ventral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Striatum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1580" y="1239448"/>
            <a:ext cx="1985932" cy="20127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01758" y="2970263"/>
            <a:ext cx="57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3009" y="2168256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=0.065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03009" y="2687834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R</a:t>
            </a:r>
            <a:r>
              <a:rPr lang="en-US" sz="2800" b="1" baseline="30000" dirty="0">
                <a:solidFill>
                  <a:srgbClr val="00B050"/>
                </a:solidFill>
              </a:rPr>
              <a:t>2</a:t>
            </a:r>
            <a:r>
              <a:rPr lang="en-US" sz="2800" b="1" dirty="0">
                <a:solidFill>
                  <a:srgbClr val="00B050"/>
                </a:solidFill>
              </a:rPr>
              <a:t>=0.185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0800" y="1155792"/>
            <a:ext cx="329619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No evidence for an effect on D2/3 receptors outside striatum</a:t>
            </a:r>
            <a:r>
              <a:rPr lang="en-US" i="1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2D500-4A67-4594-8876-58D74614682F}"/>
              </a:ext>
            </a:extLst>
          </p:cNvPr>
          <p:cNvSpPr txBox="1"/>
          <p:nvPr/>
        </p:nvSpPr>
        <p:spPr>
          <a:xfrm>
            <a:off x="2245380" y="5193268"/>
            <a:ext cx="453642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Confirmed </a:t>
            </a:r>
            <a:r>
              <a:rPr lang="en-US" b="1" dirty="0" err="1"/>
              <a:t>Hirvonen</a:t>
            </a:r>
            <a:r>
              <a:rPr lang="en-US" b="1" dirty="0"/>
              <a:t> et al., 2004; 2005 effects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0274" y="510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76602" y="510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92930" y="510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8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8" grpId="0" animBg="1"/>
      <p:bldP spid="41" grpId="0"/>
      <p:bldP spid="42" grpId="0" animBg="1"/>
      <p:bldP spid="35" grpId="0"/>
      <p:bldP spid="3" grpId="0"/>
      <p:bldP spid="40" grpId="0"/>
      <p:bldP spid="29" grpId="0" animBg="1"/>
      <p:bldP spid="30" grpId="0" animBg="1"/>
      <p:bldP spid="31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526072" y="-10777"/>
            <a:ext cx="22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Overview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16653" y="4041921"/>
            <a:ext cx="2651286" cy="2731142"/>
            <a:chOff x="8689140" y="3481262"/>
            <a:chExt cx="2054923" cy="205492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89140" y="3481262"/>
              <a:ext cx="2054923" cy="2054923"/>
            </a:xfrm>
            <a:prstGeom prst="rect">
              <a:avLst/>
            </a:prstGeom>
            <a:noFill/>
          </p:spPr>
        </p:pic>
        <p:grpSp>
          <p:nvGrpSpPr>
            <p:cNvPr id="34" name="Group 33"/>
            <p:cNvGrpSpPr/>
            <p:nvPr/>
          </p:nvGrpSpPr>
          <p:grpSpPr>
            <a:xfrm>
              <a:off x="9541496" y="4341398"/>
              <a:ext cx="1179992" cy="307777"/>
              <a:chOff x="-9189" y="4714414"/>
              <a:chExt cx="914400" cy="30777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4731763"/>
                <a:ext cx="619155" cy="2904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-9189" y="47144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Striatum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928267" y="3973927"/>
              <a:ext cx="443600" cy="301044"/>
              <a:chOff x="191287" y="3742655"/>
              <a:chExt cx="443600" cy="30104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91287" y="3742655"/>
                <a:ext cx="443599" cy="3010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FF"/>
                    </a:solidFill>
                  </a:rPr>
                  <a:t>PFC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1288" y="3746796"/>
                <a:ext cx="443599" cy="296902"/>
              </a:xfrm>
              <a:prstGeom prst="rect">
                <a:avLst/>
              </a:prstGeom>
              <a:noFill/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Rectangle 60"/>
          <p:cNvSpPr/>
          <p:nvPr/>
        </p:nvSpPr>
        <p:spPr>
          <a:xfrm>
            <a:off x="130885" y="687824"/>
            <a:ext cx="44252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AutoNum type="arabicParenR"/>
            </a:pPr>
            <a:r>
              <a:rPr lang="en-US" sz="2400" b="1" dirty="0">
                <a:solidFill>
                  <a:srgbClr val="00B050"/>
                </a:solidFill>
              </a:rPr>
              <a:t>Impulsive Choice (IC) </a:t>
            </a:r>
            <a:r>
              <a:rPr lang="en-US" sz="2400" b="1" dirty="0"/>
              <a:t>as an </a:t>
            </a:r>
            <a:r>
              <a:rPr lang="en-US" sz="2400" b="1" dirty="0" err="1"/>
              <a:t>endophenotype</a:t>
            </a:r>
            <a:r>
              <a:rPr lang="en-US" sz="2400" b="1" dirty="0"/>
              <a:t> for alcohol use disorders (AUDs).</a:t>
            </a:r>
          </a:p>
          <a:p>
            <a:pPr marL="55563" lvl="1"/>
            <a:endParaRPr lang="en-US" sz="1000" b="1" dirty="0"/>
          </a:p>
          <a:p>
            <a:pPr marL="0" lvl="1">
              <a:buNone/>
            </a:pPr>
            <a:r>
              <a:rPr lang="en-US" sz="2200" b="1" u="sng" dirty="0"/>
              <a:t>Individual Differences in Dopamine</a:t>
            </a:r>
          </a:p>
          <a:p>
            <a:pPr marL="342900" lvl="1" indent="-342900">
              <a:buNone/>
            </a:pPr>
            <a:r>
              <a:rPr lang="en-US" sz="2400" b="1" dirty="0"/>
              <a:t>2) </a:t>
            </a:r>
            <a:r>
              <a:rPr lang="en-US" sz="2400" b="1" dirty="0">
                <a:solidFill>
                  <a:srgbClr val="00B050"/>
                </a:solidFill>
              </a:rPr>
              <a:t>IC</a:t>
            </a:r>
            <a:r>
              <a:rPr lang="en-US" sz="2400" b="1" dirty="0"/>
              <a:t> affected by </a:t>
            </a:r>
            <a:r>
              <a:rPr lang="en-US" sz="2400" b="1" dirty="0">
                <a:solidFill>
                  <a:srgbClr val="0066FF"/>
                </a:solidFill>
              </a:rPr>
              <a:t>prefrontal</a:t>
            </a:r>
            <a:r>
              <a:rPr lang="en-US" sz="2400" b="1" dirty="0"/>
              <a:t> &amp; </a:t>
            </a:r>
            <a:r>
              <a:rPr lang="en-US" sz="2400" b="1" dirty="0">
                <a:solidFill>
                  <a:srgbClr val="FF0000"/>
                </a:solidFill>
              </a:rPr>
              <a:t>striatal</a:t>
            </a:r>
            <a:r>
              <a:rPr lang="en-US" sz="2400" b="1" dirty="0"/>
              <a:t> dopamine (DA).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sz="2400" b="1" dirty="0"/>
              <a:t>Genetic proxies of </a:t>
            </a:r>
            <a:r>
              <a:rPr lang="en-US" sz="2400" b="1" dirty="0">
                <a:solidFill>
                  <a:srgbClr val="0066FF"/>
                </a:solidFill>
              </a:rPr>
              <a:t>prefrontal</a:t>
            </a:r>
            <a:r>
              <a:rPr lang="en-US" sz="2400" b="1" dirty="0"/>
              <a:t> &amp; </a:t>
            </a:r>
            <a:r>
              <a:rPr lang="en-US" sz="2400" b="1" dirty="0">
                <a:solidFill>
                  <a:srgbClr val="FF0000"/>
                </a:solidFill>
              </a:rPr>
              <a:t>striatal</a:t>
            </a:r>
            <a:r>
              <a:rPr lang="en-US" sz="2400" b="1" dirty="0"/>
              <a:t> DA signaling.</a:t>
            </a:r>
          </a:p>
          <a:p>
            <a:pPr marL="171450" lvl="1"/>
            <a:r>
              <a:rPr lang="en-US" sz="2400" b="1" dirty="0"/>
              <a:t>Implications for sex and age differences in drug abuse.</a:t>
            </a:r>
          </a:p>
          <a:p>
            <a:pPr marL="55563" lvl="1" indent="0">
              <a:buNone/>
            </a:pPr>
            <a:endParaRPr lang="en-US" sz="1000" b="1" dirty="0"/>
          </a:p>
          <a:p>
            <a:pPr marL="0" lvl="1">
              <a:buNone/>
            </a:pPr>
            <a:r>
              <a:rPr lang="en-US" sz="2400" b="1" u="sng" dirty="0"/>
              <a:t>Future Research Directions</a:t>
            </a:r>
          </a:p>
          <a:p>
            <a:pPr marL="0" lvl="1">
              <a:buNone/>
            </a:pPr>
            <a:endParaRPr lang="en-US" sz="2400" b="1" u="sng" dirty="0"/>
          </a:p>
          <a:p>
            <a:pPr marL="0" lvl="1">
              <a:buNone/>
            </a:pPr>
            <a:endParaRPr lang="en-US" sz="2400" b="1" u="sng" dirty="0"/>
          </a:p>
          <a:p>
            <a:pPr marL="0" lvl="1">
              <a:buNone/>
            </a:pPr>
            <a:endParaRPr lang="en-US" sz="2400" b="1" u="sng" dirty="0"/>
          </a:p>
          <a:p>
            <a:pPr marL="0" lvl="1">
              <a:buNone/>
            </a:pPr>
            <a:endParaRPr lang="en-US" sz="1200" b="1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Developing a model.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964" y="3635903"/>
            <a:ext cx="174893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Impulsive Choice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94488" y="1436564"/>
            <a:ext cx="146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Inconsistent GWAS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Studies</a:t>
            </a:r>
          </a:p>
        </p:txBody>
      </p:sp>
      <p:sp>
        <p:nvSpPr>
          <p:cNvPr id="90" name="Isosceles Triangle 89"/>
          <p:cNvSpPr/>
          <p:nvPr/>
        </p:nvSpPr>
        <p:spPr>
          <a:xfrm>
            <a:off x="5425913" y="1365568"/>
            <a:ext cx="3032287" cy="2125571"/>
          </a:xfrm>
          <a:prstGeom prst="triangl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225972" y="2521968"/>
            <a:ext cx="15632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AF17B3"/>
                </a:solidFill>
              </a:rPr>
              <a:t>Dopamine</a:t>
            </a:r>
            <a:endParaRPr lang="en-US" sz="2500" dirty="0"/>
          </a:p>
        </p:txBody>
      </p:sp>
      <p:cxnSp>
        <p:nvCxnSpPr>
          <p:cNvPr id="96" name="Straight Connector 95"/>
          <p:cNvCxnSpPr/>
          <p:nvPr/>
        </p:nvCxnSpPr>
        <p:spPr>
          <a:xfrm flipH="1" flipV="1">
            <a:off x="6378867" y="3497768"/>
            <a:ext cx="1319867" cy="7432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616653" y="1365568"/>
            <a:ext cx="1325685" cy="1886781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600964" y="3230894"/>
            <a:ext cx="1753038" cy="387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endophenotype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4529026"/>
            <a:ext cx="1131469" cy="532863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8011506" y="386678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fMRI</a:t>
            </a:r>
          </a:p>
          <a:p>
            <a:r>
              <a:rPr lang="en-US" sz="2200" b="1" dirty="0"/>
              <a:t>PET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6978234" y="3010050"/>
            <a:ext cx="13271" cy="97543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857590" y="2270876"/>
            <a:ext cx="125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Heritability</a:t>
            </a:r>
            <a:r>
              <a:rPr lang="en-US" sz="1600" b="1" dirty="0"/>
              <a:t>:</a:t>
            </a:r>
          </a:p>
          <a:p>
            <a:pPr algn="ctr"/>
            <a:r>
              <a:rPr lang="en-US" sz="2000" b="1" dirty="0"/>
              <a:t>0.3-0.7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39348" y="3915094"/>
            <a:ext cx="12534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B050"/>
                </a:solidFill>
              </a:rPr>
              <a:t>Heritability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algn="ctr"/>
            <a:r>
              <a:rPr lang="en-US" sz="2000" b="1" dirty="0"/>
              <a:t>0.3-0.5</a:t>
            </a:r>
          </a:p>
        </p:txBody>
      </p:sp>
      <p:cxnSp>
        <p:nvCxnSpPr>
          <p:cNvPr id="109" name="Straight Connector 108"/>
          <p:cNvCxnSpPr>
            <a:cxnSpLocks/>
            <a:stCxn id="90" idx="0"/>
          </p:cNvCxnSpPr>
          <p:nvPr/>
        </p:nvCxnSpPr>
        <p:spPr>
          <a:xfrm>
            <a:off x="6942057" y="1365568"/>
            <a:ext cx="1516143" cy="2125571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6934200" y="1365568"/>
            <a:ext cx="1476621" cy="2063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79304" y="5105400"/>
            <a:ext cx="491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2400" b="1" dirty="0"/>
              <a:t>Combining knowledge of </a:t>
            </a:r>
            <a:r>
              <a:rPr lang="en-US" sz="2400" b="1" dirty="0">
                <a:solidFill>
                  <a:srgbClr val="0066FF"/>
                </a:solidFill>
              </a:rPr>
              <a:t>prefrontal</a:t>
            </a:r>
            <a:r>
              <a:rPr lang="en-US" sz="2400" b="1" dirty="0"/>
              <a:t> &amp; </a:t>
            </a:r>
            <a:r>
              <a:rPr lang="en-US" sz="2400" b="1" dirty="0">
                <a:solidFill>
                  <a:srgbClr val="FF0000"/>
                </a:solidFill>
              </a:rPr>
              <a:t>striatal </a:t>
            </a:r>
            <a:r>
              <a:rPr lang="en-US" sz="2400" b="1" dirty="0"/>
              <a:t>DA and their modulation to predict </a:t>
            </a:r>
            <a:r>
              <a:rPr lang="en-US" sz="2400" b="1" dirty="0">
                <a:solidFill>
                  <a:srgbClr val="00B050"/>
                </a:solidFill>
              </a:rPr>
              <a:t>IC</a:t>
            </a:r>
            <a:r>
              <a:rPr lang="en-US" sz="2400" b="1" dirty="0"/>
              <a:t>, drug abuse risk.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8295" y="939605"/>
            <a:ext cx="4038601" cy="507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Drug Abuse/Addiction Risk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7000" y="5776713"/>
            <a:ext cx="34976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 err="1"/>
              <a:t>Fronto</a:t>
            </a:r>
            <a:r>
              <a:rPr lang="en-US" b="1" i="1" u="sng" dirty="0"/>
              <a:t>-striatal Loops</a:t>
            </a:r>
          </a:p>
          <a:p>
            <a:pPr algn="ctr"/>
            <a:r>
              <a:rPr lang="en-US" b="1" i="1" dirty="0"/>
              <a:t>Critical for reward-driven behavior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489" y="4163939"/>
            <a:ext cx="1292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FF"/>
                </a:solidFill>
              </a:rPr>
              <a:t>Goal </a:t>
            </a:r>
          </a:p>
          <a:p>
            <a:pPr algn="ctr"/>
            <a:r>
              <a:rPr lang="en-US" sz="1600" b="1" dirty="0">
                <a:solidFill>
                  <a:srgbClr val="0066FF"/>
                </a:solidFill>
              </a:rPr>
              <a:t>maintenance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0532" y="4897265"/>
            <a:ext cx="831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Reward</a:t>
            </a:r>
          </a:p>
        </p:txBody>
      </p:sp>
      <p:sp>
        <p:nvSpPr>
          <p:cNvPr id="44" name="Curved Left Arrow 43"/>
          <p:cNvSpPr/>
          <p:nvPr/>
        </p:nvSpPr>
        <p:spPr>
          <a:xfrm rot="18218297">
            <a:off x="6610162" y="4721812"/>
            <a:ext cx="221770" cy="504181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Left Arrow 44"/>
          <p:cNvSpPr/>
          <p:nvPr/>
        </p:nvSpPr>
        <p:spPr>
          <a:xfrm rot="7510212">
            <a:off x="6359692" y="5019885"/>
            <a:ext cx="254416" cy="58439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9CFFEB-A724-4634-8139-5D50C0B9D3D2}"/>
              </a:ext>
            </a:extLst>
          </p:cNvPr>
          <p:cNvSpPr/>
          <p:nvPr/>
        </p:nvSpPr>
        <p:spPr>
          <a:xfrm>
            <a:off x="5638800" y="4267200"/>
            <a:ext cx="2780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B050"/>
                </a:solidFill>
              </a:rPr>
              <a:t>Endophenotype</a:t>
            </a:r>
            <a:r>
              <a:rPr lang="en-US" sz="2400" b="1" dirty="0">
                <a:solidFill>
                  <a:srgbClr val="00B050"/>
                </a:solidFill>
              </a:rPr>
              <a:t>: manifestation of underlying disease liability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8734" y="3252349"/>
            <a:ext cx="136906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genetics</a:t>
            </a:r>
          </a:p>
        </p:txBody>
      </p:sp>
    </p:spTree>
    <p:extLst>
      <p:ext uri="{BB962C8B-B14F-4D97-AF65-F5344CB8AC3E}">
        <p14:creationId xmlns:p14="http://schemas.microsoft.com/office/powerpoint/2010/main" val="27145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9" grpId="0"/>
      <p:bldP spid="90" grpId="0" animBg="1"/>
      <p:bldP spid="94" grpId="0"/>
      <p:bldP spid="43" grpId="0" animBg="1"/>
      <p:bldP spid="102" grpId="0"/>
      <p:bldP spid="106" grpId="0"/>
      <p:bldP spid="107" grpId="0"/>
      <p:bldP spid="111" grpId="0"/>
      <p:bldP spid="4" grpId="0" animBg="1"/>
      <p:bldP spid="40" grpId="0" animBg="1"/>
      <p:bldP spid="9" grpId="0"/>
      <p:bldP spid="42" grpId="0"/>
      <p:bldP spid="44" grpId="0" animBg="1"/>
      <p:bldP spid="45" grpId="0" animBg="1"/>
      <p:bldP spid="46" grpId="0"/>
      <p:bldP spid="46" grpId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61796" y="58543"/>
            <a:ext cx="2000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Next Steps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7860" y="4947631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AutoNum type="arabicParenR"/>
            </a:pPr>
            <a:r>
              <a:rPr lang="en-US" sz="2400" b="1" dirty="0"/>
              <a:t>Is C957T C allele associated with increased impulsivity?</a:t>
            </a:r>
          </a:p>
          <a:p>
            <a:pPr lvl="1" indent="-457200">
              <a:buAutoNum type="arabicParenR"/>
            </a:pPr>
            <a:r>
              <a:rPr lang="en-US" sz="2400" b="1" dirty="0"/>
              <a:t>Drug abuse risk? Explained by effects on impulsive choice?</a:t>
            </a:r>
          </a:p>
          <a:p>
            <a:pPr lvl="1" indent="-457200">
              <a:buAutoNum type="arabicParenR"/>
            </a:pPr>
            <a:r>
              <a:rPr lang="en-US" sz="2400" b="1" dirty="0"/>
              <a:t>Are its effects age or sex-dependent? </a:t>
            </a:r>
          </a:p>
          <a:p>
            <a:pPr marL="0" lvl="1"/>
            <a:r>
              <a:rPr lang="en-US" sz="2400" b="1" dirty="0"/>
              <a:t>      </a:t>
            </a:r>
            <a:r>
              <a:rPr lang="en-US" sz="2400" dirty="0" err="1"/>
              <a:t>Swagell</a:t>
            </a:r>
            <a:r>
              <a:rPr lang="en-US" sz="2400" dirty="0"/>
              <a:t> et al., 2012: CC associates w/ alcohol dependence in males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FD8D8435-D99E-4893-989B-C095B33A6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41" b="76759"/>
          <a:stretch/>
        </p:blipFill>
        <p:spPr>
          <a:xfrm>
            <a:off x="1969190" y="1309407"/>
            <a:ext cx="2218523" cy="1234288"/>
          </a:xfrm>
          <a:prstGeom prst="rect">
            <a:avLst/>
          </a:prstGeom>
        </p:spPr>
      </p:pic>
      <p:sp>
        <p:nvSpPr>
          <p:cNvPr id="54" name="Isosceles Triangle 53"/>
          <p:cNvSpPr/>
          <p:nvPr/>
        </p:nvSpPr>
        <p:spPr>
          <a:xfrm>
            <a:off x="3688902" y="1816467"/>
            <a:ext cx="3560594" cy="2401070"/>
          </a:xfrm>
          <a:prstGeom prst="triangl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4378898" y="4217537"/>
            <a:ext cx="1907287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0"/>
            <a:endCxn id="54" idx="2"/>
          </p:cNvCxnSpPr>
          <p:nvPr/>
        </p:nvCxnSpPr>
        <p:spPr>
          <a:xfrm flipH="1">
            <a:off x="3688902" y="1816467"/>
            <a:ext cx="1780297" cy="24010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4" idx="0"/>
            <a:endCxn id="60" idx="0"/>
          </p:cNvCxnSpPr>
          <p:nvPr/>
        </p:nvCxnSpPr>
        <p:spPr>
          <a:xfrm>
            <a:off x="5469199" y="1816467"/>
            <a:ext cx="0" cy="12282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652184" y="3044689"/>
            <a:ext cx="1634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AF17B3"/>
                </a:solidFill>
              </a:rPr>
              <a:t>Low D2/3 availability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166654" y="3835314"/>
            <a:ext cx="157729" cy="111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86185" y="3948753"/>
            <a:ext cx="1714815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genetics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3556" y="2912406"/>
            <a:ext cx="1423098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C957T CC ?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61549" y="3844110"/>
            <a:ext cx="376954" cy="184176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688901" y="1806465"/>
            <a:ext cx="1780297" cy="24010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85999" y="3864114"/>
            <a:ext cx="2075549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Impulsive Choice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</a:rPr>
              <a:t>Endophenotype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2340609">
            <a:off x="3960865" y="2427863"/>
            <a:ext cx="1061767" cy="5759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573440" y="1519076"/>
            <a:ext cx="1845999" cy="477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Drug Abuse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8240" y="940075"/>
            <a:ext cx="94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Control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4515" y="734241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Drug</a:t>
            </a:r>
          </a:p>
          <a:p>
            <a:pPr algn="ctr"/>
            <a:r>
              <a:rPr lang="en-US" b="1" dirty="0"/>
              <a:t>Abuser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D8439E-B411-44B2-B0E3-01BE010BC49E}"/>
              </a:ext>
            </a:extLst>
          </p:cNvPr>
          <p:cNvGrpSpPr/>
          <p:nvPr/>
        </p:nvGrpSpPr>
        <p:grpSpPr>
          <a:xfrm>
            <a:off x="2112163" y="2554190"/>
            <a:ext cx="2075550" cy="682924"/>
            <a:chOff x="1395061" y="2401790"/>
            <a:chExt cx="2075550" cy="682924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961117AF-DBA1-4A81-898E-0791C6EEBD45}"/>
                </a:ext>
              </a:extLst>
            </p:cNvPr>
            <p:cNvSpPr/>
            <p:nvPr/>
          </p:nvSpPr>
          <p:spPr>
            <a:xfrm rot="5400000" flipH="1">
              <a:off x="2091374" y="1705477"/>
              <a:ext cx="682924" cy="207555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55F111-97A9-4632-AB53-EC48D301315A}"/>
                </a:ext>
              </a:extLst>
            </p:cNvPr>
            <p:cNvSpPr txBox="1"/>
            <p:nvPr/>
          </p:nvSpPr>
          <p:spPr>
            <a:xfrm>
              <a:off x="1395061" y="2623049"/>
              <a:ext cx="82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D2/3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64EA17-4E58-413C-B183-E4E02462629D}"/>
              </a:ext>
            </a:extLst>
          </p:cNvPr>
          <p:cNvSpPr txBox="1"/>
          <p:nvPr/>
        </p:nvSpPr>
        <p:spPr>
          <a:xfrm>
            <a:off x="241633" y="1703742"/>
            <a:ext cx="174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/>
              <a:t>From</a:t>
            </a:r>
          </a:p>
          <a:p>
            <a:pPr algn="ctr"/>
            <a:r>
              <a:rPr lang="en-US" sz="1600" b="1" i="1" dirty="0"/>
              <a:t>Volkow et al, 2004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86AA3-05F7-4149-BD77-91C62642ADEB}"/>
              </a:ext>
            </a:extLst>
          </p:cNvPr>
          <p:cNvSpPr/>
          <p:nvPr/>
        </p:nvSpPr>
        <p:spPr>
          <a:xfrm>
            <a:off x="3465366" y="3180546"/>
            <a:ext cx="5245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CC</a:t>
            </a:r>
            <a:endParaRPr lang="en-US" sz="25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1B6F3D-D5A3-4396-A384-F502C9C64F7F}"/>
              </a:ext>
            </a:extLst>
          </p:cNvPr>
          <p:cNvSpPr/>
          <p:nvPr/>
        </p:nvSpPr>
        <p:spPr>
          <a:xfrm>
            <a:off x="2173532" y="3180546"/>
            <a:ext cx="5059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TT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13" y="938587"/>
            <a:ext cx="6073817" cy="4280322"/>
          </a:xfrm>
        </p:spPr>
        <p:txBody>
          <a:bodyPr>
            <a:normAutofit/>
          </a:bodyPr>
          <a:lstStyle/>
          <a:p>
            <a:r>
              <a:rPr lang="en-US" sz="3000" b="1" dirty="0"/>
              <a:t>Low DA synthesis in putamen is associated with high ICR </a:t>
            </a:r>
            <a:r>
              <a:rPr lang="en-US" sz="2800" b="1" dirty="0"/>
              <a:t>(controlling for COMT genotype)</a:t>
            </a:r>
          </a:p>
          <a:p>
            <a:r>
              <a:rPr lang="en-US" sz="2800" b="1" dirty="0"/>
              <a:t>C957T C allele associated with low D2/3 receptor availability in striatum</a:t>
            </a:r>
          </a:p>
          <a:p>
            <a:r>
              <a:rPr lang="en-US" sz="2800" b="1" dirty="0"/>
              <a:t>Age-related declines in D2/3 receptor availability vary by brain region              (Smith et al., 2017 </a:t>
            </a:r>
            <a:r>
              <a:rPr lang="en-US" sz="2800" b="1" i="1" dirty="0"/>
              <a:t>JCBFM</a:t>
            </a:r>
            <a:r>
              <a:rPr lang="en-US" sz="2800" b="1" dirty="0"/>
              <a:t>) </a:t>
            </a:r>
          </a:p>
          <a:p>
            <a:endParaRPr lang="en-US" sz="2800" b="1" dirty="0"/>
          </a:p>
          <a:p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3229" y="4969119"/>
            <a:ext cx="4463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ICR(striatal DA)=-(m*age)</a:t>
            </a:r>
            <a:r>
              <a:rPr lang="en-US" sz="2800" b="1" dirty="0" err="1"/>
              <a:t>y+c</a:t>
            </a:r>
            <a:r>
              <a:rPr lang="en-US" sz="2800" b="1" dirty="0"/>
              <a:t> </a:t>
            </a:r>
          </a:p>
          <a:p>
            <a:endParaRPr lang="en-US" sz="1200" b="1" dirty="0"/>
          </a:p>
          <a:p>
            <a:pPr algn="ctr"/>
            <a:r>
              <a:rPr lang="en-US" sz="2000" b="1" dirty="0"/>
              <a:t>Linear, where y=</a:t>
            </a:r>
            <a:r>
              <a:rPr lang="en-US" sz="2000" b="1" dirty="0">
                <a:solidFill>
                  <a:srgbClr val="FF0000"/>
                </a:solidFill>
              </a:rPr>
              <a:t>C957T </a:t>
            </a:r>
            <a:r>
              <a:rPr lang="en-US" sz="2000" b="1" dirty="0"/>
              <a:t>genotype</a:t>
            </a:r>
          </a:p>
          <a:p>
            <a:pPr algn="ctr"/>
            <a:r>
              <a:rPr lang="en-US" sz="2000" b="1" dirty="0"/>
              <a:t>m (slope) depends on brain region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720" y="-1619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Summary: </a:t>
            </a:r>
            <a:r>
              <a:rPr lang="en-US" b="1" dirty="0">
                <a:solidFill>
                  <a:srgbClr val="FF0000"/>
                </a:solidFill>
              </a:rPr>
              <a:t>Striatal DA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07255" y="645631"/>
            <a:ext cx="3041507" cy="4040620"/>
            <a:chOff x="6096000" y="1171575"/>
            <a:chExt cx="2590800" cy="3238500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171575"/>
              <a:ext cx="2276475" cy="3238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96000" y="12001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05800" y="12001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192845" y="4559314"/>
            <a:ext cx="1251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η</a:t>
            </a:r>
            <a:r>
              <a:rPr lang="en-US" sz="2400" b="1" baseline="30000" dirty="0"/>
              <a:t>2</a:t>
            </a:r>
            <a:r>
              <a:rPr lang="en-US" sz="2400" b="1" dirty="0"/>
              <a:t>=0.27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89224" y="4074557"/>
            <a:ext cx="2725483" cy="2699606"/>
            <a:chOff x="4176295" y="2451628"/>
            <a:chExt cx="1896823" cy="1729381"/>
          </a:xfrm>
        </p:grpSpPr>
        <p:grpSp>
          <p:nvGrpSpPr>
            <p:cNvPr id="12" name="Group 11"/>
            <p:cNvGrpSpPr/>
            <p:nvPr/>
          </p:nvGrpSpPr>
          <p:grpSpPr>
            <a:xfrm>
              <a:off x="4496018" y="3812489"/>
              <a:ext cx="1577100" cy="368520"/>
              <a:chOff x="2514599" y="5185445"/>
              <a:chExt cx="4822171" cy="1141228"/>
            </a:xfrm>
          </p:grpSpPr>
          <p:sp>
            <p:nvSpPr>
              <p:cNvPr id="13" name="Right Triangle 12"/>
              <p:cNvSpPr/>
              <p:nvPr/>
            </p:nvSpPr>
            <p:spPr>
              <a:xfrm rot="16200000">
                <a:off x="4363192" y="3336852"/>
                <a:ext cx="1104078" cy="4801263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41736" y="5605118"/>
                <a:ext cx="2395034" cy="721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Striatal DA</a:t>
                </a: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4812807" y="2700838"/>
              <a:ext cx="1036307" cy="71414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4724618" y="2451628"/>
              <a:ext cx="1327033" cy="1150443"/>
              <a:chOff x="6477000" y="2305757"/>
              <a:chExt cx="1327033" cy="115044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477000" y="2305757"/>
                <a:ext cx="0" cy="1148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6477000" y="3455100"/>
                <a:ext cx="1327033" cy="11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 rot="16200000">
              <a:off x="3809923" y="2828336"/>
              <a:ext cx="1302841" cy="57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Impulsivity </a:t>
              </a:r>
            </a:p>
            <a:p>
              <a:pPr algn="ctr"/>
              <a:r>
                <a:rPr lang="en-US" sz="2000" b="1" dirty="0"/>
                <a:t>(ICR, trait)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6392" y="3370693"/>
              <a:ext cx="1239502" cy="256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C957T as proxy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44861" y="586313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4340" y="5881974"/>
            <a:ext cx="493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2218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-36538" y="-588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Integrating Modulators of PFC and Striatal DA to Understand Impulsivity and Addiction Risk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946765" y="1196035"/>
            <a:ext cx="2197608" cy="2033533"/>
            <a:chOff x="5400947" y="1543028"/>
            <a:chExt cx="2197608" cy="1722047"/>
          </a:xfrm>
        </p:grpSpPr>
        <p:grpSp>
          <p:nvGrpSpPr>
            <p:cNvPr id="67" name="Group 66"/>
            <p:cNvGrpSpPr/>
            <p:nvPr/>
          </p:nvGrpSpPr>
          <p:grpSpPr>
            <a:xfrm>
              <a:off x="5967457" y="2819156"/>
              <a:ext cx="1631098" cy="445919"/>
              <a:chOff x="2514601" y="4985094"/>
              <a:chExt cx="4987278" cy="1380919"/>
            </a:xfrm>
          </p:grpSpPr>
          <p:sp>
            <p:nvSpPr>
              <p:cNvPr id="73" name="Right Triangle 72"/>
              <p:cNvSpPr/>
              <p:nvPr/>
            </p:nvSpPr>
            <p:spPr>
              <a:xfrm rot="16200000">
                <a:off x="4341676" y="3158019"/>
                <a:ext cx="1109909" cy="4764060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504983" y="5412891"/>
                <a:ext cx="2996896" cy="953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Striatal DA</a:t>
                </a:r>
              </a:p>
            </p:txBody>
          </p:sp>
        </p:grpSp>
        <p:cxnSp>
          <p:nvCxnSpPr>
            <p:cNvPr id="68" name="Straight Connector 67"/>
            <p:cNvCxnSpPr>
              <a:cxnSpLocks/>
            </p:cNvCxnSpPr>
            <p:nvPr/>
          </p:nvCxnSpPr>
          <p:spPr>
            <a:xfrm>
              <a:off x="6226550" y="1779069"/>
              <a:ext cx="1181485" cy="76411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6114005" y="1570226"/>
              <a:ext cx="1411546" cy="1207213"/>
              <a:chOff x="6471148" y="2305757"/>
              <a:chExt cx="1411546" cy="120721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477000" y="2305757"/>
                <a:ext cx="0" cy="11994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flipH="1">
                <a:off x="6471148" y="3512970"/>
                <a:ext cx="141154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 rot="16200000">
              <a:off x="5088080" y="1855895"/>
              <a:ext cx="13028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Impulsivity </a:t>
              </a:r>
            </a:p>
            <a:p>
              <a:pPr algn="ctr"/>
              <a:r>
                <a:rPr lang="en-US" b="1" dirty="0"/>
                <a:t>(ICR, trait) 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3638" y="1469864"/>
            <a:ext cx="1491362" cy="1730536"/>
            <a:chOff x="2514601" y="2362200"/>
            <a:chExt cx="3710484" cy="4070152"/>
          </a:xfrm>
        </p:grpSpPr>
        <p:sp>
          <p:nvSpPr>
            <p:cNvPr id="76" name="Freeform 75"/>
            <p:cNvSpPr/>
            <p:nvPr/>
          </p:nvSpPr>
          <p:spPr>
            <a:xfrm>
              <a:off x="2514603" y="2362200"/>
              <a:ext cx="3710482" cy="3222831"/>
            </a:xfrm>
            <a:custGeom>
              <a:avLst/>
              <a:gdLst>
                <a:gd name="connsiteX0" fmla="*/ 0 w 2167467"/>
                <a:gd name="connsiteY0" fmla="*/ 1975556 h 1975556"/>
                <a:gd name="connsiteX1" fmla="*/ 1083733 w 2167467"/>
                <a:gd name="connsiteY1" fmla="*/ 0 h 1975556"/>
                <a:gd name="connsiteX2" fmla="*/ 2167467 w 2167467"/>
                <a:gd name="connsiteY2" fmla="*/ 1975556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7467" h="1975556">
                  <a:moveTo>
                    <a:pt x="0" y="1975556"/>
                  </a:moveTo>
                  <a:cubicBezTo>
                    <a:pt x="361244" y="987778"/>
                    <a:pt x="722489" y="0"/>
                    <a:pt x="1083733" y="0"/>
                  </a:cubicBezTo>
                  <a:cubicBezTo>
                    <a:pt x="1444977" y="0"/>
                    <a:pt x="1806222" y="987778"/>
                    <a:pt x="2167467" y="1975556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ight Triangle 78"/>
            <p:cNvSpPr/>
            <p:nvPr/>
          </p:nvSpPr>
          <p:spPr>
            <a:xfrm rot="16200000">
              <a:off x="3672696" y="4024938"/>
              <a:ext cx="1070100" cy="338629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29242" y="5633892"/>
              <a:ext cx="1777642" cy="798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42963" y="1095569"/>
            <a:ext cx="1735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Low ICR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D039E2-599F-43A9-B815-65E70769EE11}"/>
              </a:ext>
            </a:extLst>
          </p:cNvPr>
          <p:cNvSpPr/>
          <p:nvPr/>
        </p:nvSpPr>
        <p:spPr>
          <a:xfrm>
            <a:off x="0" y="5885876"/>
            <a:ext cx="9039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AutoNum type="arabicParenR"/>
            </a:pPr>
            <a:r>
              <a:rPr lang="en-US" sz="2700" b="1" dirty="0"/>
              <a:t>How do PFC and striatal DA interact to affect impulsivity?</a:t>
            </a:r>
          </a:p>
          <a:p>
            <a:pPr lvl="1" indent="-457200">
              <a:buFontTx/>
              <a:buAutoNum type="arabicParenR"/>
            </a:pPr>
            <a:r>
              <a:rPr lang="en-US" sz="2700" b="1" dirty="0"/>
              <a:t>How does age/development influence these relationships?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5AAE90-6B2E-4D12-80C7-E8BF37BE4F82}"/>
              </a:ext>
            </a:extLst>
          </p:cNvPr>
          <p:cNvSpPr txBox="1"/>
          <p:nvPr/>
        </p:nvSpPr>
        <p:spPr>
          <a:xfrm>
            <a:off x="746453" y="2428801"/>
            <a:ext cx="843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COMT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13EFB2-BA20-4178-85D0-7B631A7CA0E0}"/>
              </a:ext>
            </a:extLst>
          </p:cNvPr>
          <p:cNvSpPr/>
          <p:nvPr/>
        </p:nvSpPr>
        <p:spPr>
          <a:xfrm>
            <a:off x="3949821" y="2276098"/>
            <a:ext cx="89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C957T </a:t>
            </a:r>
            <a:endParaRPr lang="en-US" sz="2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91973F8-9FB7-4DCF-A345-4EE1790D3E7A}"/>
              </a:ext>
            </a:extLst>
          </p:cNvPr>
          <p:cNvSpPr/>
          <p:nvPr/>
        </p:nvSpPr>
        <p:spPr>
          <a:xfrm rot="5400000">
            <a:off x="2456982" y="2528920"/>
            <a:ext cx="474978" cy="1227274"/>
          </a:xfrm>
          <a:prstGeom prst="righ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E77F88-45E5-4E55-A11A-CFB79439F473}"/>
              </a:ext>
            </a:extLst>
          </p:cNvPr>
          <p:cNvGrpSpPr/>
          <p:nvPr/>
        </p:nvGrpSpPr>
        <p:grpSpPr>
          <a:xfrm>
            <a:off x="1116714" y="5272101"/>
            <a:ext cx="2733460" cy="516918"/>
            <a:chOff x="413637" y="4984918"/>
            <a:chExt cx="1606056" cy="516918"/>
          </a:xfrm>
        </p:grpSpPr>
        <p:sp>
          <p:nvSpPr>
            <p:cNvPr id="93" name="Right Triangle 92">
              <a:extLst>
                <a:ext uri="{FF2B5EF4-FFF2-40B4-BE49-F238E27FC236}">
                  <a16:creationId xmlns:a16="http://schemas.microsoft.com/office/drawing/2014/main" id="{4C8E4D2C-2665-4F00-B684-800322278A1D}"/>
                </a:ext>
              </a:extLst>
            </p:cNvPr>
            <p:cNvSpPr/>
            <p:nvPr/>
          </p:nvSpPr>
          <p:spPr>
            <a:xfrm rot="16200000">
              <a:off x="866675" y="4531880"/>
              <a:ext cx="454982" cy="1361058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FB5B7F-EB05-43EC-87AB-ED5B078CB5B9}"/>
                </a:ext>
              </a:extLst>
            </p:cNvPr>
            <p:cNvSpPr txBox="1"/>
            <p:nvPr/>
          </p:nvSpPr>
          <p:spPr>
            <a:xfrm>
              <a:off x="1462361" y="5040171"/>
              <a:ext cx="55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</a:t>
              </a:r>
            </a:p>
          </p:txBody>
        </p:sp>
      </p:grpSp>
      <p:sp>
        <p:nvSpPr>
          <p:cNvPr id="98" name="Freeform 75">
            <a:extLst>
              <a:ext uri="{FF2B5EF4-FFF2-40B4-BE49-F238E27FC236}">
                <a16:creationId xmlns:a16="http://schemas.microsoft.com/office/drawing/2014/main" id="{E974C4C7-E7C4-4351-AA53-045FF7F99312}"/>
              </a:ext>
            </a:extLst>
          </p:cNvPr>
          <p:cNvSpPr/>
          <p:nvPr/>
        </p:nvSpPr>
        <p:spPr>
          <a:xfrm>
            <a:off x="914400" y="3411635"/>
            <a:ext cx="1491361" cy="1829349"/>
          </a:xfrm>
          <a:custGeom>
            <a:avLst/>
            <a:gdLst>
              <a:gd name="connsiteX0" fmla="*/ 0 w 2167467"/>
              <a:gd name="connsiteY0" fmla="*/ 1975556 h 1975556"/>
              <a:gd name="connsiteX1" fmla="*/ 1083733 w 2167467"/>
              <a:gd name="connsiteY1" fmla="*/ 0 h 1975556"/>
              <a:gd name="connsiteX2" fmla="*/ 2167467 w 2167467"/>
              <a:gd name="connsiteY2" fmla="*/ 197555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7467" h="1975556">
                <a:moveTo>
                  <a:pt x="0" y="1975556"/>
                </a:moveTo>
                <a:cubicBezTo>
                  <a:pt x="361244" y="987778"/>
                  <a:pt x="722489" y="0"/>
                  <a:pt x="1083733" y="0"/>
                </a:cubicBezTo>
                <a:cubicBezTo>
                  <a:pt x="1444977" y="0"/>
                  <a:pt x="1806222" y="987778"/>
                  <a:pt x="2167467" y="1975556"/>
                </a:cubicBezTo>
              </a:path>
            </a:pathLst>
          </a:custGeom>
          <a:ln w="508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F9D1E65-BD66-4448-A718-2CD39F7CE486}"/>
              </a:ext>
            </a:extLst>
          </p:cNvPr>
          <p:cNvCxnSpPr>
            <a:cxnSpLocks/>
          </p:cNvCxnSpPr>
          <p:nvPr/>
        </p:nvCxnSpPr>
        <p:spPr>
          <a:xfrm>
            <a:off x="2223039" y="3733800"/>
            <a:ext cx="1714421" cy="131920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9AF571-FE0F-4E66-9424-039518EF7D20}"/>
              </a:ext>
            </a:extLst>
          </p:cNvPr>
          <p:cNvSpPr/>
          <p:nvPr/>
        </p:nvSpPr>
        <p:spPr>
          <a:xfrm>
            <a:off x="1088465" y="3696672"/>
            <a:ext cx="2856936" cy="1497103"/>
          </a:xfrm>
          <a:custGeom>
            <a:avLst/>
            <a:gdLst>
              <a:gd name="connsiteX0" fmla="*/ 0 w 2038121"/>
              <a:gd name="connsiteY0" fmla="*/ 709849 h 709849"/>
              <a:gd name="connsiteX1" fmla="*/ 341523 w 2038121"/>
              <a:gd name="connsiteY1" fmla="*/ 136972 h 709849"/>
              <a:gd name="connsiteX2" fmla="*/ 771181 w 2038121"/>
              <a:gd name="connsiteY2" fmla="*/ 37821 h 709849"/>
              <a:gd name="connsiteX3" fmla="*/ 2038121 w 2038121"/>
              <a:gd name="connsiteY3" fmla="*/ 654765 h 70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121" h="709849">
                <a:moveTo>
                  <a:pt x="0" y="709849"/>
                </a:moveTo>
                <a:cubicBezTo>
                  <a:pt x="106496" y="479413"/>
                  <a:pt x="212993" y="248977"/>
                  <a:pt x="341523" y="136972"/>
                </a:cubicBezTo>
                <a:cubicBezTo>
                  <a:pt x="470053" y="24967"/>
                  <a:pt x="488415" y="-48478"/>
                  <a:pt x="771181" y="37821"/>
                </a:cubicBezTo>
                <a:cubicBezTo>
                  <a:pt x="1053947" y="124120"/>
                  <a:pt x="1546034" y="389442"/>
                  <a:pt x="2038121" y="654765"/>
                </a:cubicBezTo>
              </a:path>
            </a:pathLst>
          </a:cu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96A4CA-6227-4307-8E49-333A0BD5F189}"/>
              </a:ext>
            </a:extLst>
          </p:cNvPr>
          <p:cNvSpPr/>
          <p:nvPr/>
        </p:nvSpPr>
        <p:spPr>
          <a:xfrm>
            <a:off x="1092842" y="3382122"/>
            <a:ext cx="2388868" cy="1928008"/>
          </a:xfrm>
          <a:custGeom>
            <a:avLst/>
            <a:gdLst>
              <a:gd name="connsiteX0" fmla="*/ 0 w 2853369"/>
              <a:gd name="connsiteY0" fmla="*/ 1928008 h 1928008"/>
              <a:gd name="connsiteX1" fmla="*/ 661012 w 2853369"/>
              <a:gd name="connsiteY1" fmla="*/ 253444 h 1928008"/>
              <a:gd name="connsiteX2" fmla="*/ 1035586 w 2853369"/>
              <a:gd name="connsiteY2" fmla="*/ 154292 h 1928008"/>
              <a:gd name="connsiteX3" fmla="*/ 2853369 w 2853369"/>
              <a:gd name="connsiteY3" fmla="*/ 1685637 h 19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369" h="1928008">
                <a:moveTo>
                  <a:pt x="0" y="1928008"/>
                </a:moveTo>
                <a:cubicBezTo>
                  <a:pt x="244207" y="1238535"/>
                  <a:pt x="488414" y="549063"/>
                  <a:pt x="661012" y="253444"/>
                </a:cubicBezTo>
                <a:cubicBezTo>
                  <a:pt x="833610" y="-42175"/>
                  <a:pt x="670193" y="-84407"/>
                  <a:pt x="1035586" y="154292"/>
                </a:cubicBezTo>
                <a:cubicBezTo>
                  <a:pt x="1400979" y="392991"/>
                  <a:pt x="2127174" y="1039314"/>
                  <a:pt x="2853369" y="1685637"/>
                </a:cubicBezTo>
              </a:path>
            </a:pathLst>
          </a:cu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510EE-6088-4041-9A21-482476D98CB1}"/>
              </a:ext>
            </a:extLst>
          </p:cNvPr>
          <p:cNvSpPr txBox="1"/>
          <p:nvPr/>
        </p:nvSpPr>
        <p:spPr>
          <a:xfrm>
            <a:off x="1233682" y="4525905"/>
            <a:ext cx="20905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</a:rPr>
              <a:t>Adult </a:t>
            </a:r>
          </a:p>
          <a:p>
            <a:pPr algn="ctr"/>
            <a:r>
              <a:rPr lang="en-US" sz="2200" b="1" dirty="0">
                <a:solidFill>
                  <a:srgbClr val="3333CC"/>
                </a:solidFill>
              </a:rPr>
              <a:t>(PFC dominates)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A7B332-64D5-4DBE-A64E-7D71ED165C49}"/>
              </a:ext>
            </a:extLst>
          </p:cNvPr>
          <p:cNvSpPr/>
          <p:nvPr/>
        </p:nvSpPr>
        <p:spPr>
          <a:xfrm>
            <a:off x="3481624" y="4050543"/>
            <a:ext cx="2445051" cy="721476"/>
          </a:xfrm>
          <a:custGeom>
            <a:avLst/>
            <a:gdLst>
              <a:gd name="connsiteX0" fmla="*/ 0 w 2016087"/>
              <a:gd name="connsiteY0" fmla="*/ 14624 h 1479868"/>
              <a:gd name="connsiteX1" fmla="*/ 495759 w 2016087"/>
              <a:gd name="connsiteY1" fmla="*/ 312080 h 1479868"/>
              <a:gd name="connsiteX2" fmla="*/ 815248 w 2016087"/>
              <a:gd name="connsiteY2" fmla="*/ 47675 h 1479868"/>
              <a:gd name="connsiteX3" fmla="*/ 2016087 w 2016087"/>
              <a:gd name="connsiteY3" fmla="*/ 1479868 h 147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087" h="1479868">
                <a:moveTo>
                  <a:pt x="0" y="14624"/>
                </a:moveTo>
                <a:cubicBezTo>
                  <a:pt x="179942" y="160598"/>
                  <a:pt x="359884" y="306572"/>
                  <a:pt x="495759" y="312080"/>
                </a:cubicBezTo>
                <a:cubicBezTo>
                  <a:pt x="631634" y="317588"/>
                  <a:pt x="561860" y="-146956"/>
                  <a:pt x="815248" y="47675"/>
                </a:cubicBezTo>
                <a:cubicBezTo>
                  <a:pt x="1068636" y="242306"/>
                  <a:pt x="1542361" y="861087"/>
                  <a:pt x="2016087" y="1479868"/>
                </a:cubicBezTo>
              </a:path>
            </a:pathLst>
          </a:custGeom>
          <a:noFill/>
          <a:ln w="762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D5419D-430F-4A26-8D0A-EFFA059118CF}"/>
              </a:ext>
            </a:extLst>
          </p:cNvPr>
          <p:cNvSpPr/>
          <p:nvPr/>
        </p:nvSpPr>
        <p:spPr>
          <a:xfrm>
            <a:off x="3537390" y="4529467"/>
            <a:ext cx="2451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Adolescent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(Striatum dominates)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E77F88-45E5-4E55-A11A-CFB79439F473}"/>
              </a:ext>
            </a:extLst>
          </p:cNvPr>
          <p:cNvGrpSpPr/>
          <p:nvPr/>
        </p:nvGrpSpPr>
        <p:grpSpPr>
          <a:xfrm>
            <a:off x="3598111" y="5240984"/>
            <a:ext cx="2625840" cy="516918"/>
            <a:chOff x="413637" y="4984918"/>
            <a:chExt cx="1606056" cy="516918"/>
          </a:xfrm>
        </p:grpSpPr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4C8E4D2C-2665-4F00-B684-800322278A1D}"/>
                </a:ext>
              </a:extLst>
            </p:cNvPr>
            <p:cNvSpPr/>
            <p:nvPr/>
          </p:nvSpPr>
          <p:spPr>
            <a:xfrm rot="16200000">
              <a:off x="866675" y="4531880"/>
              <a:ext cx="454982" cy="1361058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BFB5B7F-EB05-43EC-87AB-ED5B078CB5B9}"/>
                </a:ext>
              </a:extLst>
            </p:cNvPr>
            <p:cNvSpPr txBox="1"/>
            <p:nvPr/>
          </p:nvSpPr>
          <p:spPr>
            <a:xfrm>
              <a:off x="1462361" y="5040171"/>
              <a:ext cx="55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0" y="1057449"/>
            <a:ext cx="3764158" cy="2125421"/>
            <a:chOff x="5334000" y="1057449"/>
            <a:chExt cx="3764158" cy="2125421"/>
          </a:xfrm>
        </p:grpSpPr>
        <p:grpSp>
          <p:nvGrpSpPr>
            <p:cNvPr id="11" name="Group 10"/>
            <p:cNvGrpSpPr/>
            <p:nvPr/>
          </p:nvGrpSpPr>
          <p:grpSpPr>
            <a:xfrm>
              <a:off x="5984555" y="1057449"/>
              <a:ext cx="3113603" cy="2022900"/>
              <a:chOff x="5984555" y="1057449"/>
              <a:chExt cx="3113603" cy="2022900"/>
            </a:xfrm>
          </p:grpSpPr>
          <p:sp>
            <p:nvSpPr>
              <p:cNvPr id="94" name="Isosceles Triangle 93"/>
              <p:cNvSpPr/>
              <p:nvPr/>
            </p:nvSpPr>
            <p:spPr>
              <a:xfrm>
                <a:off x="5984555" y="1094635"/>
                <a:ext cx="2498887" cy="1807937"/>
              </a:xfrm>
              <a:prstGeom prst="triangle">
                <a:avLst/>
              </a:prstGeom>
              <a:noFill/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894671" y="2664851"/>
                <a:ext cx="1203487" cy="41549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/>
                  <a:t>genetics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447997" y="2067997"/>
                <a:ext cx="1563248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AF17B3"/>
                    </a:solidFill>
                  </a:rPr>
                  <a:t>Dopamine</a:t>
                </a:r>
                <a:endParaRPr lang="en-US" sz="2500" dirty="0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6569688" y="2906833"/>
                <a:ext cx="1319867" cy="7432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4" idx="0"/>
                <a:endCxn id="94" idx="2"/>
              </p:cNvCxnSpPr>
              <p:nvPr/>
            </p:nvCxnSpPr>
            <p:spPr>
              <a:xfrm flipH="1">
                <a:off x="5984555" y="1094635"/>
                <a:ext cx="1249444" cy="180793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6230674" y="1057449"/>
                <a:ext cx="2082621" cy="47705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FF0000"/>
                    </a:solidFill>
                  </a:rPr>
                  <a:t>Addiction Risk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34000" y="2598095"/>
              <a:ext cx="1748939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Impulsive Choice</a:t>
              </a:r>
            </a:p>
            <a:p>
              <a:pPr algn="ctr"/>
              <a:r>
                <a:rPr lang="en-US" sz="1600" b="1" dirty="0" err="1">
                  <a:solidFill>
                    <a:srgbClr val="00B050"/>
                  </a:solidFill>
                </a:rPr>
                <a:t>Endophenotype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51890" y="1385729"/>
            <a:ext cx="612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66FF"/>
                </a:solidFill>
              </a:rPr>
              <a:t>PFC</a:t>
            </a:r>
          </a:p>
        </p:txBody>
      </p:sp>
      <p:sp>
        <p:nvSpPr>
          <p:cNvPr id="21" name="Right Brace 20"/>
          <p:cNvSpPr/>
          <p:nvPr/>
        </p:nvSpPr>
        <p:spPr>
          <a:xfrm rot="2284405">
            <a:off x="6248096" y="1865049"/>
            <a:ext cx="335033" cy="4539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170567" y="1947130"/>
            <a:ext cx="1025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Striatal</a:t>
            </a:r>
          </a:p>
        </p:txBody>
      </p:sp>
      <p:sp>
        <p:nvSpPr>
          <p:cNvPr id="23" name="Up-Down Arrow 22"/>
          <p:cNvSpPr/>
          <p:nvPr/>
        </p:nvSpPr>
        <p:spPr>
          <a:xfrm rot="2835786">
            <a:off x="5729292" y="1694928"/>
            <a:ext cx="181600" cy="419521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A7CE6-6537-404B-8EA0-EDAF32E8B840}"/>
              </a:ext>
            </a:extLst>
          </p:cNvPr>
          <p:cNvSpPr txBox="1"/>
          <p:nvPr/>
        </p:nvSpPr>
        <p:spPr>
          <a:xfrm>
            <a:off x="19530" y="1371600"/>
            <a:ext cx="92106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Addiction risk(</a:t>
            </a:r>
            <a:r>
              <a:rPr lang="en-US" sz="2400" b="1" dirty="0">
                <a:solidFill>
                  <a:srgbClr val="00B050"/>
                </a:solidFill>
              </a:rPr>
              <a:t>ICR</a:t>
            </a:r>
            <a:r>
              <a:rPr lang="en-US" sz="2400" b="1" dirty="0"/>
              <a:t>)=</a:t>
            </a:r>
          </a:p>
          <a:p>
            <a:r>
              <a:rPr lang="en-US" sz="2400" b="1" dirty="0"/>
              <a:t>f (</a:t>
            </a:r>
            <a:r>
              <a:rPr lang="en-US" sz="2400" b="1" dirty="0">
                <a:solidFill>
                  <a:srgbClr val="00B050"/>
                </a:solidFill>
              </a:rPr>
              <a:t>DA(</a:t>
            </a:r>
            <a:r>
              <a:rPr lang="en-US" sz="2400" b="1" dirty="0" err="1">
                <a:solidFill>
                  <a:srgbClr val="00B050"/>
                </a:solidFill>
              </a:rPr>
              <a:t>striatum+PFC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r>
              <a:rPr lang="en-US" sz="2400" b="1" dirty="0"/>
              <a:t> * </a:t>
            </a:r>
            <a:r>
              <a:rPr lang="en-US" sz="2400" b="1" dirty="0">
                <a:solidFill>
                  <a:srgbClr val="00B050"/>
                </a:solidFill>
              </a:rPr>
              <a:t>age </a:t>
            </a:r>
            <a:r>
              <a:rPr lang="en-US" sz="2400" b="1" dirty="0"/>
              <a:t>*</a:t>
            </a:r>
            <a:r>
              <a:rPr lang="en-US" sz="2400" b="1" dirty="0">
                <a:solidFill>
                  <a:srgbClr val="00B050"/>
                </a:solidFill>
              </a:rPr>
              <a:t> sex</a:t>
            </a:r>
            <a:r>
              <a:rPr lang="en-US" sz="2400" b="1" dirty="0"/>
              <a:t> + hormones + stress + </a:t>
            </a:r>
            <a:r>
              <a:rPr lang="en-US" sz="2400" b="1" dirty="0">
                <a:solidFill>
                  <a:srgbClr val="00B050"/>
                </a:solidFill>
              </a:rPr>
              <a:t>drug use </a:t>
            </a:r>
            <a:r>
              <a:rPr lang="en-US" sz="2400" b="1" dirty="0"/>
              <a:t>+ 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73478" y="2133600"/>
            <a:ext cx="813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337506" y="2133600"/>
            <a:ext cx="1329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 rot="16200000">
            <a:off x="6211306" y="-536612"/>
            <a:ext cx="414881" cy="423130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82287" y="986135"/>
            <a:ext cx="354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State Factors (</a:t>
            </a:r>
            <a:r>
              <a:rPr lang="en-US" sz="2400" b="1" i="1" dirty="0">
                <a:solidFill>
                  <a:srgbClr val="FF0000"/>
                </a:solidFill>
              </a:rPr>
              <a:t>changeable</a:t>
            </a:r>
            <a:r>
              <a:rPr lang="en-US" sz="2400" b="1" dirty="0"/>
              <a:t>)</a:t>
            </a:r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C183C5A9-CAC1-497D-AD6A-DEDDA899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564" t="15511" r="74359" b="16396"/>
          <a:stretch>
            <a:fillRect/>
          </a:stretch>
        </p:blipFill>
        <p:spPr bwMode="auto">
          <a:xfrm>
            <a:off x="6280472" y="3352800"/>
            <a:ext cx="2848063" cy="23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EC5A336-7712-4A2D-A3FB-5FA7E2F35401}"/>
              </a:ext>
            </a:extLst>
          </p:cNvPr>
          <p:cNvSpPr txBox="1"/>
          <p:nvPr/>
        </p:nvSpPr>
        <p:spPr>
          <a:xfrm>
            <a:off x="6781800" y="5599104"/>
            <a:ext cx="2079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Casey and Jones, 2010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6273" y="2057400"/>
            <a:ext cx="1973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E=environment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87742" y="2431852"/>
            <a:ext cx="4471272" cy="1031051"/>
          </a:xfrm>
          <a:prstGeom prst="rect">
            <a:avLst/>
          </a:prstGeom>
          <a:solidFill>
            <a:schemeClr val="bg1"/>
          </a:solidFill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Epigenetic Effects: COMT methylation </a:t>
            </a:r>
          </a:p>
          <a:p>
            <a:pPr algn="ctr"/>
            <a:r>
              <a:rPr lang="en-US" sz="1500" b="1" dirty="0"/>
              <a:t>(Swift-</a:t>
            </a:r>
            <a:r>
              <a:rPr lang="en-US" sz="1500" b="1" dirty="0" err="1"/>
              <a:t>Scanlan</a:t>
            </a:r>
            <a:r>
              <a:rPr lang="en-US" sz="1500" b="1" dirty="0"/>
              <a:t>, Smith, et al., 2014)</a:t>
            </a:r>
          </a:p>
          <a:p>
            <a:pPr algn="ctr"/>
            <a:r>
              <a:rPr lang="en-US" sz="1500" b="1" i="1" dirty="0"/>
              <a:t>COMT </a:t>
            </a:r>
            <a:r>
              <a:rPr lang="en-US" sz="1500" b="1" dirty="0"/>
              <a:t>Met carriers: </a:t>
            </a:r>
            <a:r>
              <a:rPr lang="en-US" sz="1500" b="1" i="1" dirty="0"/>
              <a:t>↓ </a:t>
            </a:r>
            <a:r>
              <a:rPr lang="en-US" sz="1500" b="1" dirty="0"/>
              <a:t>methylation associated w/ ↓SES, ↑hazardous alcohol use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6C9D60-9275-411C-AFB1-280457122CEA}"/>
              </a:ext>
            </a:extLst>
          </p:cNvPr>
          <p:cNvGrpSpPr/>
          <p:nvPr/>
        </p:nvGrpSpPr>
        <p:grpSpPr>
          <a:xfrm>
            <a:off x="6096000" y="1066800"/>
            <a:ext cx="1940670" cy="1940670"/>
            <a:chOff x="9296400" y="2362200"/>
            <a:chExt cx="1940670" cy="194067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34E15E6-68CD-4AA3-A856-70375AEDC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96400" y="2362200"/>
              <a:ext cx="1940670" cy="1940670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A0E3030-5CB0-4646-A4AB-83601698DB0E}"/>
                </a:ext>
              </a:extLst>
            </p:cNvPr>
            <p:cNvGrpSpPr/>
            <p:nvPr/>
          </p:nvGrpSpPr>
          <p:grpSpPr>
            <a:xfrm>
              <a:off x="9956377" y="3034578"/>
              <a:ext cx="914400" cy="292388"/>
              <a:chOff x="0" y="4714414"/>
              <a:chExt cx="914400" cy="292388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ECE305-C2A3-4019-83B7-605F6A1AEF75}"/>
                  </a:ext>
                </a:extLst>
              </p:cNvPr>
              <p:cNvSpPr txBox="1"/>
              <p:nvPr/>
            </p:nvSpPr>
            <p:spPr>
              <a:xfrm>
                <a:off x="0" y="4714414"/>
                <a:ext cx="914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FF0000"/>
                    </a:solidFill>
                  </a:rPr>
                  <a:t>Striatum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43774FB-3696-4B8A-B241-D215ACAA4E7D}"/>
                  </a:ext>
                </a:extLst>
              </p:cNvPr>
              <p:cNvSpPr/>
              <p:nvPr/>
            </p:nvSpPr>
            <p:spPr>
              <a:xfrm>
                <a:off x="0" y="4714414"/>
                <a:ext cx="741595" cy="2923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F7DCFD3-439E-4E63-AEB2-0405931E14CF}"/>
                </a:ext>
              </a:extLst>
            </p:cNvPr>
            <p:cNvGrpSpPr/>
            <p:nvPr/>
          </p:nvGrpSpPr>
          <p:grpSpPr>
            <a:xfrm>
              <a:off x="9534312" y="2721504"/>
              <a:ext cx="436723" cy="292388"/>
              <a:chOff x="191287" y="3746797"/>
              <a:chExt cx="507888" cy="411247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E8CB38D-4344-4C62-8541-762986A40FC8}"/>
                  </a:ext>
                </a:extLst>
              </p:cNvPr>
              <p:cNvSpPr txBox="1"/>
              <p:nvPr/>
            </p:nvSpPr>
            <p:spPr>
              <a:xfrm>
                <a:off x="191287" y="3746797"/>
                <a:ext cx="507888" cy="411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66FF"/>
                    </a:solidFill>
                  </a:rPr>
                  <a:t>PFC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BC44E14-0F63-4ABB-8270-A8CAB38790D9}"/>
                  </a:ext>
                </a:extLst>
              </p:cNvPr>
              <p:cNvSpPr/>
              <p:nvPr/>
            </p:nvSpPr>
            <p:spPr>
              <a:xfrm>
                <a:off x="239037" y="3815496"/>
                <a:ext cx="428855" cy="283346"/>
              </a:xfrm>
              <a:prstGeom prst="rect">
                <a:avLst/>
              </a:prstGeom>
              <a:noFill/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CC0EE8A-4C67-436A-B86D-B01FD56E488F}"/>
                </a:ext>
              </a:extLst>
            </p:cNvPr>
            <p:cNvSpPr/>
            <p:nvPr/>
          </p:nvSpPr>
          <p:spPr>
            <a:xfrm>
              <a:off x="10600466" y="3299095"/>
              <a:ext cx="1847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63" name="Curved Left Arrow 46">
              <a:extLst>
                <a:ext uri="{FF2B5EF4-FFF2-40B4-BE49-F238E27FC236}">
                  <a16:creationId xmlns:a16="http://schemas.microsoft.com/office/drawing/2014/main" id="{C278FA39-CBAB-462E-907C-A09AD322A769}"/>
                </a:ext>
              </a:extLst>
            </p:cNvPr>
            <p:cNvSpPr/>
            <p:nvPr/>
          </p:nvSpPr>
          <p:spPr>
            <a:xfrm rot="7189131">
              <a:off x="9750477" y="2961444"/>
              <a:ext cx="167480" cy="330240"/>
            </a:xfrm>
            <a:prstGeom prst="curvedLef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Curved Left Arrow 47">
              <a:extLst>
                <a:ext uri="{FF2B5EF4-FFF2-40B4-BE49-F238E27FC236}">
                  <a16:creationId xmlns:a16="http://schemas.microsoft.com/office/drawing/2014/main" id="{2E3CD309-25A8-48FA-B5D2-0D3E21EED259}"/>
                </a:ext>
              </a:extLst>
            </p:cNvPr>
            <p:cNvSpPr/>
            <p:nvPr/>
          </p:nvSpPr>
          <p:spPr>
            <a:xfrm rot="18460535">
              <a:off x="10018619" y="2701268"/>
              <a:ext cx="149323" cy="334820"/>
            </a:xfrm>
            <a:prstGeom prst="curvedLef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170E0D3-6F11-41CC-88C2-FA6636F69B18}"/>
              </a:ext>
            </a:extLst>
          </p:cNvPr>
          <p:cNvGrpSpPr/>
          <p:nvPr/>
        </p:nvGrpSpPr>
        <p:grpSpPr>
          <a:xfrm>
            <a:off x="-40263" y="3252174"/>
            <a:ext cx="841463" cy="2491626"/>
            <a:chOff x="-1989202" y="2427709"/>
            <a:chExt cx="841463" cy="249162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68E01F9-00DC-41B6-8843-D0252F6AB058}"/>
                </a:ext>
              </a:extLst>
            </p:cNvPr>
            <p:cNvSpPr txBox="1"/>
            <p:nvPr/>
          </p:nvSpPr>
          <p:spPr>
            <a:xfrm>
              <a:off x="-1933478" y="2427709"/>
              <a:ext cx="7223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Low </a:t>
              </a:r>
            </a:p>
            <a:p>
              <a:pPr algn="ctr"/>
              <a:r>
                <a:rPr lang="en-US" sz="2200" b="1" dirty="0"/>
                <a:t>ICR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6CEFF3A-D8F8-41E8-AB52-E29BC3490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154856" y="2474026"/>
              <a:ext cx="7117" cy="23837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2F9D2C7-5F34-4CFA-AEB1-442F7DB4666F}"/>
                </a:ext>
              </a:extLst>
            </p:cNvPr>
            <p:cNvSpPr txBox="1"/>
            <p:nvPr/>
          </p:nvSpPr>
          <p:spPr>
            <a:xfrm>
              <a:off x="-1989202" y="4149894"/>
              <a:ext cx="8334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High </a:t>
              </a:r>
            </a:p>
            <a:p>
              <a:pPr algn="ctr"/>
              <a:r>
                <a:rPr lang="en-US" sz="2200" b="1" dirty="0"/>
                <a:t>ICR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3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CE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9" grpId="0"/>
      <p:bldP spid="89" grpId="1"/>
      <p:bldP spid="3" grpId="0"/>
      <p:bldP spid="3" grpId="1"/>
      <p:bldP spid="4" grpId="0" animBg="1"/>
      <p:bldP spid="4" grpId="1" animBg="1"/>
      <p:bldP spid="98" grpId="0" animBg="1"/>
      <p:bldP spid="98" grpId="1" animBg="1"/>
      <p:bldP spid="9" grpId="0" animBg="1"/>
      <p:bldP spid="9" grpId="1" animBg="1"/>
      <p:bldP spid="14" grpId="0" animBg="1"/>
      <p:bldP spid="15" grpId="0"/>
      <p:bldP spid="19" grpId="0" animBg="1"/>
      <p:bldP spid="20" grpId="0"/>
      <p:bldP spid="18" grpId="0"/>
      <p:bldP spid="18" grpId="1"/>
      <p:bldP spid="21" grpId="0" animBg="1"/>
      <p:bldP spid="21" grpId="1" animBg="1"/>
      <p:bldP spid="104" grpId="0"/>
      <p:bldP spid="104" grpId="1"/>
      <p:bldP spid="23" grpId="0" animBg="1"/>
      <p:bldP spid="23" grpId="1" animBg="1"/>
      <p:bldP spid="24" grpId="0" animBg="1"/>
      <p:bldP spid="32" grpId="0" animBg="1"/>
      <p:bldP spid="33" grpId="0"/>
      <p:bldP spid="102" grpId="0"/>
      <p:bldP spid="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41269" y="8647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700" b="1" dirty="0"/>
              <a:t>How do hormones influence these relationships?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124201" y="842149"/>
            <a:ext cx="2020172" cy="2033533"/>
            <a:chOff x="5578383" y="1543028"/>
            <a:chExt cx="2020172" cy="1722047"/>
          </a:xfrm>
        </p:grpSpPr>
        <p:grpSp>
          <p:nvGrpSpPr>
            <p:cNvPr id="67" name="Group 66"/>
            <p:cNvGrpSpPr/>
            <p:nvPr/>
          </p:nvGrpSpPr>
          <p:grpSpPr>
            <a:xfrm>
              <a:off x="5967457" y="2819156"/>
              <a:ext cx="1631098" cy="445919"/>
              <a:chOff x="2514601" y="4985094"/>
              <a:chExt cx="4987278" cy="1380919"/>
            </a:xfrm>
          </p:grpSpPr>
          <p:sp>
            <p:nvSpPr>
              <p:cNvPr id="73" name="Right Triangle 72"/>
              <p:cNvSpPr/>
              <p:nvPr/>
            </p:nvSpPr>
            <p:spPr>
              <a:xfrm rot="16200000">
                <a:off x="4341676" y="3158019"/>
                <a:ext cx="1109909" cy="4764060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504983" y="5412891"/>
                <a:ext cx="2996896" cy="953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Striatal DA</a:t>
                </a:r>
              </a:p>
            </p:txBody>
          </p:sp>
        </p:grpSp>
        <p:cxnSp>
          <p:nvCxnSpPr>
            <p:cNvPr id="68" name="Straight Connector 67"/>
            <p:cNvCxnSpPr>
              <a:cxnSpLocks/>
            </p:cNvCxnSpPr>
            <p:nvPr/>
          </p:nvCxnSpPr>
          <p:spPr>
            <a:xfrm>
              <a:off x="6226550" y="1779069"/>
              <a:ext cx="1181485" cy="76411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6114005" y="1570226"/>
              <a:ext cx="1411546" cy="1207213"/>
              <a:chOff x="6471148" y="2305757"/>
              <a:chExt cx="1411546" cy="120721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477000" y="2305757"/>
                <a:ext cx="0" cy="11994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flipH="1">
                <a:off x="6471148" y="3512970"/>
                <a:ext cx="141154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 rot="16200000">
              <a:off x="5188572" y="1932839"/>
              <a:ext cx="1302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ICR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3638" y="1115978"/>
            <a:ext cx="1491362" cy="1730536"/>
            <a:chOff x="2514601" y="2362200"/>
            <a:chExt cx="3710484" cy="4070152"/>
          </a:xfrm>
        </p:grpSpPr>
        <p:sp>
          <p:nvSpPr>
            <p:cNvPr id="76" name="Freeform 75"/>
            <p:cNvSpPr/>
            <p:nvPr/>
          </p:nvSpPr>
          <p:spPr>
            <a:xfrm>
              <a:off x="2514603" y="2362200"/>
              <a:ext cx="3710482" cy="3222831"/>
            </a:xfrm>
            <a:custGeom>
              <a:avLst/>
              <a:gdLst>
                <a:gd name="connsiteX0" fmla="*/ 0 w 2167467"/>
                <a:gd name="connsiteY0" fmla="*/ 1975556 h 1975556"/>
                <a:gd name="connsiteX1" fmla="*/ 1083733 w 2167467"/>
                <a:gd name="connsiteY1" fmla="*/ 0 h 1975556"/>
                <a:gd name="connsiteX2" fmla="*/ 2167467 w 2167467"/>
                <a:gd name="connsiteY2" fmla="*/ 1975556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7467" h="1975556">
                  <a:moveTo>
                    <a:pt x="0" y="1975556"/>
                  </a:moveTo>
                  <a:cubicBezTo>
                    <a:pt x="361244" y="987778"/>
                    <a:pt x="722489" y="0"/>
                    <a:pt x="1083733" y="0"/>
                  </a:cubicBezTo>
                  <a:cubicBezTo>
                    <a:pt x="1444977" y="0"/>
                    <a:pt x="1806222" y="987778"/>
                    <a:pt x="2167467" y="1975556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ight Triangle 78"/>
            <p:cNvSpPr/>
            <p:nvPr/>
          </p:nvSpPr>
          <p:spPr>
            <a:xfrm rot="16200000">
              <a:off x="3672696" y="4024938"/>
              <a:ext cx="1070100" cy="338629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29242" y="5633892"/>
              <a:ext cx="1777642" cy="798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PFC DA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79078" y="685800"/>
            <a:ext cx="173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Low ICR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5AAE90-6B2E-4D12-80C7-E8BF37BE4F82}"/>
              </a:ext>
            </a:extLst>
          </p:cNvPr>
          <p:cNvSpPr txBox="1"/>
          <p:nvPr/>
        </p:nvSpPr>
        <p:spPr>
          <a:xfrm>
            <a:off x="746453" y="2074915"/>
            <a:ext cx="843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COMT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13EFB2-BA20-4178-85D0-7B631A7CA0E0}"/>
              </a:ext>
            </a:extLst>
          </p:cNvPr>
          <p:cNvSpPr/>
          <p:nvPr/>
        </p:nvSpPr>
        <p:spPr>
          <a:xfrm>
            <a:off x="3949821" y="1922212"/>
            <a:ext cx="89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C957T </a:t>
            </a:r>
            <a:endParaRPr lang="en-US" sz="2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CB7F72D-4CA0-4815-A04C-2E9D9C19A62F}"/>
              </a:ext>
            </a:extLst>
          </p:cNvPr>
          <p:cNvSpPr txBox="1"/>
          <p:nvPr/>
        </p:nvSpPr>
        <p:spPr>
          <a:xfrm>
            <a:off x="305882" y="1514169"/>
            <a:ext cx="173528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Stress ↑ 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91973F8-9FB7-4DCF-A345-4EE1790D3E7A}"/>
              </a:ext>
            </a:extLst>
          </p:cNvPr>
          <p:cNvSpPr/>
          <p:nvPr/>
        </p:nvSpPr>
        <p:spPr>
          <a:xfrm rot="5400000">
            <a:off x="2456982" y="2175034"/>
            <a:ext cx="474978" cy="1227274"/>
          </a:xfrm>
          <a:prstGeom prst="righ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E77F88-45E5-4E55-A11A-CFB79439F473}"/>
              </a:ext>
            </a:extLst>
          </p:cNvPr>
          <p:cNvGrpSpPr/>
          <p:nvPr/>
        </p:nvGrpSpPr>
        <p:grpSpPr>
          <a:xfrm>
            <a:off x="1116714" y="4953000"/>
            <a:ext cx="2733460" cy="516918"/>
            <a:chOff x="413637" y="4984918"/>
            <a:chExt cx="1606056" cy="516918"/>
          </a:xfrm>
        </p:grpSpPr>
        <p:sp>
          <p:nvSpPr>
            <p:cNvPr id="93" name="Right Triangle 92">
              <a:extLst>
                <a:ext uri="{FF2B5EF4-FFF2-40B4-BE49-F238E27FC236}">
                  <a16:creationId xmlns:a16="http://schemas.microsoft.com/office/drawing/2014/main" id="{4C8E4D2C-2665-4F00-B684-800322278A1D}"/>
                </a:ext>
              </a:extLst>
            </p:cNvPr>
            <p:cNvSpPr/>
            <p:nvPr/>
          </p:nvSpPr>
          <p:spPr>
            <a:xfrm rot="16200000">
              <a:off x="866675" y="4531880"/>
              <a:ext cx="454982" cy="1361058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FB5B7F-EB05-43EC-87AB-ED5B078CB5B9}"/>
                </a:ext>
              </a:extLst>
            </p:cNvPr>
            <p:cNvSpPr txBox="1"/>
            <p:nvPr/>
          </p:nvSpPr>
          <p:spPr>
            <a:xfrm>
              <a:off x="1462361" y="5040171"/>
              <a:ext cx="55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</a:t>
              </a: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C62751-0361-4D60-8923-9667422EB3DF}"/>
              </a:ext>
            </a:extLst>
          </p:cNvPr>
          <p:cNvSpPr/>
          <p:nvPr/>
        </p:nvSpPr>
        <p:spPr>
          <a:xfrm>
            <a:off x="6119773" y="3106376"/>
            <a:ext cx="2719428" cy="1575961"/>
          </a:xfrm>
          <a:custGeom>
            <a:avLst/>
            <a:gdLst>
              <a:gd name="connsiteX0" fmla="*/ 0 w 4296579"/>
              <a:gd name="connsiteY0" fmla="*/ 1575961 h 1575961"/>
              <a:gd name="connsiteX1" fmla="*/ 297456 w 4296579"/>
              <a:gd name="connsiteY1" fmla="*/ 782747 h 1575961"/>
              <a:gd name="connsiteX2" fmla="*/ 903383 w 4296579"/>
              <a:gd name="connsiteY2" fmla="*/ 1168337 h 1575961"/>
              <a:gd name="connsiteX3" fmla="*/ 1388126 w 4296579"/>
              <a:gd name="connsiteY3" fmla="*/ 1179354 h 1575961"/>
              <a:gd name="connsiteX4" fmla="*/ 2071171 w 4296579"/>
              <a:gd name="connsiteY4" fmla="*/ 342072 h 1575961"/>
              <a:gd name="connsiteX5" fmla="*/ 2577947 w 4296579"/>
              <a:gd name="connsiteY5" fmla="*/ 549 h 1575961"/>
              <a:gd name="connsiteX6" fmla="*/ 3426246 w 4296579"/>
              <a:gd name="connsiteY6" fmla="*/ 408173 h 1575961"/>
              <a:gd name="connsiteX7" fmla="*/ 4296579 w 4296579"/>
              <a:gd name="connsiteY7" fmla="*/ 1256472 h 157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6579" h="1575961">
                <a:moveTo>
                  <a:pt x="0" y="1575961"/>
                </a:moveTo>
                <a:cubicBezTo>
                  <a:pt x="73446" y="1213322"/>
                  <a:pt x="146892" y="850684"/>
                  <a:pt x="297456" y="782747"/>
                </a:cubicBezTo>
                <a:cubicBezTo>
                  <a:pt x="448020" y="714810"/>
                  <a:pt x="721605" y="1102236"/>
                  <a:pt x="903383" y="1168337"/>
                </a:cubicBezTo>
                <a:cubicBezTo>
                  <a:pt x="1085161" y="1234438"/>
                  <a:pt x="1193495" y="1317065"/>
                  <a:pt x="1388126" y="1179354"/>
                </a:cubicBezTo>
                <a:cubicBezTo>
                  <a:pt x="1582757" y="1041643"/>
                  <a:pt x="1872868" y="538539"/>
                  <a:pt x="2071171" y="342072"/>
                </a:cubicBezTo>
                <a:cubicBezTo>
                  <a:pt x="2269475" y="145604"/>
                  <a:pt x="2352101" y="-10468"/>
                  <a:pt x="2577947" y="549"/>
                </a:cubicBezTo>
                <a:cubicBezTo>
                  <a:pt x="2803793" y="11566"/>
                  <a:pt x="3139807" y="198853"/>
                  <a:pt x="3426246" y="408173"/>
                </a:cubicBezTo>
                <a:cubicBezTo>
                  <a:pt x="3712685" y="617493"/>
                  <a:pt x="4004632" y="936982"/>
                  <a:pt x="4296579" y="1256472"/>
                </a:cubicBezTo>
              </a:path>
            </a:pathLst>
          </a:custGeom>
          <a:noFill/>
          <a:ln w="57150">
            <a:solidFill>
              <a:srgbClr val="F45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DAAEC-FFE8-46FE-A1B9-1DBCBF2C0F1D}"/>
              </a:ext>
            </a:extLst>
          </p:cNvPr>
          <p:cNvSpPr txBox="1"/>
          <p:nvPr/>
        </p:nvSpPr>
        <p:spPr>
          <a:xfrm>
            <a:off x="6415613" y="4527820"/>
            <a:ext cx="223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5EE2"/>
                </a:solidFill>
              </a:rPr>
              <a:t>Menstrual Cycle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96A4CA-6227-4307-8E49-333A0BD5F189}"/>
              </a:ext>
            </a:extLst>
          </p:cNvPr>
          <p:cNvSpPr/>
          <p:nvPr/>
        </p:nvSpPr>
        <p:spPr>
          <a:xfrm>
            <a:off x="1092842" y="3028236"/>
            <a:ext cx="2388868" cy="1928008"/>
          </a:xfrm>
          <a:custGeom>
            <a:avLst/>
            <a:gdLst>
              <a:gd name="connsiteX0" fmla="*/ 0 w 2853369"/>
              <a:gd name="connsiteY0" fmla="*/ 1928008 h 1928008"/>
              <a:gd name="connsiteX1" fmla="*/ 661012 w 2853369"/>
              <a:gd name="connsiteY1" fmla="*/ 253444 h 1928008"/>
              <a:gd name="connsiteX2" fmla="*/ 1035586 w 2853369"/>
              <a:gd name="connsiteY2" fmla="*/ 154292 h 1928008"/>
              <a:gd name="connsiteX3" fmla="*/ 2853369 w 2853369"/>
              <a:gd name="connsiteY3" fmla="*/ 1685637 h 19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369" h="1928008">
                <a:moveTo>
                  <a:pt x="0" y="1928008"/>
                </a:moveTo>
                <a:cubicBezTo>
                  <a:pt x="244207" y="1238535"/>
                  <a:pt x="488414" y="549063"/>
                  <a:pt x="661012" y="253444"/>
                </a:cubicBezTo>
                <a:cubicBezTo>
                  <a:pt x="833610" y="-42175"/>
                  <a:pt x="670193" y="-84407"/>
                  <a:pt x="1035586" y="154292"/>
                </a:cubicBezTo>
                <a:cubicBezTo>
                  <a:pt x="1400979" y="392991"/>
                  <a:pt x="2127174" y="1039314"/>
                  <a:pt x="2853369" y="1685637"/>
                </a:cubicBezTo>
              </a:path>
            </a:pathLst>
          </a:cu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510EE-6088-4041-9A21-482476D98CB1}"/>
              </a:ext>
            </a:extLst>
          </p:cNvPr>
          <p:cNvSpPr txBox="1"/>
          <p:nvPr/>
        </p:nvSpPr>
        <p:spPr>
          <a:xfrm>
            <a:off x="1674261" y="4624119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</a:rPr>
              <a:t>Adult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A7B332-64D5-4DBE-A64E-7D71ED165C49}"/>
              </a:ext>
            </a:extLst>
          </p:cNvPr>
          <p:cNvSpPr/>
          <p:nvPr/>
        </p:nvSpPr>
        <p:spPr>
          <a:xfrm>
            <a:off x="3481624" y="3696657"/>
            <a:ext cx="2445051" cy="721476"/>
          </a:xfrm>
          <a:custGeom>
            <a:avLst/>
            <a:gdLst>
              <a:gd name="connsiteX0" fmla="*/ 0 w 2016087"/>
              <a:gd name="connsiteY0" fmla="*/ 14624 h 1479868"/>
              <a:gd name="connsiteX1" fmla="*/ 495759 w 2016087"/>
              <a:gd name="connsiteY1" fmla="*/ 312080 h 1479868"/>
              <a:gd name="connsiteX2" fmla="*/ 815248 w 2016087"/>
              <a:gd name="connsiteY2" fmla="*/ 47675 h 1479868"/>
              <a:gd name="connsiteX3" fmla="*/ 2016087 w 2016087"/>
              <a:gd name="connsiteY3" fmla="*/ 1479868 h 147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087" h="1479868">
                <a:moveTo>
                  <a:pt x="0" y="14624"/>
                </a:moveTo>
                <a:cubicBezTo>
                  <a:pt x="179942" y="160598"/>
                  <a:pt x="359884" y="306572"/>
                  <a:pt x="495759" y="312080"/>
                </a:cubicBezTo>
                <a:cubicBezTo>
                  <a:pt x="631634" y="317588"/>
                  <a:pt x="561860" y="-146956"/>
                  <a:pt x="815248" y="47675"/>
                </a:cubicBezTo>
                <a:cubicBezTo>
                  <a:pt x="1068636" y="242306"/>
                  <a:pt x="1542361" y="861087"/>
                  <a:pt x="2016087" y="1479868"/>
                </a:cubicBezTo>
              </a:path>
            </a:pathLst>
          </a:custGeom>
          <a:noFill/>
          <a:ln w="762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D5419D-430F-4A26-8D0A-EFFA059118CF}"/>
              </a:ext>
            </a:extLst>
          </p:cNvPr>
          <p:cNvSpPr/>
          <p:nvPr/>
        </p:nvSpPr>
        <p:spPr>
          <a:xfrm>
            <a:off x="4014614" y="4588731"/>
            <a:ext cx="1490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0B0F0"/>
                </a:solidFill>
              </a:rPr>
              <a:t>Adolescent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4E3F66-A5C9-41F4-AEE3-24536202F813}"/>
              </a:ext>
            </a:extLst>
          </p:cNvPr>
          <p:cNvCxnSpPr/>
          <p:nvPr/>
        </p:nvCxnSpPr>
        <p:spPr>
          <a:xfrm flipV="1">
            <a:off x="1362502" y="3783832"/>
            <a:ext cx="304800" cy="64175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AE2507A-1D79-4F97-A11C-8A9BDD6E24C0}"/>
              </a:ext>
            </a:extLst>
          </p:cNvPr>
          <p:cNvCxnSpPr>
            <a:cxnSpLocks/>
          </p:cNvCxnSpPr>
          <p:nvPr/>
        </p:nvCxnSpPr>
        <p:spPr>
          <a:xfrm>
            <a:off x="2028378" y="3442331"/>
            <a:ext cx="422723" cy="37829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E77F88-45E5-4E55-A11A-CFB79439F473}"/>
              </a:ext>
            </a:extLst>
          </p:cNvPr>
          <p:cNvGrpSpPr/>
          <p:nvPr/>
        </p:nvGrpSpPr>
        <p:grpSpPr>
          <a:xfrm>
            <a:off x="3598111" y="4887098"/>
            <a:ext cx="2625840" cy="516918"/>
            <a:chOff x="413637" y="4984918"/>
            <a:chExt cx="1606056" cy="516918"/>
          </a:xfrm>
        </p:grpSpPr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4C8E4D2C-2665-4F00-B684-800322278A1D}"/>
                </a:ext>
              </a:extLst>
            </p:cNvPr>
            <p:cNvSpPr/>
            <p:nvPr/>
          </p:nvSpPr>
          <p:spPr>
            <a:xfrm rot="16200000">
              <a:off x="866675" y="4531880"/>
              <a:ext cx="454982" cy="1361058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BFB5B7F-EB05-43EC-87AB-ED5B078CB5B9}"/>
                </a:ext>
              </a:extLst>
            </p:cNvPr>
            <p:cNvSpPr txBox="1"/>
            <p:nvPr/>
          </p:nvSpPr>
          <p:spPr>
            <a:xfrm>
              <a:off x="1462361" y="5040171"/>
              <a:ext cx="55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E77F88-45E5-4E55-A11A-CFB79439F473}"/>
              </a:ext>
            </a:extLst>
          </p:cNvPr>
          <p:cNvGrpSpPr/>
          <p:nvPr/>
        </p:nvGrpSpPr>
        <p:grpSpPr>
          <a:xfrm>
            <a:off x="5917284" y="4877023"/>
            <a:ext cx="3121720" cy="499131"/>
            <a:chOff x="413637" y="4984919"/>
            <a:chExt cx="2252273" cy="499131"/>
          </a:xfrm>
        </p:grpSpPr>
        <p:sp>
          <p:nvSpPr>
            <p:cNvPr id="86" name="Right Triangle 85">
              <a:extLst>
                <a:ext uri="{FF2B5EF4-FFF2-40B4-BE49-F238E27FC236}">
                  <a16:creationId xmlns:a16="http://schemas.microsoft.com/office/drawing/2014/main" id="{4C8E4D2C-2665-4F00-B684-800322278A1D}"/>
                </a:ext>
              </a:extLst>
            </p:cNvPr>
            <p:cNvSpPr/>
            <p:nvPr/>
          </p:nvSpPr>
          <p:spPr>
            <a:xfrm rot="16200000">
              <a:off x="1232582" y="4165974"/>
              <a:ext cx="454982" cy="2092871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FB5B7F-EB05-43EC-87AB-ED5B078CB5B9}"/>
                </a:ext>
              </a:extLst>
            </p:cNvPr>
            <p:cNvSpPr txBox="1"/>
            <p:nvPr/>
          </p:nvSpPr>
          <p:spPr>
            <a:xfrm>
              <a:off x="2108578" y="5022385"/>
              <a:ext cx="55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705600" y="4200367"/>
            <a:ext cx="228600" cy="2554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11628" y="2993211"/>
            <a:ext cx="228600" cy="2554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95840" y="3187661"/>
            <a:ext cx="15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estradiol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010400" y="2658598"/>
            <a:ext cx="156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Progesterone?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36317" y="3936795"/>
            <a:ext cx="109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STRESS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24E3F66-A5C9-41F4-AEE3-24536202F813}"/>
              </a:ext>
            </a:extLst>
          </p:cNvPr>
          <p:cNvCxnSpPr/>
          <p:nvPr/>
        </p:nvCxnSpPr>
        <p:spPr>
          <a:xfrm>
            <a:off x="4417246" y="3866660"/>
            <a:ext cx="641162" cy="26401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66058" y="4100534"/>
            <a:ext cx="109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479487" y="3690980"/>
            <a:ext cx="109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STRESS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24E3F66-A5C9-41F4-AEE3-24536202F813}"/>
              </a:ext>
            </a:extLst>
          </p:cNvPr>
          <p:cNvCxnSpPr/>
          <p:nvPr/>
        </p:nvCxnSpPr>
        <p:spPr>
          <a:xfrm flipV="1">
            <a:off x="7229621" y="3740722"/>
            <a:ext cx="290406" cy="49496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24E3F66-A5C9-41F4-AEE3-24536202F813}"/>
              </a:ext>
            </a:extLst>
          </p:cNvPr>
          <p:cNvCxnSpPr/>
          <p:nvPr/>
        </p:nvCxnSpPr>
        <p:spPr>
          <a:xfrm>
            <a:off x="7889555" y="3318204"/>
            <a:ext cx="350486" cy="34494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1735" y="55713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COMT enzymatic activity is reduced by estradiol </a:t>
            </a:r>
            <a:r>
              <a:rPr lang="en-US" sz="2000" dirty="0"/>
              <a:t>(Jiang et al., 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Estradiol modulates ICR based on COMT genotype:                 ↑estradiol:↓ICR in Val Carriers (Smith et al., 2014 </a:t>
            </a:r>
            <a:r>
              <a:rPr lang="en-US" sz="2400" b="1" i="1" dirty="0"/>
              <a:t>J </a:t>
            </a:r>
            <a:r>
              <a:rPr lang="en-US" sz="2400" b="1" i="1" dirty="0" err="1"/>
              <a:t>Neurosci</a:t>
            </a:r>
            <a:r>
              <a:rPr lang="en-US" sz="2400" b="1" dirty="0"/>
              <a:t>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C34FB9-1AA4-431B-BCB0-AC37E9B042C1}"/>
              </a:ext>
            </a:extLst>
          </p:cNvPr>
          <p:cNvGrpSpPr/>
          <p:nvPr/>
        </p:nvGrpSpPr>
        <p:grpSpPr>
          <a:xfrm>
            <a:off x="72937" y="2901934"/>
            <a:ext cx="841463" cy="2491626"/>
            <a:chOff x="-1989202" y="2427709"/>
            <a:chExt cx="841463" cy="249162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15E05B-4EA7-4FF8-BC5D-057B6583296D}"/>
                </a:ext>
              </a:extLst>
            </p:cNvPr>
            <p:cNvSpPr txBox="1"/>
            <p:nvPr/>
          </p:nvSpPr>
          <p:spPr>
            <a:xfrm>
              <a:off x="-1933478" y="2427709"/>
              <a:ext cx="7223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Low </a:t>
              </a:r>
            </a:p>
            <a:p>
              <a:pPr algn="ctr"/>
              <a:r>
                <a:rPr lang="en-US" sz="2200" b="1" dirty="0"/>
                <a:t>ICR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6833967-C386-4589-BD56-3ACFA2BAA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154856" y="2474026"/>
              <a:ext cx="7117" cy="23837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9639A1-5695-4C13-B289-C6779FC69B90}"/>
                </a:ext>
              </a:extLst>
            </p:cNvPr>
            <p:cNvSpPr txBox="1"/>
            <p:nvPr/>
          </p:nvSpPr>
          <p:spPr>
            <a:xfrm>
              <a:off x="-1989202" y="4149894"/>
              <a:ext cx="8334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High </a:t>
              </a:r>
            </a:p>
            <a:p>
              <a:pPr algn="ctr"/>
              <a:r>
                <a:rPr lang="en-US" sz="2200" b="1" dirty="0"/>
                <a:t>ICR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506262-2962-4D80-B932-DDDFC9E01116}"/>
              </a:ext>
            </a:extLst>
          </p:cNvPr>
          <p:cNvSpPr txBox="1"/>
          <p:nvPr/>
        </p:nvSpPr>
        <p:spPr>
          <a:xfrm>
            <a:off x="6698111" y="2245170"/>
            <a:ext cx="140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45EE2"/>
                </a:solidFill>
              </a:rPr>
              <a:t>Females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D9CF5-4B0A-4300-AFD0-58BBAA25A46C}"/>
              </a:ext>
            </a:extLst>
          </p:cNvPr>
          <p:cNvSpPr txBox="1"/>
          <p:nvPr/>
        </p:nvSpPr>
        <p:spPr>
          <a:xfrm>
            <a:off x="6477000" y="384670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M/M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89BB820-6035-4FC0-B5E0-770F924D4BB1}"/>
              </a:ext>
            </a:extLst>
          </p:cNvPr>
          <p:cNvSpPr/>
          <p:nvPr/>
        </p:nvSpPr>
        <p:spPr>
          <a:xfrm>
            <a:off x="6242237" y="3858859"/>
            <a:ext cx="228600" cy="2554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0C194F-4E52-4FC0-ABB1-C71D3C7C72AB}"/>
              </a:ext>
            </a:extLst>
          </p:cNvPr>
          <p:cNvSpPr txBox="1"/>
          <p:nvPr/>
        </p:nvSpPr>
        <p:spPr>
          <a:xfrm>
            <a:off x="6083673" y="3505200"/>
            <a:ext cx="5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V/V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B2D9551-CDD8-4A46-9929-1EE03A8FA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28824" r="4375" b="26941"/>
          <a:stretch/>
        </p:blipFill>
        <p:spPr>
          <a:xfrm>
            <a:off x="2314361" y="666798"/>
            <a:ext cx="6457817" cy="72960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03A6E4-1489-4746-B023-E54C5077D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8" t="36429" r="8518" b="44952"/>
          <a:stretch/>
        </p:blipFill>
        <p:spPr>
          <a:xfrm>
            <a:off x="2694471" y="1349365"/>
            <a:ext cx="6975975" cy="8604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4C9227-2504-439C-A899-6915DEA88D16}"/>
              </a:ext>
            </a:extLst>
          </p:cNvPr>
          <p:cNvSpPr/>
          <p:nvPr/>
        </p:nvSpPr>
        <p:spPr>
          <a:xfrm>
            <a:off x="6807346" y="1905000"/>
            <a:ext cx="2676233" cy="340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A17926-1D88-48F5-A5E5-772BF1F3FC54}"/>
              </a:ext>
            </a:extLst>
          </p:cNvPr>
          <p:cNvSpPr txBox="1"/>
          <p:nvPr/>
        </p:nvSpPr>
        <p:spPr>
          <a:xfrm>
            <a:off x="2182491" y="1855712"/>
            <a:ext cx="654786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Stress effects on ICR may be dependent on where on the inverted-U function an individual lies.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Impacted by age, genetics (COMT), sex, estradiol… </a:t>
            </a:r>
          </a:p>
        </p:txBody>
      </p:sp>
    </p:spTree>
    <p:extLst>
      <p:ext uri="{BB962C8B-B14F-4D97-AF65-F5344CB8AC3E}">
        <p14:creationId xmlns:p14="http://schemas.microsoft.com/office/powerpoint/2010/main" val="19791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" grpId="0" animBg="1"/>
      <p:bldP spid="4" grpId="0" animBg="1"/>
      <p:bldP spid="12" grpId="0" animBg="1"/>
      <p:bldP spid="13" grpId="0"/>
      <p:bldP spid="2" grpId="0" animBg="1"/>
      <p:bldP spid="88" grpId="0" animBg="1"/>
      <p:bldP spid="88" grpId="1" animBg="1"/>
      <p:bldP spid="6" grpId="0"/>
      <p:bldP spid="90" grpId="0"/>
      <p:bldP spid="90" grpId="1"/>
      <p:bldP spid="29" grpId="0"/>
      <p:bldP spid="107" grpId="0"/>
      <p:bldP spid="108" grpId="0"/>
      <p:bldP spid="11" grpId="0"/>
      <p:bldP spid="11" grpId="1"/>
      <p:bldP spid="16" grpId="0"/>
      <p:bldP spid="57" grpId="0" animBg="1"/>
      <p:bldP spid="58" grpId="0"/>
      <p:bldP spid="18" grpId="0" animBg="1"/>
      <p:bldP spid="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496"/>
            <a:ext cx="8229600" cy="1143000"/>
          </a:xfrm>
        </p:spPr>
        <p:txBody>
          <a:bodyPr/>
          <a:lstStyle/>
          <a:p>
            <a:r>
              <a:rPr lang="en-US" b="1" u="sng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80" y="838200"/>
            <a:ext cx="8865640" cy="6172200"/>
          </a:xfrm>
        </p:spPr>
        <p:txBody>
          <a:bodyPr>
            <a:normAutofit/>
          </a:bodyPr>
          <a:lstStyle/>
          <a:p>
            <a:r>
              <a:rPr lang="en-US" b="1" dirty="0"/>
              <a:t>Acute Stress Effects on ICR*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/>
              <a:t>Moderating effect of genetics, sex?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/>
              <a:t>Support for inverted-U function based on COMT genotype (</a:t>
            </a:r>
            <a:r>
              <a:rPr lang="en-US" sz="2300" b="1" dirty="0" err="1"/>
              <a:t>Buckert</a:t>
            </a:r>
            <a:r>
              <a:rPr lang="en-US" sz="2300" b="1" dirty="0"/>
              <a:t> et al., 2012: working memory)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/>
              <a:t>Effects of Chronic Stress?</a:t>
            </a:r>
          </a:p>
          <a:p>
            <a:r>
              <a:rPr lang="en-US" b="1" dirty="0"/>
              <a:t>Further Investigate Hormone Effects on ICR*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/>
              <a:t>Effects of estradiol, progesterone, testosterone, cortisol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/>
              <a:t>Genetic mediators of effects?</a:t>
            </a:r>
          </a:p>
          <a:p>
            <a:pPr marL="342900" lvl="2" indent="-342900"/>
            <a:r>
              <a:rPr lang="en-US" sz="3200" b="1" dirty="0"/>
              <a:t>ICR as AUD Endophenotype: Longitudinal Studies</a:t>
            </a:r>
          </a:p>
          <a:p>
            <a:pPr marL="342900" lvl="2" indent="-342900"/>
            <a:r>
              <a:rPr lang="en-US" sz="3200" b="1" dirty="0"/>
              <a:t>Other Potential </a:t>
            </a:r>
            <a:r>
              <a:rPr lang="en-US" sz="3200" b="1" dirty="0" err="1"/>
              <a:t>Endophenotypes</a:t>
            </a:r>
            <a:endParaRPr lang="en-US" sz="3200" b="1" dirty="0"/>
          </a:p>
          <a:p>
            <a:pPr marL="457200" lvl="1" indent="0">
              <a:buNone/>
            </a:pP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6134603" y="875478"/>
            <a:ext cx="3029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* future fMRI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EA629-5704-408A-8BE6-5C1CEAC2653A}"/>
              </a:ext>
            </a:extLst>
          </p:cNvPr>
          <p:cNvSpPr/>
          <p:nvPr/>
        </p:nvSpPr>
        <p:spPr>
          <a:xfrm>
            <a:off x="6019800" y="5633319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300" b="1" dirty="0"/>
              <a:t>Reward Magnitude Sensitivity                    </a:t>
            </a:r>
            <a:r>
              <a:rPr lang="en-US" b="1" dirty="0"/>
              <a:t>(Smith et al., </a:t>
            </a:r>
            <a:r>
              <a:rPr lang="en-US" b="1" i="1" dirty="0"/>
              <a:t>in revision</a:t>
            </a:r>
            <a:r>
              <a:rPr lang="en-US" b="1" dirty="0"/>
              <a:t>)</a:t>
            </a:r>
            <a:endParaRPr lang="en-US" sz="23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2C887E-0136-4067-A2CE-18DB45B9D00A}"/>
              </a:ext>
            </a:extLst>
          </p:cNvPr>
          <p:cNvSpPr/>
          <p:nvPr/>
        </p:nvSpPr>
        <p:spPr>
          <a:xfrm>
            <a:off x="-304800" y="5641339"/>
            <a:ext cx="6041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300" b="1" dirty="0"/>
              <a:t>Subjective effects to drugs of abuse,    genetic predictors of DA release </a:t>
            </a:r>
          </a:p>
          <a:p>
            <a:pPr lvl="1"/>
            <a:r>
              <a:rPr lang="en-US" b="1" dirty="0"/>
              <a:t>(Smith et al., 2016: </a:t>
            </a:r>
            <a:r>
              <a:rPr lang="en-US" b="1" i="1" dirty="0"/>
              <a:t>J </a:t>
            </a:r>
            <a:r>
              <a:rPr lang="en-US" b="1" i="1" dirty="0" err="1"/>
              <a:t>Psychopharm</a:t>
            </a:r>
            <a:r>
              <a:rPr lang="en-US" b="1" i="1" dirty="0"/>
              <a:t>; Neuropharmacology</a:t>
            </a:r>
            <a:r>
              <a:rPr lang="en-US" b="1" dirty="0"/>
              <a:t>)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585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1A95-B769-4C3D-A438-D6C0184F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7" y="-170309"/>
            <a:ext cx="8229600" cy="1143000"/>
          </a:xfrm>
        </p:spPr>
        <p:txBody>
          <a:bodyPr/>
          <a:lstStyle/>
          <a:p>
            <a:r>
              <a:rPr lang="en-US" b="1" u="sng" dirty="0"/>
              <a:t>Concluding Remarks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18B3E-5810-4B91-87FE-50049F194D51}"/>
              </a:ext>
            </a:extLst>
          </p:cNvPr>
          <p:cNvSpPr txBox="1"/>
          <p:nvPr/>
        </p:nvSpPr>
        <p:spPr>
          <a:xfrm>
            <a:off x="326437" y="5867400"/>
            <a:ext cx="8286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Goals:	1) Understand drivers of risk: Develop better treatments</a:t>
            </a:r>
          </a:p>
          <a:p>
            <a:r>
              <a:rPr lang="en-US" sz="2400" b="1" dirty="0"/>
              <a:t>	2) Predict addiction risk: Intervene early, strategically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BB203F-CEAB-4F9D-A18C-F5D36B68DD1F}"/>
              </a:ext>
            </a:extLst>
          </p:cNvPr>
          <p:cNvGrpSpPr/>
          <p:nvPr/>
        </p:nvGrpSpPr>
        <p:grpSpPr>
          <a:xfrm>
            <a:off x="381000" y="1261126"/>
            <a:ext cx="4139393" cy="2724295"/>
            <a:chOff x="152400" y="1143000"/>
            <a:chExt cx="3774163" cy="24905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9D4BA9-7B44-4B7B-8AE5-4EF8E1C8D3CA}"/>
                </a:ext>
              </a:extLst>
            </p:cNvPr>
            <p:cNvGrpSpPr/>
            <p:nvPr/>
          </p:nvGrpSpPr>
          <p:grpSpPr>
            <a:xfrm>
              <a:off x="152400" y="1143000"/>
              <a:ext cx="3774163" cy="2490595"/>
              <a:chOff x="5293637" y="1000647"/>
              <a:chExt cx="3774163" cy="2490595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19B200A8-5566-451E-8D6D-1C2948AE9E72}"/>
                  </a:ext>
                </a:extLst>
              </p:cNvPr>
              <p:cNvSpPr/>
              <p:nvPr/>
            </p:nvSpPr>
            <p:spPr>
              <a:xfrm>
                <a:off x="5944192" y="1209750"/>
                <a:ext cx="2498887" cy="1807937"/>
              </a:xfrm>
              <a:prstGeom prst="triangle">
                <a:avLst/>
              </a:prstGeom>
              <a:noFill/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B9F80D-BE4F-421B-B383-AD6D4F21FD1C}"/>
                  </a:ext>
                </a:extLst>
              </p:cNvPr>
              <p:cNvSpPr txBox="1"/>
              <p:nvPr/>
            </p:nvSpPr>
            <p:spPr>
              <a:xfrm>
                <a:off x="7864313" y="2731531"/>
                <a:ext cx="1203487" cy="75971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Genetics</a:t>
                </a:r>
              </a:p>
              <a:p>
                <a:pPr algn="ctr"/>
                <a:r>
                  <a:rPr lang="en-US" sz="2400" b="1" dirty="0"/>
                  <a:t>Biology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0C1931-22C5-4F9A-8D8D-7777C8B11D40}"/>
                  </a:ext>
                </a:extLst>
              </p:cNvPr>
              <p:cNvSpPr/>
              <p:nvPr/>
            </p:nvSpPr>
            <p:spPr>
              <a:xfrm>
                <a:off x="6463886" y="2172857"/>
                <a:ext cx="1563248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AF17B3"/>
                    </a:solidFill>
                  </a:rPr>
                  <a:t>Dopamine</a:t>
                </a:r>
                <a:endParaRPr lang="en-US" sz="2500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3F34A6E-C596-4EE4-8C43-0BE580AD0731}"/>
                  </a:ext>
                </a:extLst>
              </p:cNvPr>
              <p:cNvCxnSpPr/>
              <p:nvPr/>
            </p:nvCxnSpPr>
            <p:spPr>
              <a:xfrm flipH="1" flipV="1">
                <a:off x="6539279" y="3022263"/>
                <a:ext cx="1319867" cy="7432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6CD6207-5566-4B46-AB4A-15C1FA7FB73F}"/>
                  </a:ext>
                </a:extLst>
              </p:cNvPr>
              <p:cNvCxnSpPr/>
              <p:nvPr/>
            </p:nvCxnSpPr>
            <p:spPr>
              <a:xfrm flipH="1">
                <a:off x="5944192" y="1209750"/>
                <a:ext cx="1249444" cy="180793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1EC88F-F6A5-49D0-A971-94B07687D384}"/>
                  </a:ext>
                </a:extLst>
              </p:cNvPr>
              <p:cNvSpPr txBox="1"/>
              <p:nvPr/>
            </p:nvSpPr>
            <p:spPr>
              <a:xfrm>
                <a:off x="5293637" y="2713210"/>
                <a:ext cx="1748939" cy="5847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B050"/>
                    </a:solidFill>
                  </a:rPr>
                  <a:t>Impulsive Choice</a:t>
                </a:r>
              </a:p>
              <a:p>
                <a:pPr algn="ctr"/>
                <a:r>
                  <a:rPr lang="en-US" sz="1600" b="1" dirty="0" err="1">
                    <a:solidFill>
                      <a:srgbClr val="00B050"/>
                    </a:solidFill>
                  </a:rPr>
                  <a:t>Endophenotype</a:t>
                </a:r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CC0B11-F891-443F-9088-58A91B252D71}"/>
                  </a:ext>
                </a:extLst>
              </p:cNvPr>
              <p:cNvSpPr txBox="1"/>
              <p:nvPr/>
            </p:nvSpPr>
            <p:spPr>
              <a:xfrm>
                <a:off x="6298172" y="1000647"/>
                <a:ext cx="1937646" cy="86177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FF0000"/>
                    </a:solidFill>
                  </a:rPr>
                  <a:t>Alcohol Use </a:t>
                </a:r>
              </a:p>
              <a:p>
                <a:pPr algn="ctr"/>
                <a:r>
                  <a:rPr lang="en-US" sz="2500" b="1" dirty="0">
                    <a:solidFill>
                      <a:srgbClr val="FF0000"/>
                    </a:solidFill>
                  </a:rPr>
                  <a:t>Disorder Risk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249C89E-1697-4938-A708-80EC742BE2D8}"/>
                </a:ext>
              </a:extLst>
            </p:cNvPr>
            <p:cNvGrpSpPr/>
            <p:nvPr/>
          </p:nvGrpSpPr>
          <p:grpSpPr>
            <a:xfrm>
              <a:off x="152400" y="2841540"/>
              <a:ext cx="2110532" cy="598798"/>
              <a:chOff x="152400" y="2841540"/>
              <a:chExt cx="2110532" cy="59879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45C6B5D-7960-4397-82A5-492EE25A6861}"/>
                  </a:ext>
                </a:extLst>
              </p:cNvPr>
              <p:cNvSpPr/>
              <p:nvPr/>
            </p:nvSpPr>
            <p:spPr>
              <a:xfrm>
                <a:off x="152400" y="2841540"/>
                <a:ext cx="2102856" cy="5987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F79E9F-EFF7-4CCF-B5AF-FA7DBF082F78}"/>
                  </a:ext>
                </a:extLst>
              </p:cNvPr>
              <p:cNvSpPr txBox="1"/>
              <p:nvPr/>
            </p:nvSpPr>
            <p:spPr>
              <a:xfrm>
                <a:off x="160076" y="2960736"/>
                <a:ext cx="2102856" cy="4079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b="1" dirty="0" err="1">
                    <a:solidFill>
                      <a:srgbClr val="00B050"/>
                    </a:solidFill>
                  </a:rPr>
                  <a:t>Endophenotypes</a:t>
                </a:r>
                <a:endParaRPr lang="en-US" sz="23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EEF055-F84D-459D-AE63-51C80AF46684}"/>
                </a:ext>
              </a:extLst>
            </p:cNvPr>
            <p:cNvGrpSpPr/>
            <p:nvPr/>
          </p:nvGrpSpPr>
          <p:grpSpPr>
            <a:xfrm>
              <a:off x="1155843" y="1164848"/>
              <a:ext cx="1948303" cy="892552"/>
              <a:chOff x="152400" y="2911815"/>
              <a:chExt cx="1948303" cy="89255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5ED7E1D-A67C-4D60-B40E-34BFBA4C9183}"/>
                  </a:ext>
                </a:extLst>
              </p:cNvPr>
              <p:cNvSpPr/>
              <p:nvPr/>
            </p:nvSpPr>
            <p:spPr>
              <a:xfrm>
                <a:off x="152400" y="2911815"/>
                <a:ext cx="1948303" cy="8636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9E6B6E-E43F-487F-AFD0-65E4965E0EE3}"/>
                  </a:ext>
                </a:extLst>
              </p:cNvPr>
              <p:cNvSpPr txBox="1"/>
              <p:nvPr/>
            </p:nvSpPr>
            <p:spPr>
              <a:xfrm>
                <a:off x="160076" y="2911815"/>
                <a:ext cx="1922748" cy="89255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FF0000"/>
                    </a:solidFill>
                  </a:rPr>
                  <a:t>Addiction Risk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6FCE0B2-8D37-4C7A-AAD6-1BC05028F327}"/>
              </a:ext>
            </a:extLst>
          </p:cNvPr>
          <p:cNvSpPr txBox="1"/>
          <p:nvPr/>
        </p:nvSpPr>
        <p:spPr>
          <a:xfrm>
            <a:off x="228600" y="4057588"/>
            <a:ext cx="9144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Addiction risk(</a:t>
            </a:r>
            <a:r>
              <a:rPr lang="en-US" sz="2400" b="1" dirty="0">
                <a:solidFill>
                  <a:srgbClr val="00B050"/>
                </a:solidFill>
              </a:rPr>
              <a:t>ICR</a:t>
            </a:r>
            <a:r>
              <a:rPr lang="en-US" sz="2400" b="1" dirty="0"/>
              <a:t>)=</a:t>
            </a:r>
          </a:p>
          <a:p>
            <a:r>
              <a:rPr lang="en-US" sz="2400" b="1" dirty="0"/>
              <a:t>f (</a:t>
            </a:r>
            <a:r>
              <a:rPr lang="en-US" sz="2400" b="1" dirty="0">
                <a:solidFill>
                  <a:srgbClr val="00B050"/>
                </a:solidFill>
              </a:rPr>
              <a:t>DA(</a:t>
            </a:r>
            <a:r>
              <a:rPr lang="en-US" sz="2400" b="1" dirty="0" err="1">
                <a:solidFill>
                  <a:srgbClr val="00B050"/>
                </a:solidFill>
              </a:rPr>
              <a:t>striatum+PFC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r>
              <a:rPr lang="en-US" sz="2400" b="1" dirty="0"/>
              <a:t> * </a:t>
            </a:r>
            <a:r>
              <a:rPr lang="en-US" sz="2400" b="1" dirty="0">
                <a:solidFill>
                  <a:srgbClr val="00B050"/>
                </a:solidFill>
              </a:rPr>
              <a:t>age </a:t>
            </a:r>
            <a:r>
              <a:rPr lang="en-US" sz="2400" b="1" dirty="0"/>
              <a:t>*</a:t>
            </a:r>
            <a:r>
              <a:rPr lang="en-US" sz="2400" b="1" dirty="0">
                <a:solidFill>
                  <a:srgbClr val="00B050"/>
                </a:solidFill>
              </a:rPr>
              <a:t> sex</a:t>
            </a:r>
            <a:r>
              <a:rPr lang="en-US" sz="2400" b="1" dirty="0"/>
              <a:t> + hormones + stress + </a:t>
            </a:r>
            <a:r>
              <a:rPr lang="en-US" sz="2400" b="1" dirty="0">
                <a:solidFill>
                  <a:srgbClr val="00B050"/>
                </a:solidFill>
              </a:rPr>
              <a:t>drug use </a:t>
            </a:r>
            <a:r>
              <a:rPr lang="en-US" sz="2400" b="1" dirty="0"/>
              <a:t>+ environment + (gene x environment))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Genetics: Future </a:t>
            </a:r>
            <a:r>
              <a:rPr lang="en-US" sz="2400" b="1" dirty="0" err="1"/>
              <a:t>multilocus</a:t>
            </a:r>
            <a:r>
              <a:rPr lang="en-US" sz="2400" b="1" dirty="0"/>
              <a:t> or polygenic analyses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56BB33-FD15-41EB-9536-1695D14ADAB8}"/>
              </a:ext>
            </a:extLst>
          </p:cNvPr>
          <p:cNvGrpSpPr/>
          <p:nvPr/>
        </p:nvGrpSpPr>
        <p:grpSpPr>
          <a:xfrm>
            <a:off x="4637347" y="893537"/>
            <a:ext cx="3308456" cy="3505200"/>
            <a:chOff x="5073544" y="838200"/>
            <a:chExt cx="3733800" cy="37338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2D659F6-41D2-4877-AE59-D8571837F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3544" y="838200"/>
              <a:ext cx="3733800" cy="373380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60D0EA-75CB-4B06-8711-5565BC923734}"/>
                </a:ext>
              </a:extLst>
            </p:cNvPr>
            <p:cNvGrpSpPr/>
            <p:nvPr/>
          </p:nvGrpSpPr>
          <p:grpSpPr>
            <a:xfrm>
              <a:off x="6606832" y="2129689"/>
              <a:ext cx="1567384" cy="524559"/>
              <a:chOff x="-1" y="4714414"/>
              <a:chExt cx="1514687" cy="62616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7C9C59-B537-46BD-8EE1-D470B255B840}"/>
                  </a:ext>
                </a:extLst>
              </p:cNvPr>
              <p:cNvSpPr txBox="1"/>
              <p:nvPr/>
            </p:nvSpPr>
            <p:spPr>
              <a:xfrm>
                <a:off x="0" y="4714414"/>
                <a:ext cx="1514686" cy="62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FF0000"/>
                    </a:solidFill>
                  </a:rPr>
                  <a:t>Striatum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0FA51F-0EAA-45A2-8E67-AA8386458D45}"/>
                  </a:ext>
                </a:extLst>
              </p:cNvPr>
              <p:cNvSpPr/>
              <p:nvPr/>
            </p:nvSpPr>
            <p:spPr>
              <a:xfrm>
                <a:off x="-1" y="4714414"/>
                <a:ext cx="1514687" cy="59822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FE2B11-E05A-4C6C-A576-26C00A980CFB}"/>
                </a:ext>
              </a:extLst>
            </p:cNvPr>
            <p:cNvGrpSpPr/>
            <p:nvPr/>
          </p:nvGrpSpPr>
          <p:grpSpPr>
            <a:xfrm>
              <a:off x="5431178" y="1626372"/>
              <a:ext cx="777329" cy="524560"/>
              <a:chOff x="191287" y="3746796"/>
              <a:chExt cx="735206" cy="62616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EC138F-18C5-4579-BB7F-5CB944E4E6FD}"/>
                  </a:ext>
                </a:extLst>
              </p:cNvPr>
              <p:cNvSpPr txBox="1"/>
              <p:nvPr/>
            </p:nvSpPr>
            <p:spPr>
              <a:xfrm>
                <a:off x="191287" y="3746797"/>
                <a:ext cx="735206" cy="626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66FF"/>
                    </a:solidFill>
                  </a:rPr>
                  <a:t>PFC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6366DC9-F207-4D3F-866F-02009024153C}"/>
                  </a:ext>
                </a:extLst>
              </p:cNvPr>
              <p:cNvSpPr/>
              <p:nvPr/>
            </p:nvSpPr>
            <p:spPr>
              <a:xfrm>
                <a:off x="191287" y="3746796"/>
                <a:ext cx="725381" cy="600810"/>
              </a:xfrm>
              <a:prstGeom prst="rect">
                <a:avLst/>
              </a:prstGeom>
              <a:noFill/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Curved Left Arrow 14">
              <a:extLst>
                <a:ext uri="{FF2B5EF4-FFF2-40B4-BE49-F238E27FC236}">
                  <a16:creationId xmlns:a16="http://schemas.microsoft.com/office/drawing/2014/main" id="{570D1871-B5A3-48F1-87DC-6DF52666D6E8}"/>
                </a:ext>
              </a:extLst>
            </p:cNvPr>
            <p:cNvSpPr/>
            <p:nvPr/>
          </p:nvSpPr>
          <p:spPr>
            <a:xfrm rot="18218297">
              <a:off x="6477296" y="1258129"/>
              <a:ext cx="390352" cy="1032221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urved Left Arrow 15">
              <a:extLst>
                <a:ext uri="{FF2B5EF4-FFF2-40B4-BE49-F238E27FC236}">
                  <a16:creationId xmlns:a16="http://schemas.microsoft.com/office/drawing/2014/main" id="{15F25AC7-AE4F-42AE-B3A1-4A063C8F633F}"/>
                </a:ext>
              </a:extLst>
            </p:cNvPr>
            <p:cNvSpPr/>
            <p:nvPr/>
          </p:nvSpPr>
          <p:spPr>
            <a:xfrm rot="7189131">
              <a:off x="6167920" y="2025482"/>
              <a:ext cx="387960" cy="103916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214237-6554-473C-8114-7BA0095FAB3F}"/>
              </a:ext>
            </a:extLst>
          </p:cNvPr>
          <p:cNvCxnSpPr>
            <a:cxnSpLocks/>
          </p:cNvCxnSpPr>
          <p:nvPr/>
        </p:nvCxnSpPr>
        <p:spPr>
          <a:xfrm flipV="1">
            <a:off x="3153911" y="2269130"/>
            <a:ext cx="2135032" cy="446925"/>
          </a:xfrm>
          <a:prstGeom prst="straightConnector1">
            <a:avLst/>
          </a:prstGeom>
          <a:ln w="76200">
            <a:solidFill>
              <a:srgbClr val="AF1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5334000" cy="2743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UNC Chapel Hill</a:t>
            </a:r>
          </a:p>
          <a:p>
            <a:pPr>
              <a:buNone/>
            </a:pPr>
            <a:r>
              <a:rPr lang="en-US" sz="1800" b="1" dirty="0">
                <a:solidFill>
                  <a:schemeClr val="bg1"/>
                </a:solidFill>
              </a:rPr>
              <a:t>Charlotte Boettiger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dirty="0">
                <a:solidFill>
                  <a:schemeClr val="bg1"/>
                </a:solidFill>
              </a:rPr>
              <a:t>PhD </a:t>
            </a:r>
          </a:p>
          <a:p>
            <a:pPr>
              <a:buNone/>
            </a:pPr>
            <a:r>
              <a:rPr lang="en-US" sz="1800" b="1" dirty="0">
                <a:solidFill>
                  <a:schemeClr val="bg1"/>
                </a:solidFill>
              </a:rPr>
              <a:t>(PhD Advisor)</a:t>
            </a:r>
          </a:p>
          <a:p>
            <a:pPr marL="571500" lvl="1"/>
            <a:r>
              <a:rPr lang="en-US" sz="1700" b="1" dirty="0">
                <a:solidFill>
                  <a:schemeClr val="bg1"/>
                </a:solidFill>
              </a:rPr>
              <a:t>Amanda Elton, PhD</a:t>
            </a:r>
          </a:p>
          <a:p>
            <a:pPr marL="571500" lvl="1"/>
            <a:r>
              <a:rPr lang="en-US" sz="1600" b="1" dirty="0">
                <a:solidFill>
                  <a:schemeClr val="bg1"/>
                </a:solidFill>
              </a:rPr>
              <a:t>Katie </a:t>
            </a:r>
            <a:r>
              <a:rPr lang="en-US" sz="1600" b="1" dirty="0" err="1">
                <a:solidFill>
                  <a:schemeClr val="bg1"/>
                </a:solidFill>
              </a:rPr>
              <a:t>Kelm</a:t>
            </a:r>
            <a:r>
              <a:rPr lang="en-US" sz="1600" b="1" dirty="0">
                <a:solidFill>
                  <a:schemeClr val="bg1"/>
                </a:solidFill>
              </a:rPr>
              <a:t>, PhD</a:t>
            </a:r>
          </a:p>
          <a:p>
            <a:pPr marL="571500" lvl="1"/>
            <a:r>
              <a:rPr lang="en-US" sz="1600" b="1" dirty="0">
                <a:solidFill>
                  <a:schemeClr val="bg1"/>
                </a:solidFill>
              </a:rPr>
              <a:t>Michael Parrish* 	           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571500" lvl="1"/>
            <a:r>
              <a:rPr lang="en-US" sz="1600" b="1" dirty="0">
                <a:solidFill>
                  <a:schemeClr val="bg1"/>
                </a:solidFill>
              </a:rPr>
              <a:t>Scott </a:t>
            </a:r>
            <a:r>
              <a:rPr lang="en-US" sz="1600" b="1" dirty="0" err="1">
                <a:solidFill>
                  <a:schemeClr val="bg1"/>
                </a:solidFill>
              </a:rPr>
              <a:t>Oppler</a:t>
            </a:r>
            <a:r>
              <a:rPr lang="en-US" sz="1600" b="1" dirty="0">
                <a:solidFill>
                  <a:schemeClr val="bg1"/>
                </a:solidFill>
              </a:rPr>
              <a:t>*</a:t>
            </a:r>
          </a:p>
          <a:p>
            <a:pPr marL="285750" lvl="1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*undergraduate students </a:t>
            </a:r>
            <a:r>
              <a:rPr lang="en-US" sz="1700" dirty="0">
                <a:solidFill>
                  <a:schemeClr val="bg1"/>
                </a:solidFill>
              </a:rPr>
              <a:t>	             </a:t>
            </a:r>
            <a:r>
              <a:rPr lang="en-US" sz="1700" b="1" dirty="0">
                <a:solidFill>
                  <a:schemeClr val="bg1"/>
                </a:solidFill>
              </a:rPr>
              <a:t>		</a:t>
            </a:r>
            <a:r>
              <a:rPr lang="en-US" sz="1700" dirty="0">
                <a:solidFill>
                  <a:schemeClr val="bg1"/>
                </a:solidFill>
              </a:rPr>
              <a:t>	            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-14287" y="5471191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Grad Funding:</a:t>
            </a:r>
            <a:r>
              <a:rPr lang="en-US" sz="1600" b="1" dirty="0">
                <a:solidFill>
                  <a:schemeClr val="bg1"/>
                </a:solidFill>
              </a:rPr>
              <a:t>  F31AA020132 (CTS)  from NIAAA, T32DA007244 (CTS) from NIDA, UL1RR025747 (CAB) and KL2RR025746 (CAB) from NCRR, A14-0050-001  (CAB) from ABMRF.</a:t>
            </a:r>
          </a:p>
          <a:p>
            <a:r>
              <a:rPr lang="en-US" sz="1600" b="1" u="sng" dirty="0">
                <a:solidFill>
                  <a:schemeClr val="bg1"/>
                </a:solidFill>
              </a:rPr>
              <a:t>Postdoc Funding:</a:t>
            </a:r>
            <a:r>
              <a:rPr lang="en-US" sz="1600" b="1" dirty="0">
                <a:solidFill>
                  <a:schemeClr val="bg1"/>
                </a:solidFill>
              </a:rPr>
              <a:t> NIDA: R01DA019670 (DHZ), R21DA033611 (DHZ), F32DA041157 (CTS); NIA: R01AG044838 (DHZ)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4950" y="533400"/>
            <a:ext cx="37195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Collaborators: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Theresa Swift-</a:t>
            </a:r>
            <a:r>
              <a:rPr lang="en-US" sz="1600" b="1" dirty="0" err="1">
                <a:solidFill>
                  <a:schemeClr val="bg1"/>
                </a:solidFill>
              </a:rPr>
              <a:t>Scanlan</a:t>
            </a:r>
            <a:r>
              <a:rPr lang="en-US" sz="1600" b="1" dirty="0">
                <a:solidFill>
                  <a:schemeClr val="bg1"/>
                </a:solidFill>
              </a:rPr>
              <a:t> (VCU)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Andy </a:t>
            </a:r>
            <a:r>
              <a:rPr lang="en-US" sz="1600" b="1" dirty="0" err="1">
                <a:solidFill>
                  <a:schemeClr val="bg1"/>
                </a:solidFill>
              </a:rPr>
              <a:t>Smolen</a:t>
            </a:r>
            <a:r>
              <a:rPr lang="en-US" sz="1600" b="1" dirty="0">
                <a:solidFill>
                  <a:schemeClr val="bg1"/>
                </a:solidFill>
              </a:rPr>
              <a:t> (University of Colorado)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Bill </a:t>
            </a:r>
            <a:r>
              <a:rPr lang="en-US" sz="1600" b="1" dirty="0" err="1">
                <a:solidFill>
                  <a:schemeClr val="bg1"/>
                </a:solidFill>
              </a:rPr>
              <a:t>Jagust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err="1">
                <a:solidFill>
                  <a:schemeClr val="bg1"/>
                </a:solidFill>
              </a:rPr>
              <a:t>Lawerence</a:t>
            </a:r>
            <a:r>
              <a:rPr lang="en-US" sz="1400" b="1" dirty="0">
                <a:solidFill>
                  <a:schemeClr val="bg1"/>
                </a:solidFill>
              </a:rPr>
              <a:t> Berkeley National Lab) </a:t>
            </a:r>
            <a:r>
              <a:rPr lang="en-US" sz="1600" b="1" dirty="0">
                <a:solidFill>
                  <a:schemeClr val="bg1"/>
                </a:solidFill>
              </a:rPr>
              <a:t>Deanna Wallace (UC Berkeley, now UCSF)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Linh Dang </a:t>
            </a:r>
            <a:r>
              <a:rPr lang="en-US" sz="1550" b="1" dirty="0">
                <a:solidFill>
                  <a:schemeClr val="bg1"/>
                </a:solidFill>
              </a:rPr>
              <a:t>(UC Berkeley, now Vanderbilt)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Emily Jacobs (UC Berkeley, now UCSB)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Gregory </a:t>
            </a:r>
            <a:r>
              <a:rPr lang="en-US" sz="1600" b="1" dirty="0" err="1">
                <a:solidFill>
                  <a:schemeClr val="bg1"/>
                </a:solidFill>
              </a:rPr>
              <a:t>Samanez</a:t>
            </a:r>
            <a:r>
              <a:rPr lang="en-US" sz="1600" b="1" dirty="0">
                <a:solidFill>
                  <a:schemeClr val="bg1"/>
                </a:solidFill>
              </a:rPr>
              <a:t>-Larkin (Yale, now Duke)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Ronald Cowan, MD, PhD (Vanderbilt)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Robert Kessler, MD (UAB)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Harriet de Wit (</a:t>
            </a:r>
            <a:r>
              <a:rPr lang="en-US" sz="1600" b="1" dirty="0" err="1">
                <a:solidFill>
                  <a:schemeClr val="bg1"/>
                </a:solidFill>
              </a:rPr>
              <a:t>Univ</a:t>
            </a:r>
            <a:r>
              <a:rPr lang="en-US" sz="1600" b="1" dirty="0">
                <a:solidFill>
                  <a:schemeClr val="bg1"/>
                </a:solidFill>
              </a:rPr>
              <a:t> of Chicago)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Jessica </a:t>
            </a:r>
            <a:r>
              <a:rPr lang="en-US" sz="1600" b="1" dirty="0" err="1">
                <a:solidFill>
                  <a:schemeClr val="bg1"/>
                </a:solidFill>
              </a:rPr>
              <a:t>Weafer</a:t>
            </a:r>
            <a:r>
              <a:rPr lang="en-US" sz="1600" b="1" dirty="0">
                <a:solidFill>
                  <a:schemeClr val="bg1"/>
                </a:solidFill>
              </a:rPr>
              <a:t> (</a:t>
            </a:r>
            <a:r>
              <a:rPr lang="en-US" sz="1600" b="1" dirty="0" err="1">
                <a:solidFill>
                  <a:schemeClr val="bg1"/>
                </a:solidFill>
              </a:rPr>
              <a:t>Univ</a:t>
            </a:r>
            <a:r>
              <a:rPr lang="en-US" sz="1600" b="1" dirty="0">
                <a:solidFill>
                  <a:schemeClr val="bg1"/>
                </a:solidFill>
              </a:rPr>
              <a:t> of Chicago)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Abraham Palmer (UCSD)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Joshua </a:t>
            </a:r>
            <a:r>
              <a:rPr lang="en-US" sz="1600" b="1" dirty="0" err="1">
                <a:solidFill>
                  <a:schemeClr val="bg1"/>
                </a:solidFill>
              </a:rPr>
              <a:t>Buckholtz</a:t>
            </a:r>
            <a:r>
              <a:rPr lang="en-US" sz="1600" b="1" dirty="0">
                <a:solidFill>
                  <a:schemeClr val="bg1"/>
                </a:solidFill>
              </a:rPr>
              <a:t> (Harvard)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Daniel Claassen (Vanderbilt)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Lea Davis (Vanderbilt)</a:t>
            </a:r>
          </a:p>
          <a:p>
            <a:pPr marL="0" lvl="2"/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056" t="11459" r="73060" b="75000"/>
          <a:stretch>
            <a:fillRect/>
          </a:stretch>
        </p:blipFill>
        <p:spPr bwMode="auto">
          <a:xfrm>
            <a:off x="5410200" y="5266912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3728" t="10352" r="55201" b="82914"/>
          <a:stretch/>
        </p:blipFill>
        <p:spPr>
          <a:xfrm>
            <a:off x="6033232" y="6283589"/>
            <a:ext cx="3082193" cy="5541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562725" y="5077651"/>
            <a:ext cx="2581275" cy="817498"/>
            <a:chOff x="3048000" y="3432835"/>
            <a:chExt cx="2581275" cy="817498"/>
          </a:xfrm>
        </p:grpSpPr>
        <p:sp>
          <p:nvSpPr>
            <p:cNvPr id="11" name="TextBox 10"/>
            <p:cNvSpPr txBox="1"/>
            <p:nvPr/>
          </p:nvSpPr>
          <p:spPr>
            <a:xfrm>
              <a:off x="3048000" y="3432835"/>
              <a:ext cx="2581275" cy="817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379" y="3505200"/>
              <a:ext cx="2490221" cy="643129"/>
            </a:xfrm>
            <a:prstGeom prst="rect">
              <a:avLst/>
            </a:prstGeom>
          </p:spPr>
        </p:pic>
      </p:grpSp>
      <p:pic>
        <p:nvPicPr>
          <p:cNvPr id="25" name="Picture 2" descr="http://www.christophertsmith.com/uploads/3/7/4/4/37446679/6958872_or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14299" b="31542"/>
          <a:stretch/>
        </p:blipFill>
        <p:spPr bwMode="auto">
          <a:xfrm>
            <a:off x="3306748" y="1638300"/>
            <a:ext cx="192009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-19050" y="2668586"/>
            <a:ext cx="5334000" cy="3029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Vanderbilt University</a:t>
            </a:r>
          </a:p>
          <a:p>
            <a:pPr>
              <a:buFont typeface="Arial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David </a:t>
            </a:r>
            <a:r>
              <a:rPr lang="en-US" sz="1800" b="1" dirty="0" err="1">
                <a:solidFill>
                  <a:schemeClr val="bg1"/>
                </a:solidFill>
              </a:rPr>
              <a:t>Zald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dirty="0">
                <a:solidFill>
                  <a:schemeClr val="bg1"/>
                </a:solidFill>
              </a:rPr>
              <a:t>PhD </a:t>
            </a:r>
          </a:p>
          <a:p>
            <a:pPr>
              <a:buFont typeface="Arial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(Postdoc Mentor)</a:t>
            </a:r>
          </a:p>
          <a:p>
            <a:pPr lvl="1"/>
            <a:r>
              <a:rPr lang="en-US" sz="1700" b="1" dirty="0">
                <a:solidFill>
                  <a:schemeClr val="bg1"/>
                </a:solidFill>
              </a:rPr>
              <a:t>Linh Dang, PhD	            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1700" b="1" dirty="0">
                <a:solidFill>
                  <a:schemeClr val="bg1"/>
                </a:solidFill>
              </a:rPr>
              <a:t>RAs:</a:t>
            </a:r>
          </a:p>
          <a:p>
            <a:pPr marL="971550" lvl="2" indent="-285750"/>
            <a:r>
              <a:rPr lang="en-US" sz="1400" b="1" dirty="0">
                <a:solidFill>
                  <a:schemeClr val="bg1"/>
                </a:solidFill>
              </a:rPr>
              <a:t>Scott Perkins</a:t>
            </a:r>
          </a:p>
          <a:p>
            <a:pPr marL="971550" lvl="2" indent="-285750"/>
            <a:r>
              <a:rPr lang="en-US" sz="1400" b="1" dirty="0">
                <a:solidFill>
                  <a:schemeClr val="bg1"/>
                </a:solidFill>
              </a:rPr>
              <a:t>Jaime </a:t>
            </a:r>
            <a:r>
              <a:rPr lang="en-US" sz="1400" b="1" dirty="0" err="1">
                <a:solidFill>
                  <a:schemeClr val="bg1"/>
                </a:solidFill>
              </a:rPr>
              <a:t>Castrellon</a:t>
            </a:r>
            <a:endParaRPr lang="en-US" sz="1400" b="1" dirty="0">
              <a:solidFill>
                <a:schemeClr val="bg1"/>
              </a:solidFill>
            </a:endParaRPr>
          </a:p>
          <a:p>
            <a:pPr marL="971550" lvl="2" indent="-285750"/>
            <a:r>
              <a:rPr lang="en-US" sz="1400" b="1" dirty="0">
                <a:solidFill>
                  <a:schemeClr val="bg1"/>
                </a:solidFill>
              </a:rPr>
              <a:t>Leah Burgess</a:t>
            </a:r>
          </a:p>
          <a:p>
            <a:pPr marL="971550" lvl="2" indent="-285750"/>
            <a:r>
              <a:rPr lang="en-US" sz="1400" b="1" dirty="0">
                <a:solidFill>
                  <a:schemeClr val="bg1"/>
                </a:solidFill>
              </a:rPr>
              <a:t>Danica San Juan</a:t>
            </a:r>
          </a:p>
          <a:p>
            <a:pPr marL="971550" lvl="2" indent="-285750"/>
            <a:r>
              <a:rPr lang="en-US" sz="1400" b="1" dirty="0">
                <a:solidFill>
                  <a:schemeClr val="bg1"/>
                </a:solidFill>
              </a:rPr>
              <a:t>Darcy Smith </a:t>
            </a:r>
            <a:r>
              <a:rPr lang="en-US" sz="1300" dirty="0">
                <a:solidFill>
                  <a:schemeClr val="bg1"/>
                </a:solidFill>
              </a:rPr>
              <a:t>	             </a:t>
            </a:r>
            <a:r>
              <a:rPr lang="en-US" sz="1300" b="1" dirty="0">
                <a:solidFill>
                  <a:schemeClr val="bg1"/>
                </a:solidFill>
              </a:rPr>
              <a:t>		</a:t>
            </a:r>
            <a:r>
              <a:rPr lang="en-US" sz="1300" dirty="0">
                <a:solidFill>
                  <a:schemeClr val="bg1"/>
                </a:solidFill>
              </a:rPr>
              <a:t>	             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9" name="Picture 4" descr="NI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1112"/>
            <a:ext cx="296465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16968" r="22078" b="16968"/>
          <a:stretch/>
        </p:blipFill>
        <p:spPr>
          <a:xfrm>
            <a:off x="2421732" y="3458167"/>
            <a:ext cx="1235415" cy="1676634"/>
          </a:xfrm>
          <a:prstGeom prst="rect">
            <a:avLst/>
          </a:prstGeom>
        </p:spPr>
      </p:pic>
      <p:pic>
        <p:nvPicPr>
          <p:cNvPr id="16" name="Picture 15" descr="bluesealhires.jpg">
            <a:extLst>
              <a:ext uri="{FF2B5EF4-FFF2-40B4-BE49-F238E27FC236}">
                <a16:creationId xmlns:a16="http://schemas.microsoft.com/office/drawing/2014/main" id="{E9205C21-CF33-4F07-ADDF-AA678DBEAB7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0591" y="749003"/>
            <a:ext cx="1450410" cy="145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2564"/>
            <a:ext cx="417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Teaching Philosophy</a:t>
            </a:r>
            <a:r>
              <a:rPr lang="en-US" sz="36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13375"/>
            <a:ext cx="932613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Our knowledge of biological processes that affect behavior is quickly evolving.</a:t>
            </a:r>
          </a:p>
          <a:p>
            <a:endParaRPr lang="en-US" sz="800" b="1" dirty="0"/>
          </a:p>
          <a:p>
            <a:r>
              <a:rPr lang="en-US" sz="2000" b="1" dirty="0"/>
              <a:t>Need to develop curious, creative-thinkers as opposed to students that memorize “facts” that eventually are outdated.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		</a:t>
            </a:r>
          </a:p>
          <a:p>
            <a:endParaRPr lang="en-US" sz="2000" b="1" dirty="0"/>
          </a:p>
          <a:p>
            <a:endParaRPr lang="en-US" sz="1000" b="1" dirty="0"/>
          </a:p>
          <a:p>
            <a:pPr marL="401638"/>
            <a:r>
              <a:rPr lang="en-US" sz="2000" b="1" dirty="0"/>
              <a:t>Through this process, students develop: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Analytical and Problem Solving Skills	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Learn to consider multiple perspectives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Appreciate the complexity of human biology	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Identify patterns, trends in data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81600" y="4724400"/>
            <a:ext cx="685800" cy="1828800"/>
          </a:xfrm>
          <a:prstGeom prst="rightBrac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6071" y="4495800"/>
            <a:ext cx="27631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Medical careers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Scientific careers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Team-based work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Data Science careers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Programming/IT careers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Consulting careers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Biotech/Pharma careers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818962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Key concepts:</a:t>
            </a:r>
            <a:r>
              <a:rPr lang="en-US" sz="1600" b="1" dirty="0"/>
              <a:t> biology, genetics, neuroanatomy, endocrinology, &amp; physiology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" y="2484447"/>
            <a:ext cx="2823874" cy="130433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4217338" y="2769538"/>
            <a:ext cx="485775" cy="17475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3079" y="1881187"/>
            <a:ext cx="39921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1) Case studies of disease         (synthesize, diagnose)</a:t>
            </a:r>
          </a:p>
          <a:p>
            <a:r>
              <a:rPr lang="en-US" sz="2200" b="1" dirty="0"/>
              <a:t>2) Toy/Example datasets to study/analyze                     (critical thinking, application)</a:t>
            </a:r>
          </a:p>
          <a:p>
            <a:r>
              <a:rPr lang="en-US" sz="2200" b="1" dirty="0"/>
              <a:t>3) Exam questions </a:t>
            </a:r>
          </a:p>
          <a:p>
            <a:r>
              <a:rPr lang="en-US" sz="2200" b="1" dirty="0"/>
              <a:t>(facts, application, diagnosis)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r="20000"/>
          <a:stretch/>
        </p:blipFill>
        <p:spPr>
          <a:xfrm>
            <a:off x="3713590" y="2158274"/>
            <a:ext cx="1240508" cy="13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endCxn id="14" idx="1"/>
          </p:cNvCxnSpPr>
          <p:nvPr/>
        </p:nvCxnSpPr>
        <p:spPr>
          <a:xfrm>
            <a:off x="2578870" y="4448088"/>
            <a:ext cx="1548233" cy="4447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Alcohol Use Disorders (AUDs): 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100" b="1" dirty="0">
                <a:latin typeface="+mn-lt"/>
              </a:rPr>
              <a:t>Costly, Complex, Poorly Understood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/>
          </a:bodyPr>
          <a:lstStyle/>
          <a:p>
            <a:r>
              <a:rPr lang="en-US" sz="2400" b="1" dirty="0"/>
              <a:t>Costs of excessive Alcohol consumption: </a:t>
            </a:r>
          </a:p>
          <a:p>
            <a:pPr lvl="1"/>
            <a:r>
              <a:rPr lang="en-US" sz="2000" b="1" dirty="0"/>
              <a:t>$249 billion </a:t>
            </a:r>
            <a:r>
              <a:rPr lang="en-US" sz="1400" b="1" dirty="0"/>
              <a:t>(Sacks et al., 2015), </a:t>
            </a:r>
            <a:r>
              <a:rPr lang="en-US" sz="2000" b="1" dirty="0"/>
              <a:t>88,000 deaths annually </a:t>
            </a:r>
            <a:r>
              <a:rPr lang="en-US" sz="1400" b="1" dirty="0"/>
              <a:t>(CDC)</a:t>
            </a:r>
          </a:p>
          <a:p>
            <a:pPr lvl="1"/>
            <a:r>
              <a:rPr lang="en-US" sz="2000" b="1" dirty="0"/>
              <a:t>$300 billion tobacco; $193 billion illicit drugs, $78.5 billion opioids (NIDA)</a:t>
            </a:r>
          </a:p>
          <a:p>
            <a:pPr lvl="1"/>
            <a:r>
              <a:rPr lang="en-US" sz="2000" b="1" dirty="0"/>
              <a:t>18% of Americans will experience AUDs during lifetime </a:t>
            </a:r>
            <a:r>
              <a:rPr lang="en-US" sz="1400" b="1" dirty="0"/>
              <a:t>(</a:t>
            </a:r>
            <a:r>
              <a:rPr lang="en-US" sz="1400" b="1" dirty="0" err="1"/>
              <a:t>Hasin</a:t>
            </a:r>
            <a:r>
              <a:rPr lang="en-US" sz="1400" b="1" dirty="0"/>
              <a:t> et al., 2007)</a:t>
            </a:r>
          </a:p>
          <a:p>
            <a:endParaRPr lang="en-US" sz="2000" b="1" dirty="0"/>
          </a:p>
          <a:p>
            <a:r>
              <a:rPr lang="en-US" sz="2400" b="1" dirty="0"/>
              <a:t>AUDs: Highly heritable (30-60%)</a:t>
            </a:r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pPr>
              <a:buNone/>
            </a:pPr>
            <a:r>
              <a:rPr lang="en-US" sz="2400" b="1" dirty="0"/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3000" y="3810000"/>
            <a:ext cx="1524000" cy="990600"/>
            <a:chOff x="1143000" y="3810000"/>
            <a:chExt cx="1524000" cy="990600"/>
          </a:xfrm>
        </p:grpSpPr>
        <p:sp>
          <p:nvSpPr>
            <p:cNvPr id="5" name="Oval 4"/>
            <p:cNvSpPr/>
            <p:nvPr/>
          </p:nvSpPr>
          <p:spPr>
            <a:xfrm>
              <a:off x="1447800" y="3810000"/>
              <a:ext cx="6858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43000" y="4343400"/>
              <a:ext cx="685800" cy="457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4267200"/>
              <a:ext cx="6858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4953000"/>
            <a:ext cx="3107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Genetic/biological Risk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895600" y="3733800"/>
            <a:ext cx="3581400" cy="533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5600" y="3657600"/>
            <a:ext cx="123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AUDs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7103" y="4600488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Endophenotype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81800" y="4191000"/>
            <a:ext cx="481433" cy="61884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34560" y="5052669"/>
            <a:ext cx="50804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>
                <a:solidFill>
                  <a:srgbClr val="00B050"/>
                </a:solidFill>
              </a:rPr>
              <a:t>Impulsive Choice</a:t>
            </a:r>
          </a:p>
          <a:p>
            <a:pPr algn="ctr"/>
            <a:r>
              <a:rPr lang="en-US" sz="2800" b="1" dirty="0"/>
              <a:t>Meta analysis effect size: </a:t>
            </a:r>
            <a:r>
              <a:rPr lang="en-US" sz="2800" b="1" i="1" dirty="0"/>
              <a:t>d</a:t>
            </a:r>
            <a:r>
              <a:rPr lang="en-US" sz="2800" b="1" dirty="0"/>
              <a:t>=0.50 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MacKillop</a:t>
            </a:r>
            <a:r>
              <a:rPr lang="en-US" sz="1600" dirty="0"/>
              <a:t> et al., 2011)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62D342-1F1C-4451-85DB-5EB99DEC23DA}"/>
              </a:ext>
            </a:extLst>
          </p:cNvPr>
          <p:cNvSpPr/>
          <p:nvPr/>
        </p:nvSpPr>
        <p:spPr>
          <a:xfrm>
            <a:off x="381000" y="6317903"/>
            <a:ext cx="834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B050"/>
                </a:solidFill>
              </a:rPr>
              <a:t>Endophenotype</a:t>
            </a:r>
            <a:r>
              <a:rPr lang="en-US" sz="2400" b="1" dirty="0">
                <a:solidFill>
                  <a:srgbClr val="00B050"/>
                </a:solidFill>
              </a:rPr>
              <a:t>: manifestation of underlying disease liability</a:t>
            </a:r>
          </a:p>
        </p:txBody>
      </p:sp>
    </p:spTree>
    <p:custDataLst>
      <p:tags r:id="rId1"/>
    </p:custDataLst>
  </p:cSld>
  <p:clrMapOvr>
    <a:masterClrMapping/>
  </p:clrMapOvr>
  <p:transition advTm="79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  <p:bldP spid="10" grpId="0" animBg="1"/>
      <p:bldP spid="11" grpId="0"/>
      <p:bldP spid="14" grpId="0"/>
      <p:bldP spid="1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3063" y="627063"/>
            <a:ext cx="5378450" cy="3660775"/>
            <a:chOff x="1090" y="523"/>
            <a:chExt cx="4000" cy="2723"/>
          </a:xfrm>
        </p:grpSpPr>
        <p:sp>
          <p:nvSpPr>
            <p:cNvPr id="256017" name="Line 3"/>
            <p:cNvSpPr>
              <a:spLocks noChangeShapeType="1"/>
            </p:cNvSpPr>
            <p:nvPr/>
          </p:nvSpPr>
          <p:spPr bwMode="auto">
            <a:xfrm>
              <a:off x="3095" y="897"/>
              <a:ext cx="0" cy="234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18" name="Line 4"/>
            <p:cNvSpPr>
              <a:spLocks noChangeShapeType="1"/>
            </p:cNvSpPr>
            <p:nvPr/>
          </p:nvSpPr>
          <p:spPr bwMode="auto">
            <a:xfrm>
              <a:off x="1962" y="3246"/>
              <a:ext cx="226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19" name="Arc 5"/>
            <p:cNvSpPr>
              <a:spLocks noChangeAspect="1"/>
            </p:cNvSpPr>
            <p:nvPr/>
          </p:nvSpPr>
          <p:spPr bwMode="auto">
            <a:xfrm rot="-2674661">
              <a:off x="2146" y="523"/>
              <a:ext cx="1900" cy="1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90" y="1417"/>
              <a:ext cx="1335" cy="1270"/>
              <a:chOff x="1090" y="1417"/>
              <a:chExt cx="1335" cy="1270"/>
            </a:xfrm>
          </p:grpSpPr>
          <p:sp>
            <p:nvSpPr>
              <p:cNvPr id="256025" name="Oval 7"/>
              <p:cNvSpPr>
                <a:spLocks noChangeArrowheads="1"/>
              </p:cNvSpPr>
              <p:nvPr/>
            </p:nvSpPr>
            <p:spPr bwMode="auto">
              <a:xfrm>
                <a:off x="1090" y="2285"/>
                <a:ext cx="1335" cy="40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6026" name="Line 8"/>
              <p:cNvSpPr>
                <a:spLocks noChangeShapeType="1"/>
              </p:cNvSpPr>
              <p:nvPr/>
            </p:nvSpPr>
            <p:spPr bwMode="auto">
              <a:xfrm flipV="1">
                <a:off x="1090" y="1445"/>
                <a:ext cx="677" cy="1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027" name="Line 9"/>
              <p:cNvSpPr>
                <a:spLocks noChangeShapeType="1"/>
              </p:cNvSpPr>
              <p:nvPr/>
            </p:nvSpPr>
            <p:spPr bwMode="auto">
              <a:xfrm flipH="1" flipV="1">
                <a:off x="1765" y="1417"/>
                <a:ext cx="649" cy="1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755" y="1459"/>
              <a:ext cx="1335" cy="1228"/>
              <a:chOff x="3746" y="1459"/>
              <a:chExt cx="1335" cy="1228"/>
            </a:xfrm>
          </p:grpSpPr>
          <p:sp>
            <p:nvSpPr>
              <p:cNvPr id="256022" name="Oval 11"/>
              <p:cNvSpPr>
                <a:spLocks noChangeArrowheads="1"/>
              </p:cNvSpPr>
              <p:nvPr/>
            </p:nvSpPr>
            <p:spPr bwMode="auto">
              <a:xfrm>
                <a:off x="3746" y="2285"/>
                <a:ext cx="1335" cy="40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6023" name="Line 12"/>
              <p:cNvSpPr>
                <a:spLocks noChangeShapeType="1"/>
              </p:cNvSpPr>
              <p:nvPr/>
            </p:nvSpPr>
            <p:spPr bwMode="auto">
              <a:xfrm flipV="1">
                <a:off x="3753" y="1468"/>
                <a:ext cx="668" cy="9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024" name="Line 13"/>
              <p:cNvSpPr>
                <a:spLocks noChangeShapeType="1"/>
              </p:cNvSpPr>
              <p:nvPr/>
            </p:nvSpPr>
            <p:spPr bwMode="auto">
              <a:xfrm flipH="1" flipV="1">
                <a:off x="4412" y="1459"/>
                <a:ext cx="658" cy="9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6003" name="Rectangle 15"/>
          <p:cNvSpPr>
            <a:spLocks noChangeArrowheads="1"/>
          </p:cNvSpPr>
          <p:nvPr/>
        </p:nvSpPr>
        <p:spPr bwMode="auto">
          <a:xfrm>
            <a:off x="280988" y="0"/>
            <a:ext cx="85820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latin typeface="Calibri" pitchFamily="34" charset="0"/>
              </a:rPr>
              <a:t>Impulsive Choice: Choosing </a:t>
            </a:r>
            <a:r>
              <a:rPr lang="en-US" sz="3600" b="1" i="1" dirty="0">
                <a:latin typeface="Calibri" pitchFamily="34" charset="0"/>
              </a:rPr>
              <a:t>Now </a:t>
            </a:r>
            <a:r>
              <a:rPr lang="en-US" sz="3600" b="1" dirty="0">
                <a:latin typeface="Calibri" pitchFamily="34" charset="0"/>
              </a:rPr>
              <a:t>over </a:t>
            </a:r>
            <a:r>
              <a:rPr lang="en-US" sz="3600" b="1" i="1" dirty="0">
                <a:latin typeface="Calibri" pitchFamily="34" charset="0"/>
              </a:rPr>
              <a:t>Later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56004" name="Line 16"/>
          <p:cNvSpPr>
            <a:spLocks noChangeShapeType="1"/>
          </p:cNvSpPr>
          <p:nvPr/>
        </p:nvSpPr>
        <p:spPr bwMode="auto">
          <a:xfrm>
            <a:off x="876300" y="814388"/>
            <a:ext cx="722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4328" name="AutoShape 24"/>
          <p:cNvSpPr>
            <a:spLocks noChangeArrowheads="1"/>
          </p:cNvSpPr>
          <p:nvPr/>
        </p:nvSpPr>
        <p:spPr bwMode="auto">
          <a:xfrm>
            <a:off x="2058988" y="2568575"/>
            <a:ext cx="887412" cy="8588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</a:t>
            </a:r>
          </a:p>
        </p:txBody>
      </p:sp>
      <p:sp>
        <p:nvSpPr>
          <p:cNvPr id="354330" name="AutoShape 26"/>
          <p:cNvSpPr>
            <a:spLocks noChangeArrowheads="1"/>
          </p:cNvSpPr>
          <p:nvPr/>
        </p:nvSpPr>
        <p:spPr bwMode="auto">
          <a:xfrm>
            <a:off x="5649913" y="2578100"/>
            <a:ext cx="887412" cy="85883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B</a:t>
            </a:r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4522788" y="4230688"/>
            <a:ext cx="462121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Best long-term</a:t>
            </a:r>
          </a:p>
          <a:p>
            <a:pPr algn="ctr"/>
            <a:r>
              <a:rPr lang="en-US" sz="3600" dirty="0">
                <a:latin typeface="Calibri" pitchFamily="34" charset="0"/>
              </a:rPr>
              <a:t>choice</a:t>
            </a:r>
          </a:p>
        </p:txBody>
      </p:sp>
      <p:sp>
        <p:nvSpPr>
          <p:cNvPr id="354334" name="Text Box 30"/>
          <p:cNvSpPr txBox="1">
            <a:spLocks noChangeArrowheads="1"/>
          </p:cNvSpPr>
          <p:nvPr/>
        </p:nvSpPr>
        <p:spPr bwMode="auto">
          <a:xfrm>
            <a:off x="387350" y="4229100"/>
            <a:ext cx="380047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Best short-term choice</a:t>
            </a:r>
          </a:p>
        </p:txBody>
      </p:sp>
      <p:sp>
        <p:nvSpPr>
          <p:cNvPr id="354335" name="Line 31"/>
          <p:cNvSpPr>
            <a:spLocks noChangeShapeType="1"/>
          </p:cNvSpPr>
          <p:nvPr/>
        </p:nvSpPr>
        <p:spPr bwMode="auto">
          <a:xfrm flipV="1">
            <a:off x="1866900" y="3713163"/>
            <a:ext cx="185738" cy="5048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4336" name="Line 32"/>
          <p:cNvSpPr>
            <a:spLocks noChangeShapeType="1"/>
          </p:cNvSpPr>
          <p:nvPr/>
        </p:nvSpPr>
        <p:spPr bwMode="auto">
          <a:xfrm flipH="1" flipV="1">
            <a:off x="6478588" y="3659188"/>
            <a:ext cx="185737" cy="5048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4337" name="Oval 33"/>
          <p:cNvSpPr>
            <a:spLocks noChangeArrowheads="1"/>
          </p:cNvSpPr>
          <p:nvPr/>
        </p:nvSpPr>
        <p:spPr bwMode="auto">
          <a:xfrm>
            <a:off x="1790700" y="2332038"/>
            <a:ext cx="1474788" cy="1400175"/>
          </a:xfrm>
          <a:prstGeom prst="ellips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4338" name="Text Box 34"/>
          <p:cNvSpPr txBox="1">
            <a:spLocks noChangeArrowheads="1"/>
          </p:cNvSpPr>
          <p:nvPr/>
        </p:nvSpPr>
        <p:spPr bwMode="auto">
          <a:xfrm>
            <a:off x="1339850" y="5567363"/>
            <a:ext cx="15049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“Now”</a:t>
            </a:r>
          </a:p>
        </p:txBody>
      </p:sp>
      <p:sp>
        <p:nvSpPr>
          <p:cNvPr id="354339" name="Text Box 35"/>
          <p:cNvSpPr txBox="1">
            <a:spLocks noChangeArrowheads="1"/>
          </p:cNvSpPr>
          <p:nvPr/>
        </p:nvSpPr>
        <p:spPr bwMode="auto">
          <a:xfrm>
            <a:off x="5830888" y="5567363"/>
            <a:ext cx="1585755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“Later”</a:t>
            </a:r>
          </a:p>
        </p:txBody>
      </p:sp>
      <p:sp>
        <p:nvSpPr>
          <p:cNvPr id="354340" name="Text Box 36"/>
          <p:cNvSpPr txBox="1">
            <a:spLocks noChangeArrowheads="1"/>
          </p:cNvSpPr>
          <p:nvPr/>
        </p:nvSpPr>
        <p:spPr bwMode="auto">
          <a:xfrm rot="21305469">
            <a:off x="4144282" y="5523006"/>
            <a:ext cx="439544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/>
              <a:t>&gt;</a:t>
            </a:r>
          </a:p>
        </p:txBody>
      </p:sp>
      <p:sp>
        <p:nvSpPr>
          <p:cNvPr id="354341" name="Rectangle 37"/>
          <p:cNvSpPr>
            <a:spLocks noChangeArrowheads="1"/>
          </p:cNvSpPr>
          <p:nvPr/>
        </p:nvSpPr>
        <p:spPr bwMode="auto">
          <a:xfrm>
            <a:off x="1223963" y="5473700"/>
            <a:ext cx="6415087" cy="860425"/>
          </a:xfrm>
          <a:prstGeom prst="rect">
            <a:avLst/>
          </a:prstGeom>
          <a:noFill/>
          <a:ln w="412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562600" y="2514600"/>
            <a:ext cx="1011237" cy="1039812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396528"/>
      </p:ext>
    </p:extLst>
  </p:cSld>
  <p:clrMapOvr>
    <a:masterClrMapping/>
  </p:clrMapOvr>
  <p:transition spd="slow" advTm="2939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8" grpId="0" animBg="1"/>
      <p:bldP spid="354330" grpId="0" animBg="1"/>
      <p:bldP spid="354333" grpId="0"/>
      <p:bldP spid="354334" grpId="0"/>
      <p:bldP spid="354335" grpId="0" animBg="1"/>
      <p:bldP spid="354336" grpId="0" animBg="1"/>
      <p:bldP spid="354337" grpId="0" animBg="1"/>
      <p:bldP spid="354338" grpId="0"/>
      <p:bldP spid="354339" grpId="0"/>
      <p:bldP spid="354340" grpId="0"/>
      <p:bldP spid="35434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www.leonardporter.com/images/wineexhibit.jpg"/>
          <p:cNvPicPr>
            <a:picLocks noChangeAspect="1" noChangeArrowheads="1"/>
          </p:cNvPicPr>
          <p:nvPr/>
        </p:nvPicPr>
        <p:blipFill>
          <a:blip r:embed="rId4" cstate="print"/>
          <a:srcRect l="7154" r="5803" b="22667"/>
          <a:stretch>
            <a:fillRect/>
          </a:stretch>
        </p:blipFill>
        <p:spPr bwMode="auto">
          <a:xfrm>
            <a:off x="304801" y="2209800"/>
            <a:ext cx="3428999" cy="4038599"/>
          </a:xfrm>
          <a:prstGeom prst="rect">
            <a:avLst/>
          </a:prstGeom>
          <a:noFill/>
        </p:spPr>
      </p:pic>
      <p:pic>
        <p:nvPicPr>
          <p:cNvPr id="59394" name="Picture 2" descr="http://justhow2.com/wp-content/uploads/2011/04/CirrhosisLiver.jpg"/>
          <p:cNvPicPr>
            <a:picLocks noChangeAspect="1" noChangeArrowheads="1"/>
          </p:cNvPicPr>
          <p:nvPr/>
        </p:nvPicPr>
        <p:blipFill>
          <a:blip r:embed="rId5" cstate="print"/>
          <a:srcRect b="18182"/>
          <a:stretch>
            <a:fillRect/>
          </a:stretch>
        </p:blipFill>
        <p:spPr bwMode="auto">
          <a:xfrm>
            <a:off x="228600" y="3200400"/>
            <a:ext cx="3962400" cy="2743200"/>
          </a:xfrm>
          <a:prstGeom prst="rect">
            <a:avLst/>
          </a:prstGeom>
          <a:noFill/>
        </p:spPr>
      </p:pic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6650" y="2190750"/>
            <a:ext cx="34131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46182"/>
            <a:ext cx="9144000" cy="1225682"/>
            <a:chOff x="684" y="401"/>
            <a:chExt cx="4392" cy="545"/>
          </a:xfrm>
        </p:grpSpPr>
        <p:sp>
          <p:nvSpPr>
            <p:cNvPr id="257050" name="Rectangle 9"/>
            <p:cNvSpPr>
              <a:spLocks noChangeArrowheads="1"/>
            </p:cNvSpPr>
            <p:nvPr/>
          </p:nvSpPr>
          <p:spPr bwMode="auto">
            <a:xfrm>
              <a:off x="819" y="401"/>
              <a:ext cx="4122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600" b="1" dirty="0">
                  <a:latin typeface="Calibri" pitchFamily="34" charset="0"/>
                </a:rPr>
                <a:t>Impulsive Choice: </a:t>
              </a:r>
            </a:p>
            <a:p>
              <a:pPr algn="ctr"/>
              <a:r>
                <a:rPr lang="en-US" sz="3600" b="1" dirty="0">
                  <a:latin typeface="Calibri" pitchFamily="34" charset="0"/>
                </a:rPr>
                <a:t>Relationship to Addiction?</a:t>
              </a:r>
            </a:p>
          </p:txBody>
        </p:sp>
        <p:sp>
          <p:nvSpPr>
            <p:cNvPr id="257051" name="Line 10"/>
            <p:cNvSpPr>
              <a:spLocks noChangeShapeType="1"/>
            </p:cNvSpPr>
            <p:nvPr/>
          </p:nvSpPr>
          <p:spPr bwMode="auto">
            <a:xfrm>
              <a:off x="684" y="924"/>
              <a:ext cx="4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53308" name="Picture 28" descr="liv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232150"/>
            <a:ext cx="4164013" cy="27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833688" y="1190625"/>
            <a:ext cx="3025775" cy="2058988"/>
            <a:chOff x="1785" y="750"/>
            <a:chExt cx="1906" cy="1297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1785" y="750"/>
              <a:ext cx="1906" cy="1297"/>
              <a:chOff x="1090" y="523"/>
              <a:chExt cx="4000" cy="2723"/>
            </a:xfrm>
          </p:grpSpPr>
          <p:sp>
            <p:nvSpPr>
              <p:cNvPr id="257039" name="Line 12"/>
              <p:cNvSpPr>
                <a:spLocks noChangeAspect="1" noChangeShapeType="1"/>
              </p:cNvSpPr>
              <p:nvPr/>
            </p:nvSpPr>
            <p:spPr bwMode="auto">
              <a:xfrm>
                <a:off x="3095" y="897"/>
                <a:ext cx="0" cy="234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40" name="Line 13"/>
              <p:cNvSpPr>
                <a:spLocks noChangeAspect="1" noChangeShapeType="1"/>
              </p:cNvSpPr>
              <p:nvPr/>
            </p:nvSpPr>
            <p:spPr bwMode="auto">
              <a:xfrm>
                <a:off x="1962" y="3246"/>
                <a:ext cx="226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41" name="Arc 14"/>
              <p:cNvSpPr>
                <a:spLocks noChangeAspect="1"/>
              </p:cNvSpPr>
              <p:nvPr/>
            </p:nvSpPr>
            <p:spPr bwMode="auto">
              <a:xfrm rot="-2674661">
                <a:off x="2146" y="523"/>
                <a:ext cx="1900" cy="1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1090" y="1417"/>
                <a:ext cx="1335" cy="1270"/>
                <a:chOff x="1090" y="1417"/>
                <a:chExt cx="1335" cy="1270"/>
              </a:xfrm>
            </p:grpSpPr>
            <p:sp>
              <p:nvSpPr>
                <p:cNvPr id="257047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090" y="2285"/>
                  <a:ext cx="1335" cy="4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57048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90" y="1445"/>
                  <a:ext cx="677" cy="10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49" name="Line 1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65" y="1417"/>
                  <a:ext cx="649" cy="10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9"/>
              <p:cNvGrpSpPr>
                <a:grpSpLocks noChangeAspect="1"/>
              </p:cNvGrpSpPr>
              <p:nvPr/>
            </p:nvGrpSpPr>
            <p:grpSpPr bwMode="auto">
              <a:xfrm>
                <a:off x="3755" y="1459"/>
                <a:ext cx="1335" cy="1228"/>
                <a:chOff x="3746" y="1459"/>
                <a:chExt cx="1335" cy="1228"/>
              </a:xfrm>
            </p:grpSpPr>
            <p:sp>
              <p:nvSpPr>
                <p:cNvPr id="257044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3746" y="2285"/>
                  <a:ext cx="1335" cy="4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57045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53" y="1468"/>
                  <a:ext cx="668" cy="9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46" name="Line 2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412" y="1459"/>
                  <a:ext cx="658" cy="9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257036" name="Picture 30" descr="martin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11" y="1155"/>
              <a:ext cx="3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37" name="Picture 31" descr="martin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83" y="1163"/>
              <a:ext cx="3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038" name="AutoShape 32"/>
            <p:cNvSpPr>
              <a:spLocks noChangeArrowheads="1"/>
            </p:cNvSpPr>
            <p:nvPr/>
          </p:nvSpPr>
          <p:spPr bwMode="auto">
            <a:xfrm>
              <a:off x="3088" y="1168"/>
              <a:ext cx="552" cy="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43 h 21600"/>
                <a:gd name="T26" fmla="*/ 18430 w 21600"/>
                <a:gd name="T27" fmla="*/ 1845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60" y="16756"/>
                  </a:moveTo>
                  <a:cubicBezTo>
                    <a:pt x="19265" y="15089"/>
                    <a:pt x="20037" y="12980"/>
                    <a:pt x="20037" y="10800"/>
                  </a:cubicBezTo>
                  <a:cubicBezTo>
                    <a:pt x="20037" y="5698"/>
                    <a:pt x="15901" y="1563"/>
                    <a:pt x="10800" y="1563"/>
                  </a:cubicBezTo>
                  <a:cubicBezTo>
                    <a:pt x="8619" y="1562"/>
                    <a:pt x="6510" y="2334"/>
                    <a:pt x="4843" y="3739"/>
                  </a:cubicBezTo>
                  <a:lnTo>
                    <a:pt x="17860" y="16756"/>
                  </a:lnTo>
                  <a:close/>
                  <a:moveTo>
                    <a:pt x="3739" y="4843"/>
                  </a:moveTo>
                  <a:cubicBezTo>
                    <a:pt x="2334" y="6510"/>
                    <a:pt x="1563" y="8619"/>
                    <a:pt x="1563" y="10799"/>
                  </a:cubicBezTo>
                  <a:cubicBezTo>
                    <a:pt x="1563" y="15901"/>
                    <a:pt x="5698" y="20037"/>
                    <a:pt x="10800" y="20037"/>
                  </a:cubicBezTo>
                  <a:cubicBezTo>
                    <a:pt x="12980" y="20037"/>
                    <a:pt x="15089" y="19265"/>
                    <a:pt x="16756" y="17860"/>
                  </a:cubicBezTo>
                  <a:lnTo>
                    <a:pt x="3739" y="4843"/>
                  </a:lnTo>
                  <a:close/>
                </a:path>
              </a:pathLst>
            </a:custGeom>
            <a:solidFill>
              <a:srgbClr val="FF6600"/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353314" name="Picture 34" descr="At-Breakfast-Lauritz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599" y="2133600"/>
            <a:ext cx="3251201" cy="41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The-Drunkard-Charles Groux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l="8061" t="4362" r="8427" b="4388"/>
          <a:stretch>
            <a:fillRect/>
          </a:stretch>
        </p:blipFill>
        <p:spPr bwMode="auto">
          <a:xfrm>
            <a:off x="574284" y="2133600"/>
            <a:ext cx="2854716" cy="416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158239"/>
      </p:ext>
    </p:extLst>
  </p:cSld>
  <p:clrMapOvr>
    <a:masterClrMapping/>
  </p:clrMapOvr>
  <p:transition spd="slow" advTm="830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-0.075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908" y="4114800"/>
            <a:ext cx="37572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-25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Quantifying Impulsive Choice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88" y="1076980"/>
            <a:ext cx="2667000" cy="25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0088" y="695980"/>
            <a:ext cx="307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Delay Discounting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7288" y="1610380"/>
            <a:ext cx="69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2412" y="1630805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LATER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4601" y="3533002"/>
            <a:ext cx="3653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Trebuchet MS" pitchFamily="34" charset="0"/>
              </a:rPr>
              <a:t>Mitchell et al. (2005); </a:t>
            </a:r>
            <a:r>
              <a:rPr lang="en-US" sz="1200" b="1" dirty="0" err="1">
                <a:latin typeface="Trebuchet MS" pitchFamily="34" charset="0"/>
              </a:rPr>
              <a:t>Boettiger</a:t>
            </a:r>
            <a:r>
              <a:rPr lang="en-US" sz="1200" b="1" dirty="0">
                <a:latin typeface="Trebuchet MS" pitchFamily="34" charset="0"/>
              </a:rPr>
              <a:t> et al. (2007)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18083"/>
              </p:ext>
            </p:extLst>
          </p:nvPr>
        </p:nvGraphicFramePr>
        <p:xfrm>
          <a:off x="4403583" y="3690110"/>
          <a:ext cx="4199422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8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Delay Times      (days)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Now Discount</a:t>
                      </a:r>
                      <a:r>
                        <a:rPr lang="en-US" baseline="0" dirty="0"/>
                        <a:t>            (% of Delayed)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Delay Amount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70%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85%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90%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95%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180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94601" y="695979"/>
            <a:ext cx="3512087" cy="3190221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838200"/>
            <a:ext cx="50678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Impulsive Choice Ratio (ICR):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1" y="1371599"/>
            <a:ext cx="2334229" cy="11541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now choices</a:t>
            </a:r>
          </a:p>
          <a:p>
            <a:pPr algn="ctr">
              <a:spcBef>
                <a:spcPts val="600"/>
              </a:spcBef>
            </a:pPr>
            <a:r>
              <a:rPr lang="en-US" sz="3200" b="1" dirty="0"/>
              <a:t>total choices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334001" y="1981200"/>
            <a:ext cx="205739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62400" y="762000"/>
            <a:ext cx="5029200" cy="1905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3"/>
          <p:cNvGrpSpPr/>
          <p:nvPr/>
        </p:nvGrpSpPr>
        <p:grpSpPr>
          <a:xfrm>
            <a:off x="4660630" y="854974"/>
            <a:ext cx="4038600" cy="5638800"/>
            <a:chOff x="5105400" y="1476344"/>
            <a:chExt cx="4038600" cy="5197978"/>
          </a:xfrm>
        </p:grpSpPr>
        <p:sp>
          <p:nvSpPr>
            <p:cNvPr id="19" name="TextBox 18"/>
            <p:cNvSpPr txBox="1"/>
            <p:nvPr/>
          </p:nvSpPr>
          <p:spPr>
            <a:xfrm>
              <a:off x="5105400" y="1476344"/>
              <a:ext cx="4038600" cy="513525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sz="2800" b="1" dirty="0"/>
            </a:p>
            <a:p>
              <a:endParaRPr lang="en-US" sz="2800" b="1" dirty="0"/>
            </a:p>
            <a:p>
              <a:endParaRPr lang="en-US" sz="2800" b="1" dirty="0"/>
            </a:p>
            <a:p>
              <a:endParaRPr lang="en-US" sz="2800" b="1" dirty="0"/>
            </a:p>
            <a:p>
              <a:endParaRPr lang="en-US" sz="2800" b="1" dirty="0"/>
            </a:p>
            <a:p>
              <a:endParaRPr lang="en-US" sz="2800" b="1" dirty="0"/>
            </a:p>
            <a:p>
              <a:r>
                <a:rPr lang="en-US" sz="3600" b="1" dirty="0"/>
                <a:t>ICR Range:</a:t>
              </a:r>
            </a:p>
            <a:p>
              <a:endParaRPr lang="en-US" sz="1600" b="1" dirty="0"/>
            </a:p>
            <a:p>
              <a:pPr lvl="2"/>
              <a:r>
                <a:rPr lang="en-US" sz="3200" b="1" dirty="0">
                  <a:solidFill>
                    <a:srgbClr val="00B050"/>
                  </a:solidFill>
                </a:rPr>
                <a:t>more impulsive</a:t>
              </a:r>
            </a:p>
            <a:p>
              <a:pPr lvl="2"/>
              <a:endParaRPr lang="en-US" sz="2400" dirty="0"/>
            </a:p>
            <a:p>
              <a:pPr lvl="2"/>
              <a:endParaRPr lang="en-US" sz="2400" dirty="0"/>
            </a:p>
            <a:p>
              <a:pPr lvl="2"/>
              <a:endParaRPr lang="en-US" sz="2400" dirty="0"/>
            </a:p>
            <a:p>
              <a:pPr lvl="2"/>
              <a:r>
                <a:rPr lang="en-US" sz="3200" b="1" dirty="0"/>
                <a:t>less impulsive</a:t>
              </a:r>
            </a:p>
          </p:txBody>
        </p:sp>
        <p:grpSp>
          <p:nvGrpSpPr>
            <p:cNvPr id="20" name="Group 16"/>
            <p:cNvGrpSpPr/>
            <p:nvPr/>
          </p:nvGrpSpPr>
          <p:grpSpPr>
            <a:xfrm>
              <a:off x="5423048" y="4426547"/>
              <a:ext cx="596752" cy="2247775"/>
              <a:chOff x="5423048" y="4426547"/>
              <a:chExt cx="596752" cy="224777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6019006" y="4496791"/>
                <a:ext cx="794" cy="2177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423048" y="4426547"/>
                <a:ext cx="444352" cy="652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23048" y="6021776"/>
                <a:ext cx="444352" cy="652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/>
                  <a:t>0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10283" y="4907340"/>
            <a:ext cx="368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ICR can be conceptualized as a measure of </a:t>
            </a:r>
            <a:r>
              <a:rPr lang="en-US" sz="2400" b="1" i="1" dirty="0">
                <a:solidFill>
                  <a:srgbClr val="00B050"/>
                </a:solidFill>
              </a:rPr>
              <a:t>Now/</a:t>
            </a:r>
            <a:r>
              <a:rPr lang="en-US" sz="2400" b="1" dirty="0">
                <a:solidFill>
                  <a:srgbClr val="00B050"/>
                </a:solidFill>
              </a:rPr>
              <a:t>Impulsive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choice bias: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↑ICR=↑ </a:t>
            </a:r>
            <a:r>
              <a:rPr lang="en-US" sz="2400" b="1" i="1" dirty="0">
                <a:solidFill>
                  <a:srgbClr val="00B050"/>
                </a:solidFill>
              </a:rPr>
              <a:t>Now </a:t>
            </a:r>
            <a:r>
              <a:rPr lang="en-US" sz="2400" b="1" dirty="0">
                <a:solidFill>
                  <a:srgbClr val="00B050"/>
                </a:solidFill>
              </a:rPr>
              <a:t>Bias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1"/>
          <a:stretch/>
        </p:blipFill>
        <p:spPr>
          <a:xfrm>
            <a:off x="5693022" y="817207"/>
            <a:ext cx="1468475" cy="17504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10703" y="2602468"/>
            <a:ext cx="371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 w/ Charlotte Boettiger @ UNC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68734" y="4125777"/>
            <a:ext cx="299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Calculate slope of time discounting curve (</a:t>
            </a:r>
            <a:r>
              <a:rPr lang="en-US" b="1" i="1" dirty="0"/>
              <a:t>k</a:t>
            </a:r>
            <a:r>
              <a:rPr lang="en-US" b="1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7288" y="2000138"/>
            <a:ext cx="61266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20655" y="2000138"/>
            <a:ext cx="75533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26" y="4005103"/>
            <a:ext cx="404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21 WANT trials per 8-min test block x 8: 168 total trials </a:t>
            </a:r>
          </a:p>
        </p:txBody>
      </p:sp>
    </p:spTree>
    <p:extLst>
      <p:ext uri="{BB962C8B-B14F-4D97-AF65-F5344CB8AC3E}">
        <p14:creationId xmlns:p14="http://schemas.microsoft.com/office/powerpoint/2010/main" val="466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4" grpId="0"/>
      <p:bldP spid="15" grpId="0"/>
      <p:bldP spid="17" grpId="0" animBg="1"/>
      <p:bldP spid="25" grpId="0"/>
      <p:bldP spid="27" grpId="0"/>
      <p:bldP spid="27" grpId="1"/>
      <p:bldP spid="32" grpId="0"/>
      <p:bldP spid="32" grpId="1"/>
      <p:bldP spid="35" grpId="0" animBg="1"/>
      <p:bldP spid="50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" y="-135284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b="1" dirty="0"/>
              <a:t>ICR is Elevated in Alcoholics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0" y="816948"/>
            <a:ext cx="8686800" cy="4525963"/>
          </a:xfrm>
        </p:spPr>
        <p:txBody>
          <a:bodyPr/>
          <a:lstStyle/>
          <a:p>
            <a:r>
              <a:rPr lang="en-US" sz="2400" dirty="0" err="1"/>
              <a:t>MacKillop</a:t>
            </a:r>
            <a:r>
              <a:rPr lang="en-US" sz="2400" dirty="0"/>
              <a:t> et al., 2011 meta-analysis: Effect sizes (Cohen’s </a:t>
            </a:r>
            <a:r>
              <a:rPr lang="en-US" sz="2400" i="1" dirty="0"/>
              <a:t>d</a:t>
            </a:r>
            <a:r>
              <a:rPr lang="en-US" sz="2400" dirty="0"/>
              <a:t>) comparing Impulsive Choice in Drug-Dependent vs Control Individuals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Alcohol: </a:t>
            </a:r>
            <a:r>
              <a:rPr lang="en-US" sz="2000" i="1" dirty="0"/>
              <a:t>d</a:t>
            </a:r>
            <a:r>
              <a:rPr lang="en-US" sz="2000" dirty="0"/>
              <a:t>=0.50, </a:t>
            </a:r>
            <a:r>
              <a:rPr lang="en-US" sz="2000" b="1" dirty="0"/>
              <a:t>Tobacco: </a:t>
            </a:r>
            <a:r>
              <a:rPr lang="en-US" sz="2000" i="1" dirty="0"/>
              <a:t>d</a:t>
            </a:r>
            <a:r>
              <a:rPr lang="en-US" sz="2000" dirty="0"/>
              <a:t>=0.57, </a:t>
            </a:r>
            <a:r>
              <a:rPr lang="en-US" sz="2000" b="1" dirty="0"/>
              <a:t>Stimulants: </a:t>
            </a:r>
            <a:r>
              <a:rPr lang="en-US" sz="2000" i="1" dirty="0"/>
              <a:t>d</a:t>
            </a:r>
            <a:r>
              <a:rPr lang="en-US" sz="2000" dirty="0"/>
              <a:t>=0.87, </a:t>
            </a:r>
            <a:r>
              <a:rPr lang="en-US" sz="2000" b="1" dirty="0"/>
              <a:t>Opiates: </a:t>
            </a:r>
            <a:r>
              <a:rPr lang="en-US" sz="2000" i="1" dirty="0"/>
              <a:t>d</a:t>
            </a:r>
            <a:r>
              <a:rPr lang="en-US" sz="2000" dirty="0"/>
              <a:t>=0.76</a:t>
            </a:r>
          </a:p>
          <a:p>
            <a:r>
              <a:rPr lang="en-US" sz="2000" dirty="0"/>
              <a:t>On the current method of measuring impulsive choice, </a:t>
            </a:r>
            <a:r>
              <a:rPr lang="en-US" sz="2000" dirty="0">
                <a:solidFill>
                  <a:srgbClr val="FF0000"/>
                </a:solidFill>
              </a:rPr>
              <a:t>↑ICR in Abstinent Alcoholics (Mitchell et al., 2005)</a:t>
            </a:r>
          </a:p>
          <a:p>
            <a:pPr marL="0" indent="0" algn="ctr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-685800" y="1143000"/>
            <a:ext cx="4648200" cy="3733800"/>
            <a:chOff x="228600" y="1371600"/>
            <a:chExt cx="4459988" cy="5136170"/>
          </a:xfrm>
        </p:grpSpPr>
        <p:grpSp>
          <p:nvGrpSpPr>
            <p:cNvPr id="5" name="Group 12"/>
            <p:cNvGrpSpPr/>
            <p:nvPr/>
          </p:nvGrpSpPr>
          <p:grpSpPr>
            <a:xfrm>
              <a:off x="923320" y="1371600"/>
              <a:ext cx="3765268" cy="5136170"/>
              <a:chOff x="1075720" y="1447800"/>
              <a:chExt cx="3765268" cy="5136170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1291" y="1524000"/>
                <a:ext cx="3689697" cy="5059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 rot="16200000" flipH="1">
                <a:off x="-1161286" y="3684806"/>
                <a:ext cx="4970053" cy="4960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ICR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28600" y="1371600"/>
              <a:ext cx="41333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5353233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/>
              <a:t>          Irreversible consequence of chronic alcohol abuse?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/>
              <a:t>  </a:t>
            </a:r>
            <a:r>
              <a:rPr lang="en-US" sz="2800" b="1" u="sng" dirty="0"/>
              <a:t>Pre-existing risk trait enriched in those with AUDs?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388" y="5581710"/>
            <a:ext cx="13340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cs typeface="Times New Roman"/>
              </a:rPr>
              <a:t>↑</a:t>
            </a:r>
            <a:r>
              <a:rPr lang="en-US" sz="3000" b="1" dirty="0"/>
              <a:t> ICR</a:t>
            </a:r>
            <a:r>
              <a:rPr lang="en-US" sz="3000" b="1" dirty="0">
                <a:cs typeface="Times New Roman"/>
              </a:rPr>
              <a:t>: 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2141812" y="1600200"/>
            <a:ext cx="1744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rebuchet MS" pitchFamily="34" charset="0"/>
              </a:rPr>
              <a:t>Mitchell et al. (2005) </a:t>
            </a:r>
            <a:endParaRPr lang="en-US" sz="1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b="12272"/>
          <a:stretch>
            <a:fillRect/>
          </a:stretch>
        </p:blipFill>
        <p:spPr bwMode="auto">
          <a:xfrm>
            <a:off x="3962400" y="838200"/>
            <a:ext cx="3124200" cy="40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200000" flipH="1">
            <a:off x="3226088" y="2609107"/>
            <a:ext cx="114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28635" y="1551801"/>
            <a:ext cx="1838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Trebuchet MS" pitchFamily="34" charset="0"/>
              </a:rPr>
              <a:t>Boettiger</a:t>
            </a:r>
            <a:r>
              <a:rPr lang="en-US" sz="1200" b="1" dirty="0">
                <a:latin typeface="Trebuchet MS" pitchFamily="34" charset="0"/>
              </a:rPr>
              <a:t> et al. (2007) 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919388" y="215271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4800600"/>
            <a:ext cx="2131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 mean = 2.5 years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800600"/>
            <a:ext cx="2376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 median = 5 months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6200" y="4800600"/>
            <a:ext cx="1440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Abstinence:</a:t>
            </a:r>
            <a:endParaRPr lang="en-US" sz="2000" u="sng" dirty="0"/>
          </a:p>
        </p:txBody>
      </p:sp>
      <p:grpSp>
        <p:nvGrpSpPr>
          <p:cNvPr id="19" name="Group 18"/>
          <p:cNvGrpSpPr/>
          <p:nvPr/>
        </p:nvGrpSpPr>
        <p:grpSpPr>
          <a:xfrm>
            <a:off x="6169706" y="2059282"/>
            <a:ext cx="2944433" cy="1302429"/>
            <a:chOff x="5867400" y="2209800"/>
            <a:chExt cx="2944433" cy="1302429"/>
          </a:xfrm>
        </p:grpSpPr>
        <p:pic>
          <p:nvPicPr>
            <p:cNvPr id="20" name="Content Placeholder 4"/>
            <p:cNvPicPr>
              <a:picLocks noChangeAspect="1" noChangeArrowheads="1"/>
            </p:cNvPicPr>
            <p:nvPr/>
          </p:nvPicPr>
          <p:blipFill>
            <a:blip r:embed="rId4" cstate="print"/>
            <a:srcRect l="13043"/>
            <a:stretch>
              <a:fillRect/>
            </a:stretch>
          </p:blipFill>
          <p:spPr bwMode="auto">
            <a:xfrm>
              <a:off x="5867400" y="2209800"/>
              <a:ext cx="1524000" cy="1037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11"/>
            <p:cNvGrpSpPr/>
            <p:nvPr/>
          </p:nvGrpSpPr>
          <p:grpSpPr>
            <a:xfrm>
              <a:off x="6253388" y="2261116"/>
              <a:ext cx="2558445" cy="1251113"/>
              <a:chOff x="4883740" y="5544790"/>
              <a:chExt cx="2558445" cy="89514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907965" y="5544790"/>
                <a:ext cx="2534220" cy="3082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/>
                  <a:t>Abstinent alcoholics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83740" y="5867394"/>
                <a:ext cx="2158027" cy="572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Control subjects</a:t>
                </a:r>
              </a:p>
              <a:p>
                <a:endParaRPr lang="en-US" sz="2300" b="1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941654" y="3249629"/>
            <a:ext cx="222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</a:rPr>
              <a:t>“Healthy” Adult</a:t>
            </a:r>
          </a:p>
          <a:p>
            <a:pPr algn="ctr"/>
            <a:r>
              <a:rPr lang="en-US" sz="2400" b="1" dirty="0">
                <a:solidFill>
                  <a:srgbClr val="3333CC"/>
                </a:solidFill>
              </a:rPr>
              <a:t>ICR: 0.3-0.45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43000" y="3361711"/>
            <a:ext cx="5788696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91000" y="6242484"/>
            <a:ext cx="232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err="1"/>
              <a:t>Endophenotype</a:t>
            </a:r>
            <a:r>
              <a:rPr lang="en-US" sz="2400" b="1" i="1" u="sng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25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8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Criteria for Categorizing a Measure as an </a:t>
            </a:r>
            <a:r>
              <a:rPr lang="en-US" b="1" dirty="0" err="1"/>
              <a:t>Endophenotype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6248400" cy="5272790"/>
          </a:xfrm>
        </p:spPr>
        <p:txBody>
          <a:bodyPr>
            <a:normAutofit/>
          </a:bodyPr>
          <a:lstStyle/>
          <a:p>
            <a:r>
              <a:rPr lang="en-US" sz="3000" b="1" dirty="0"/>
              <a:t>Good psychometric properties: </a:t>
            </a:r>
            <a:r>
              <a:rPr lang="en-US" sz="2800" b="1" dirty="0"/>
              <a:t>measure consistent &amp; stable over time </a:t>
            </a:r>
          </a:p>
          <a:p>
            <a:r>
              <a:rPr lang="en-US" sz="2800" b="1" dirty="0"/>
              <a:t>Measure related to the disorder it is associated with                                  </a:t>
            </a:r>
            <a:r>
              <a:rPr lang="en-US" sz="2200" b="1" dirty="0"/>
              <a:t>(explains symptoms; face validity)</a:t>
            </a:r>
          </a:p>
          <a:p>
            <a:r>
              <a:rPr lang="en-US" sz="3000" b="1" dirty="0"/>
              <a:t>Show increased expression in unaffected relatives of those with the disorder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295400"/>
            <a:ext cx="9372600" cy="523220"/>
            <a:chOff x="0" y="1447800"/>
            <a:chExt cx="937260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0" y="1447800"/>
              <a:ext cx="8924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   Criteria:					                 Met by ICR?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905000"/>
              <a:ext cx="9372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270308" y="1841719"/>
            <a:ext cx="1014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0308" y="3053209"/>
            <a:ext cx="1014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9006" y="4114800"/>
            <a:ext cx="247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Not shown sufficiently yet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1752600"/>
            <a:ext cx="0" cy="5105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477000"/>
            <a:ext cx="4361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Meyer-</a:t>
            </a:r>
            <a:r>
              <a:rPr lang="en-US" sz="1400" b="1" i="1" dirty="0" err="1"/>
              <a:t>Lindenberg</a:t>
            </a:r>
            <a:r>
              <a:rPr lang="en-US" sz="1400" b="1" i="1" dirty="0"/>
              <a:t> &amp; Weinberger, 2006; </a:t>
            </a:r>
            <a:r>
              <a:rPr lang="en-US" sz="1400" b="1" i="1" dirty="0" err="1"/>
              <a:t>MacKillop</a:t>
            </a:r>
            <a:r>
              <a:rPr lang="en-US" sz="1400" b="1" i="1" dirty="0"/>
              <a:t>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9006" y="2468434"/>
            <a:ext cx="252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8 minutes of task sufficient to stably estimate ICR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6EA1A1-4273-416F-9660-42AC1AA52B4E}"/>
              </a:ext>
            </a:extLst>
          </p:cNvPr>
          <p:cNvSpPr/>
          <p:nvPr/>
        </p:nvSpPr>
        <p:spPr>
          <a:xfrm>
            <a:off x="891638" y="5562600"/>
            <a:ext cx="5370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B050"/>
                </a:solidFill>
              </a:rPr>
              <a:t>Endophenotype</a:t>
            </a:r>
            <a:r>
              <a:rPr lang="en-US" sz="2400" b="1" dirty="0">
                <a:solidFill>
                  <a:srgbClr val="00B050"/>
                </a:solidFill>
              </a:rPr>
              <a:t>: manifestation of underlying disease liability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0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25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5|8.2|16.8|8.4|1.4|23|11.2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8|20.7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|4.5|12.1|4.2|16.4|4.8|20.7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|4.5|12.1|4.2|16.4|4.8|20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9.8|4.3|7.7|14.4|5.2|2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1|4.6|0.8|0.7|0.3|18.3|0.7|1.3|2.9|2.3|4.8|4.7|4.1|2.8|16.2|1.5|8.1|22|7.2|14.4|8.5|2|8.5|13.7|2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|7.5|6.2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61721</TotalTime>
  <Words>4629</Words>
  <Application>Microsoft Office PowerPoint</Application>
  <PresentationFormat>On-screen Show (4:3)</PresentationFormat>
  <Paragraphs>1022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Times New Roman</vt:lpstr>
      <vt:lpstr>Trebuchet MS</vt:lpstr>
      <vt:lpstr>Office Theme</vt:lpstr>
      <vt:lpstr>Individual Differences in Choice, Subjective Valuation, and Dopamine Signaling as Potential Markers for Drug Abuse Risk</vt:lpstr>
      <vt:lpstr>Training Background: Neuroscience</vt:lpstr>
      <vt:lpstr>PowerPoint Presentation</vt:lpstr>
      <vt:lpstr>Alcohol Use Disorders (AUDs):  Costly, Complex, Poorly Understood</vt:lpstr>
      <vt:lpstr>PowerPoint Presentation</vt:lpstr>
      <vt:lpstr>PowerPoint Presentation</vt:lpstr>
      <vt:lpstr>PowerPoint Presentation</vt:lpstr>
      <vt:lpstr>ICR is Elevated in Alcoholics</vt:lpstr>
      <vt:lpstr>Criteria for Categorizing a Measure as an Endophenotype</vt:lpstr>
      <vt:lpstr>PowerPoint Presentation</vt:lpstr>
      <vt:lpstr>Criteria for Categorizing a Measure as an Endophenotype</vt:lpstr>
      <vt:lpstr>Genetics of Impulsive Choice</vt:lpstr>
      <vt:lpstr>What is catechol-O-methyltransferase (COMT)’s function in Prefrontal Cortex? </vt:lpstr>
      <vt:lpstr>Genetics of Impulsive Choice:               COMT, Intermediate PFC DA, &amp; Low ICR</vt:lpstr>
      <vt:lpstr>Further Support for U-Shaped Model: COMT x Age Effects</vt:lpstr>
      <vt:lpstr>PowerPoint Presentation</vt:lpstr>
      <vt:lpstr>Implications of a U-Shaped Relationship</vt:lpstr>
      <vt:lpstr> Revisiting ICR as an Endophenotype for Alcohol Use Disorders</vt:lpstr>
      <vt:lpstr>Interim Summary</vt:lpstr>
      <vt:lpstr>Role of Striatal Dopamine?                   </vt:lpstr>
      <vt:lpstr>PowerPoint Presentation</vt:lpstr>
      <vt:lpstr>PowerPoint Presentation</vt:lpstr>
      <vt:lpstr>PowerPoint Presentation</vt:lpstr>
      <vt:lpstr> Low Putamen DA Synthesis Capacity is Associated with Greater ICR (Now Bias)</vt:lpstr>
      <vt:lpstr>Low striatal DA signaling relates to greater impulsivity</vt:lpstr>
      <vt:lpstr>PowerPoint Presentation</vt:lpstr>
      <vt:lpstr>PowerPoint Presentation</vt:lpstr>
      <vt:lpstr>18F-Fallypride Measures Striatal &amp; Extrastriatal DA D2/3 Receptor Availability (BPnd)</vt:lpstr>
      <vt:lpstr>C957T SNP (rs6277) in DRD2 Affects D2/3 BPnd in Ventral Striatum (VS) &amp; Putamen</vt:lpstr>
      <vt:lpstr>PowerPoint Presentation</vt:lpstr>
      <vt:lpstr>PowerPoint Presentation</vt:lpstr>
      <vt:lpstr>PowerPoint Presentation</vt:lpstr>
      <vt:lpstr>PowerPoint Presentation</vt:lpstr>
      <vt:lpstr>Future Directions</vt:lpstr>
      <vt:lpstr>Concluding Remarks</vt:lpstr>
      <vt:lpstr>Acknowledgements</vt:lpstr>
      <vt:lpstr>PowerPoint Presentation</vt:lpstr>
      <vt:lpstr>Questions?</vt:lpstr>
    </vt:vector>
  </TitlesOfParts>
  <Company>UNC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versus Later Decision Making: Effects of frontal development and alcohol use</dc:title>
  <dc:creator>Smith, Chris</dc:creator>
  <cp:lastModifiedBy>Chris Thomas Smith</cp:lastModifiedBy>
  <cp:revision>1264</cp:revision>
  <dcterms:created xsi:type="dcterms:W3CDTF">2012-05-16T14:36:51Z</dcterms:created>
  <dcterms:modified xsi:type="dcterms:W3CDTF">2019-07-05T20:42:01Z</dcterms:modified>
</cp:coreProperties>
</file>